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571DA61-4A6E-457D-A80B-C550AAFCAD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6C9BD73-577E-4CE8-8183-FD4A281485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09BD51F-9F1B-4548-9B71-BB544CA577A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797D38F-AC12-4A08-BB17-32290D0A48F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1D3F379-1A98-4712-BDBB-3029253584C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9A57558-FF02-4F86-9FD6-206ED021AAC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C9DE8F6-44E2-45E6-BE72-62B8C725281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0ACE981-C0E6-4182-897B-1B82F28F73A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C7F780C-8D98-4144-A45F-4EDAA65C470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D343113-C3EB-4401-AF83-61202847EDC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7E97545-E328-4FB6-B270-CD9D80FFE2C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pic>
        <p:nvPicPr>
          <p:cNvPr id="3" name="Picture 2">
            <a:extLst>
              <a:ext uri="{FF2B5EF4-FFF2-40B4-BE49-F238E27FC236}">
                <a16:creationId xmlns:a16="http://schemas.microsoft.com/office/drawing/2014/main" id="{F1FE2078-237D-7C2C-B630-C7B2BAB04B96}"/>
              </a:ext>
            </a:extLst>
          </p:cNvPr>
          <p:cNvPicPr>
            <a:picLocks noChangeAspect="1"/>
          </p:cNvPicPr>
          <p:nvPr userDrawn="1"/>
        </p:nvPicPr>
        <p:blipFill>
          <a:blip r:embed="rId1">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3101725"/>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chemeClr val="tx1"/>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3030016"/>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a:solidFill>
            <a:srgbClr val="4787C7"/>
          </a:solidFill>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pic>
        <p:nvPicPr>
          <p:cNvPr id="2" name="Picture 1">
            <a:extLst>
              <a:ext uri="{FF2B5EF4-FFF2-40B4-BE49-F238E27FC236}">
                <a16:creationId xmlns:a16="http://schemas.microsoft.com/office/drawing/2014/main" id="{76D2F5E9-B0A3-F4C3-213F-5728E86B525D}"/>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grpSp>
        <p:nvGrpSpPr>
          <p:cNvPr id="8" name="Group 7">
            <a:extLst>
              <a:ext uri="{FF2B5EF4-FFF2-40B4-BE49-F238E27FC236}">
                <a16:creationId xmlns:a16="http://schemas.microsoft.com/office/drawing/2014/main" id="{10ED4890-3C16-3E33-1314-7CA5E1875DEA}"/>
              </a:ext>
            </a:extLst>
          </p:cNvPr>
          <p:cNvGrpSpPr/>
          <p:nvPr userDrawn="1"/>
        </p:nvGrpSpPr>
        <p:grpSpPr>
          <a:xfrm>
            <a:off x="9939566" y="131509"/>
            <a:ext cx="2194559" cy="1080000"/>
            <a:chOff x="9997441" y="131509"/>
            <a:chExt cx="2194559" cy="1080000"/>
          </a:xfrm>
        </p:grpSpPr>
        <p:grpSp>
          <p:nvGrpSpPr>
            <p:cNvPr id="4" name="Group 3">
              <a:extLst>
                <a:ext uri="{FF2B5EF4-FFF2-40B4-BE49-F238E27FC236}">
                  <a16:creationId xmlns:a16="http://schemas.microsoft.com/office/drawing/2014/main" id="{D23D8610-139E-055D-B613-86C0D02419CC}"/>
                </a:ext>
              </a:extLst>
            </p:cNvPr>
            <p:cNvGrpSpPr/>
            <p:nvPr/>
          </p:nvGrpSpPr>
          <p:grpSpPr>
            <a:xfrm rot="10800000">
              <a:off x="9997441" y="131509"/>
              <a:ext cx="2194559" cy="1080000"/>
              <a:chOff x="-1354596" y="1053296"/>
              <a:chExt cx="2592377" cy="1152000"/>
            </a:xfrm>
            <a:solidFill>
              <a:srgbClr val="4686C9"/>
            </a:solidFill>
          </p:grpSpPr>
          <p:sp>
            <p:nvSpPr>
              <p:cNvPr id="6" name="Rectangle 5">
                <a:extLst>
                  <a:ext uri="{FF2B5EF4-FFF2-40B4-BE49-F238E27FC236}">
                    <a16:creationId xmlns:a16="http://schemas.microsoft.com/office/drawing/2014/main" id="{6EE210B1-74BC-7137-9DBA-FAEE85C1042C}"/>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Flowchart: Connector 6">
                <a:extLst>
                  <a:ext uri="{FF2B5EF4-FFF2-40B4-BE49-F238E27FC236}">
                    <a16:creationId xmlns:a16="http://schemas.microsoft.com/office/drawing/2014/main" id="{BE030A12-50E2-38B2-5638-BF0844B7F729}"/>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 name="TextBox 4">
              <a:extLst>
                <a:ext uri="{FF2B5EF4-FFF2-40B4-BE49-F238E27FC236}">
                  <a16:creationId xmlns:a16="http://schemas.microsoft.com/office/drawing/2014/main" id="{9BD9D86A-3D98-8F82-5B4A-AB72ABD6484F}"/>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14" name="Group 13">
            <a:extLst>
              <a:ext uri="{FF2B5EF4-FFF2-40B4-BE49-F238E27FC236}">
                <a16:creationId xmlns:a16="http://schemas.microsoft.com/office/drawing/2014/main" id="{B57022DF-508D-E511-3A38-34ED78563EC4}"/>
              </a:ext>
            </a:extLst>
          </p:cNvPr>
          <p:cNvGrpSpPr/>
          <p:nvPr userDrawn="1"/>
        </p:nvGrpSpPr>
        <p:grpSpPr>
          <a:xfrm>
            <a:off x="8128290" y="2229680"/>
            <a:ext cx="2717187" cy="2982885"/>
            <a:chOff x="8128290" y="2229680"/>
            <a:chExt cx="2717187" cy="2982885"/>
          </a:xfrm>
        </p:grpSpPr>
        <p:sp>
          <p:nvSpPr>
            <p:cNvPr id="12" name="矩形: 对角圆角 36">
              <a:extLst>
                <a:ext uri="{FF2B5EF4-FFF2-40B4-BE49-F238E27FC236}">
                  <a16:creationId xmlns:a16="http://schemas.microsoft.com/office/drawing/2014/main" id="{595B5A32-9CD8-BB57-5D4B-123878C40D19}"/>
                </a:ext>
              </a:extLst>
            </p:cNvPr>
            <p:cNvSpPr/>
            <p:nvPr userDrawn="1"/>
          </p:nvSpPr>
          <p:spPr>
            <a:xfrm>
              <a:off x="8128290" y="2229680"/>
              <a:ext cx="2717187" cy="2982885"/>
            </a:xfrm>
            <a:prstGeom prst="round2DiagRect">
              <a:avLst>
                <a:gd name="adj1" fmla="val 50000"/>
                <a:gd name="adj2" fmla="val 0"/>
              </a:avLst>
            </a:prstGeom>
            <a:solidFill>
              <a:srgbClr val="008DCA"/>
            </a:solidFill>
          </p:spPr>
          <p:style>
            <a:lnRef idx="3">
              <a:schemeClr val="lt1"/>
            </a:lnRef>
            <a:fillRef idx="1">
              <a:schemeClr val="accent5"/>
            </a:fillRef>
            <a:effectRef idx="1">
              <a:schemeClr val="accent5"/>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Freeform 39">
              <a:extLst>
                <a:ext uri="{FF2B5EF4-FFF2-40B4-BE49-F238E27FC236}">
                  <a16:creationId xmlns:a16="http://schemas.microsoft.com/office/drawing/2014/main" id="{870C6DF1-A833-2228-8EB9-4A8398B5D824}"/>
                </a:ext>
              </a:extLst>
            </p:cNvPr>
            <p:cNvSpPr>
              <a:spLocks noEditPoints="1"/>
            </p:cNvSpPr>
            <p:nvPr userDrawn="1"/>
          </p:nvSpPr>
          <p:spPr bwMode="auto">
            <a:xfrm>
              <a:off x="8560012" y="2775466"/>
              <a:ext cx="1915076" cy="1823161"/>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pic>
        <p:nvPicPr>
          <p:cNvPr id="9" name="Picture 8">
            <a:extLst>
              <a:ext uri="{FF2B5EF4-FFF2-40B4-BE49-F238E27FC236}">
                <a16:creationId xmlns:a16="http://schemas.microsoft.com/office/drawing/2014/main" id="{F0739591-6F80-03B9-68FB-3302837D5D70}"/>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grpSp>
        <p:nvGrpSpPr>
          <p:cNvPr id="16" name="Group 15">
            <a:extLst>
              <a:ext uri="{FF2B5EF4-FFF2-40B4-BE49-F238E27FC236}">
                <a16:creationId xmlns:a16="http://schemas.microsoft.com/office/drawing/2014/main" id="{125E6B77-A820-60D3-F237-2BB7843B3F46}"/>
              </a:ext>
            </a:extLst>
          </p:cNvPr>
          <p:cNvGrpSpPr/>
          <p:nvPr userDrawn="1"/>
        </p:nvGrpSpPr>
        <p:grpSpPr>
          <a:xfrm>
            <a:off x="9939566" y="131509"/>
            <a:ext cx="2194559" cy="1080000"/>
            <a:chOff x="9997441" y="131509"/>
            <a:chExt cx="2194559" cy="1080000"/>
          </a:xfrm>
        </p:grpSpPr>
        <p:grpSp>
          <p:nvGrpSpPr>
            <p:cNvPr id="17" name="Group 16">
              <a:extLst>
                <a:ext uri="{FF2B5EF4-FFF2-40B4-BE49-F238E27FC236}">
                  <a16:creationId xmlns:a16="http://schemas.microsoft.com/office/drawing/2014/main" id="{60859A5C-723B-0791-E02B-1FC25352E9FA}"/>
                </a:ext>
              </a:extLst>
            </p:cNvPr>
            <p:cNvGrpSpPr/>
            <p:nvPr/>
          </p:nvGrpSpPr>
          <p:grpSpPr>
            <a:xfrm rot="10800000">
              <a:off x="9997441" y="131509"/>
              <a:ext cx="2194559" cy="1080000"/>
              <a:chOff x="-1354596" y="1053296"/>
              <a:chExt cx="2592377" cy="1152000"/>
            </a:xfrm>
            <a:solidFill>
              <a:srgbClr val="4686C9"/>
            </a:solidFill>
          </p:grpSpPr>
          <p:sp>
            <p:nvSpPr>
              <p:cNvPr id="19" name="Rectangle 18">
                <a:extLst>
                  <a:ext uri="{FF2B5EF4-FFF2-40B4-BE49-F238E27FC236}">
                    <a16:creationId xmlns:a16="http://schemas.microsoft.com/office/drawing/2014/main" id="{1D009657-9EC1-E7FF-9505-408AC72E4776}"/>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Flowchart: Connector 19">
                <a:extLst>
                  <a:ext uri="{FF2B5EF4-FFF2-40B4-BE49-F238E27FC236}">
                    <a16:creationId xmlns:a16="http://schemas.microsoft.com/office/drawing/2014/main" id="{F992DE8E-995A-9CF5-35E4-15DA672D25D4}"/>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8" name="TextBox 17">
              <a:extLst>
                <a:ext uri="{FF2B5EF4-FFF2-40B4-BE49-F238E27FC236}">
                  <a16:creationId xmlns:a16="http://schemas.microsoft.com/office/drawing/2014/main" id="{3411BAF4-F369-DF23-0547-8CA0580D84F6}"/>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2523212324301110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087217" y="2900574"/>
            <a:ext cx="966566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rPr>
              <a:t>中耳炎中免疫应答的调节机制</a:t>
            </a:r>
            <a:endParaRPr lang="en-US" altLang="zh-CN"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3" name="Picture 2">
            <a:extLst>
              <a:ext uri="{FF2B5EF4-FFF2-40B4-BE49-F238E27FC236}">
                <a16:creationId xmlns:a16="http://schemas.microsoft.com/office/drawing/2014/main" id="{73DB93DD-8314-CC2E-0444-E8DC6CC887DB}"/>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33" name="TextBox 32">
            <a:extLst>
              <a:ext uri="{FF2B5EF4-FFF2-40B4-BE49-F238E27FC236}">
                <a16:creationId xmlns:a16="http://schemas.microsoft.com/office/drawing/2014/main" id="{BA9DE6F8-DEE1-44AA-8DB9-F518A08EAD55}"/>
              </a:ext>
            </a:extLst>
          </p:cNvPr>
          <p:cNvSpPr txBox="1"/>
          <p:nvPr/>
        </p:nvSpPr>
        <p:spPr>
          <a:xfrm>
            <a:off x="3136740" y="3108818"/>
            <a:ext cx="8032828"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indent="-685800" defTabSz="914377">
              <a:lnSpc>
                <a:spcPts val="5000"/>
              </a:lnSpc>
              <a:buFont typeface="+mj-lt"/>
              <a:buAutoNum type="arabicPeriod"/>
            </a:pPr>
            <a:r>
              <a:rPr kumimoji="0" lang="zh-CN" altLang="en-US" sz="2200" b="1" i="0" u="none" strike="noStrike" kern="1200" cap="none" spc="0" normalizeH="0" baseline="0" noProof="0">
                <a:ln>
                  <a:noFill/>
                </a:ln>
                <a:effectLst/>
                <a:uLnTx/>
                <a:uFillTx/>
                <a:latin typeface="微软雅黑" pitchFamily="34" charset="-122"/>
                <a:ea typeface="微软雅黑" pitchFamily="34" charset="-122"/>
              </a:rPr>
              <a:t> 免疫系统在中耳炎中的作用
 中耳炎中免疫应答的调节机制
 细胞因子在中耳炎免疫应答中的作用
 Toll样受体在中耳炎免疫应答中的作用
 T细胞在中耳炎免疫应答中的作用
 B细胞在中耳炎免疫应答中的作用
 中耳炎中免疫应答的缺陷
 中耳炎免疫应答的治疗策略</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免疫系统在中耳炎中的作用</a:t>
            </a:r>
          </a:p>
        </p:txBody>
      </p:sp>
      <p:sp>
        <p:nvSpPr>
          <p:cNvPr id="3" name="Subtitle 2"/>
          <p:cNvSpPr>
            <a:spLocks noGrp="1"/>
          </p:cNvSpPr>
          <p:nvPr>
            <p:ph type="subTitle" idx="1"/>
          </p:nvPr>
        </p:nvSpPr>
        <p:spPr/>
        <p:txBody>
          <a:bodyPr/>
          <a:lstStyle/>
          <a:p>
            <a:r>
              <a:t>中耳炎中免疫应答的调节机制</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免疫系统在中耳炎中的作用</a:t>
            </a:r>
          </a:p>
        </p:txBody>
      </p:sp>
      <p:sp>
        <p:nvSpPr>
          <p:cNvPr id="3" name="Text Placeholder 2"/>
          <p:cNvSpPr>
            <a:spLocks noGrp="1"/>
          </p:cNvSpPr>
          <p:nvPr>
            <p:ph type="body" idx="1"/>
          </p:nvPr>
        </p:nvSpPr>
        <p:spPr/>
        <p:txBody>
          <a:bodyPr/>
          <a:lstStyle/>
          <a:p>
            <a:r>
              <a:t>中耳炎免疫应答的机制</a:t>
            </a:r>
          </a:p>
        </p:txBody>
      </p:sp>
      <p:sp>
        <p:nvSpPr>
          <p:cNvPr id="4" name="Content Placeholder 3"/>
          <p:cNvSpPr>
            <a:spLocks noGrp="1"/>
          </p:cNvSpPr>
          <p:nvPr>
            <p:ph sz="half" idx="2"/>
          </p:nvPr>
        </p:nvSpPr>
        <p:spPr/>
        <p:txBody>
          <a:bodyPr/>
          <a:lstStyle/>
          <a:p>
            <a:r>
              <a:t>1. 中耳炎的免疫应答涉及多种免疫细胞和分子。</a:t>
            </a:r>
          </a:p>
          <a:p>
            <a:r>
              <a:t>2. 中耳炎的免疫应答分为先天性和适应性免疫应答。</a:t>
            </a:r>
          </a:p>
          <a:p>
            <a:r>
              <a:t>3. 先天性免疫应答包括吞噬细胞、自然杀伤细胞、巨噬细胞、中性粒细胞和补体系统。</a:t>
            </a:r>
          </a:p>
          <a:p>
            <a:r>
              <a:t>4. 适应性免疫应答包括抗体反应和细胞介导的免疫反应。</a:t>
            </a:r>
          </a:p>
        </p:txBody>
      </p:sp>
      <p:sp>
        <p:nvSpPr>
          <p:cNvPr id="5" name="Text Placeholder 4"/>
          <p:cNvSpPr>
            <a:spLocks noGrp="1"/>
          </p:cNvSpPr>
          <p:nvPr>
            <p:ph type="body" idx="3"/>
          </p:nvPr>
        </p:nvSpPr>
        <p:spPr/>
        <p:txBody>
          <a:bodyPr/>
          <a:lstStyle/>
          <a:p>
            <a:r>
              <a:t>中耳炎免疫应答的调节机制</a:t>
            </a:r>
          </a:p>
        </p:txBody>
      </p:sp>
      <p:sp>
        <p:nvSpPr>
          <p:cNvPr id="6" name="Content Placeholder 5"/>
          <p:cNvSpPr>
            <a:spLocks noGrp="1"/>
          </p:cNvSpPr>
          <p:nvPr>
            <p:ph sz="half" idx="4"/>
          </p:nvPr>
        </p:nvSpPr>
        <p:spPr/>
        <p:txBody>
          <a:bodyPr/>
          <a:lstStyle/>
          <a:p>
            <a:r>
              <a:t>1. 中耳炎的免疫应答受到多种因素的调节。</a:t>
            </a:r>
          </a:p>
          <a:p>
            <a:r>
              <a:t>2. 这些因素包括细胞因子、补体系统、Toll样受体和抗体。</a:t>
            </a:r>
          </a:p>
          <a:p>
            <a:r>
              <a:t>3. 中耳炎的免疫应答的调节机制对于控制炎症和防止组织损伤至关重要。</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免疫系统在中耳炎中的作用</a:t>
            </a:r>
          </a:p>
        </p:txBody>
      </p:sp>
      <p:sp>
        <p:nvSpPr>
          <p:cNvPr id="3" name="Text Placeholder 2"/>
          <p:cNvSpPr>
            <a:spLocks noGrp="1"/>
          </p:cNvSpPr>
          <p:nvPr>
            <p:ph type="body" idx="1"/>
          </p:nvPr>
        </p:nvSpPr>
        <p:spPr/>
        <p:txBody>
          <a:bodyPr/>
          <a:lstStyle/>
          <a:p>
            <a:r>
              <a:t>免疫系统在中耳炎中的作用</a:t>
            </a:r>
          </a:p>
        </p:txBody>
      </p:sp>
      <p:sp>
        <p:nvSpPr>
          <p:cNvPr id="4" name="Content Placeholder 3"/>
          <p:cNvSpPr>
            <a:spLocks noGrp="1"/>
          </p:cNvSpPr>
          <p:nvPr>
            <p:ph sz="half" idx="2"/>
          </p:nvPr>
        </p:nvSpPr>
        <p:spPr/>
        <p:txBody>
          <a:bodyPr/>
          <a:lstStyle/>
          <a:p>
            <a:r>
              <a:t>1. 免疫系统在中耳炎中发挥着重要的作用。</a:t>
            </a:r>
          </a:p>
          <a:p>
            <a:r>
              <a:t>2. 免疫系统可以识别和清除病原体，并对病原体的感染做出反应。</a:t>
            </a:r>
          </a:p>
          <a:p>
            <a:r>
              <a:t>3. 免疫系统还可以防止中耳炎的复发。</a:t>
            </a:r>
          </a:p>
        </p:txBody>
      </p:sp>
      <p:sp>
        <p:nvSpPr>
          <p:cNvPr id="5" name="Text Placeholder 4"/>
          <p:cNvSpPr>
            <a:spLocks noGrp="1"/>
          </p:cNvSpPr>
          <p:nvPr>
            <p:ph type="body" idx="3"/>
          </p:nvPr>
        </p:nvSpPr>
        <p:spPr/>
        <p:txBody>
          <a:bodyPr/>
          <a:lstStyle/>
          <a:p>
            <a:r>
              <a:t>中耳炎治疗中免疫应答的靶点</a:t>
            </a:r>
          </a:p>
        </p:txBody>
      </p:sp>
      <p:sp>
        <p:nvSpPr>
          <p:cNvPr id="6" name="Content Placeholder 5"/>
          <p:cNvSpPr>
            <a:spLocks noGrp="1"/>
          </p:cNvSpPr>
          <p:nvPr>
            <p:ph sz="half" idx="4"/>
          </p:nvPr>
        </p:nvSpPr>
        <p:spPr/>
        <p:txBody>
          <a:bodyPr/>
          <a:lstStyle/>
          <a:p>
            <a:r>
              <a:t>1. 中耳炎治疗中免疫应答的靶点包括细胞因子、补体系统、Toll样受体和抗体。</a:t>
            </a:r>
          </a:p>
          <a:p>
            <a:r>
              <a:t>2. 这些靶点的靶向治疗可以抑制免疫应答，减轻炎症和组织损伤。</a:t>
            </a:r>
          </a:p>
          <a:p>
            <a:r>
              <a:t>3. 中耳炎治疗中免疫应答的靶向治疗具有广阔的前景。</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免疫系统在中耳炎中的作用</a:t>
            </a:r>
          </a:p>
        </p:txBody>
      </p:sp>
      <p:sp>
        <p:nvSpPr>
          <p:cNvPr id="3" name="Text Placeholder 2"/>
          <p:cNvSpPr>
            <a:spLocks noGrp="1"/>
          </p:cNvSpPr>
          <p:nvPr>
            <p:ph type="body" idx="1"/>
          </p:nvPr>
        </p:nvSpPr>
        <p:spPr/>
        <p:txBody>
          <a:bodyPr/>
          <a:lstStyle/>
          <a:p>
            <a:r>
              <a:t>中耳炎免疫应答的最新进展</a:t>
            </a:r>
          </a:p>
        </p:txBody>
      </p:sp>
      <p:sp>
        <p:nvSpPr>
          <p:cNvPr id="4" name="Content Placeholder 3"/>
          <p:cNvSpPr>
            <a:spLocks noGrp="1"/>
          </p:cNvSpPr>
          <p:nvPr>
            <p:ph sz="half" idx="2"/>
          </p:nvPr>
        </p:nvSpPr>
        <p:spPr/>
        <p:txBody>
          <a:bodyPr/>
          <a:lstStyle/>
          <a:p>
            <a:r>
              <a:t>1. 中耳炎免疫应答的研究取得了很大进展。</a:t>
            </a:r>
          </a:p>
          <a:p>
            <a:r>
              <a:t>2. 这些进展包括对中耳炎免疫应答机制的深入了解、中耳炎免疫应答的靶点发现和中耳炎免疫应答的靶向治疗方法的开发。</a:t>
            </a:r>
          </a:p>
          <a:p>
            <a:r>
              <a:t>3. 中耳炎免疫应答的研究进展为中耳炎的治疗和预防提供了新的思路。</a:t>
            </a:r>
          </a:p>
        </p:txBody>
      </p:sp>
      <p:sp>
        <p:nvSpPr>
          <p:cNvPr id="5" name="Text Placeholder 4"/>
          <p:cNvSpPr>
            <a:spLocks noGrp="1"/>
          </p:cNvSpPr>
          <p:nvPr>
            <p:ph type="body" idx="3"/>
          </p:nvPr>
        </p:nvSpPr>
        <p:spPr/>
        <p:txBody>
          <a:bodyPr/>
          <a:lstStyle/>
          <a:p>
            <a:r>
              <a:t>中耳炎免疫应答的研究展望</a:t>
            </a:r>
          </a:p>
        </p:txBody>
      </p:sp>
      <p:sp>
        <p:nvSpPr>
          <p:cNvPr id="6" name="Content Placeholder 5"/>
          <p:cNvSpPr>
            <a:spLocks noGrp="1"/>
          </p:cNvSpPr>
          <p:nvPr>
            <p:ph sz="half" idx="4"/>
          </p:nvPr>
        </p:nvSpPr>
        <p:spPr/>
        <p:txBody>
          <a:bodyPr/>
          <a:lstStyle/>
          <a:p>
            <a:r>
              <a:t>1. 中耳炎免疫应答的研究还有很多挑战。</a:t>
            </a:r>
          </a:p>
          <a:p>
            <a:r>
              <a:t>2. 这些挑战包括对中耳炎免疫应答机制的进一步了解、中耳炎免疫应答的靶点的进一步发现和中耳炎免疫应答的靶向治疗方法的进一步开发。</a:t>
            </a:r>
          </a:p>
          <a:p>
            <a:r>
              <a:t>3. 中耳炎免疫应答的研究展望是广阔的。</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中耳炎中免疫应答的调节机制</a:t>
            </a:r>
          </a:p>
        </p:txBody>
      </p:sp>
      <p:sp>
        <p:nvSpPr>
          <p:cNvPr id="3" name="Subtitle 2"/>
          <p:cNvSpPr>
            <a:spLocks noGrp="1"/>
          </p:cNvSpPr>
          <p:nvPr>
            <p:ph type="subTitle" idx="1"/>
          </p:nvPr>
        </p:nvSpPr>
        <p:spPr/>
        <p:txBody>
          <a:bodyPr/>
          <a:lstStyle/>
          <a:p>
            <a:r>
              <a:t>中耳炎中免疫应答的调节机制</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中耳炎中免疫应答的调节机制</a:t>
            </a:r>
          </a:p>
        </p:txBody>
      </p:sp>
      <p:sp>
        <p:nvSpPr>
          <p:cNvPr id="3" name="Text Placeholder 2"/>
          <p:cNvSpPr>
            <a:spLocks noGrp="1"/>
          </p:cNvSpPr>
          <p:nvPr>
            <p:ph type="body" idx="1"/>
          </p:nvPr>
        </p:nvSpPr>
        <p:spPr/>
        <p:txBody>
          <a:bodyPr/>
          <a:lstStyle/>
          <a:p>
            <a:r>
              <a:t>炎症反应</a:t>
            </a:r>
          </a:p>
        </p:txBody>
      </p:sp>
      <p:sp>
        <p:nvSpPr>
          <p:cNvPr id="4" name="Content Placeholder 3"/>
          <p:cNvSpPr>
            <a:spLocks noGrp="1"/>
          </p:cNvSpPr>
          <p:nvPr>
            <p:ph sz="half" idx="2"/>
          </p:nvPr>
        </p:nvSpPr>
        <p:spPr/>
        <p:txBody>
          <a:bodyPr/>
          <a:lstStyle/>
          <a:p>
            <a:r>
              <a:t>1. 中耳炎是一种常见的耳部感染，可引起炎症反应。</a:t>
            </a:r>
          </a:p>
          <a:p>
            <a:r>
              <a:t>2. 炎症反应是机体对感染的防御性反应，包括白细胞浸润、吞噬作用、释放炎性介质等。</a:t>
            </a:r>
          </a:p>
          <a:p>
            <a:r>
              <a:t>3. 炎症反应可引起中耳黏膜充血、肿胀、疼痛、渗出等症状。</a:t>
            </a:r>
          </a:p>
        </p:txBody>
      </p:sp>
      <p:sp>
        <p:nvSpPr>
          <p:cNvPr id="5" name="Text Placeholder 4"/>
          <p:cNvSpPr>
            <a:spLocks noGrp="1"/>
          </p:cNvSpPr>
          <p:nvPr>
            <p:ph type="body" idx="3"/>
          </p:nvPr>
        </p:nvSpPr>
        <p:spPr/>
        <p:txBody>
          <a:bodyPr/>
          <a:lstStyle/>
          <a:p>
            <a:r>
              <a:t>免疫应答</a:t>
            </a:r>
          </a:p>
        </p:txBody>
      </p:sp>
      <p:sp>
        <p:nvSpPr>
          <p:cNvPr id="6" name="Content Placeholder 5"/>
          <p:cNvSpPr>
            <a:spLocks noGrp="1"/>
          </p:cNvSpPr>
          <p:nvPr>
            <p:ph sz="half" idx="4"/>
          </p:nvPr>
        </p:nvSpPr>
        <p:spPr/>
        <p:txBody>
          <a:bodyPr/>
          <a:lstStyle/>
          <a:p>
            <a:r>
              <a:t>1. 免疫应答是机体对感染的防御性反应，包括体液免疫应答和细胞免疫应答。</a:t>
            </a:r>
          </a:p>
          <a:p>
            <a:r>
              <a:t>2. 体液免疫应答是指机体产生抗体来中和病原体。</a:t>
            </a:r>
          </a:p>
          <a:p>
            <a:r>
              <a:t>3. 细胞免疫应答是指机体产生细胞因子来激活巨噬细胞和自然杀伤细胞，以清除病原体。</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中耳炎中免疫应答的调节机制</a:t>
            </a:r>
          </a:p>
        </p:txBody>
      </p:sp>
      <p:sp>
        <p:nvSpPr>
          <p:cNvPr id="3" name="Text Placeholder 2"/>
          <p:cNvSpPr>
            <a:spLocks noGrp="1"/>
          </p:cNvSpPr>
          <p:nvPr>
            <p:ph type="body" idx="1"/>
          </p:nvPr>
        </p:nvSpPr>
        <p:spPr/>
        <p:txBody>
          <a:bodyPr/>
          <a:lstStyle/>
          <a:p>
            <a:r>
              <a:t>中耳炎的免疫应答调节机制</a:t>
            </a:r>
          </a:p>
        </p:txBody>
      </p:sp>
      <p:sp>
        <p:nvSpPr>
          <p:cNvPr id="4" name="Content Placeholder 3"/>
          <p:cNvSpPr>
            <a:spLocks noGrp="1"/>
          </p:cNvSpPr>
          <p:nvPr>
            <p:ph sz="half" idx="2"/>
          </p:nvPr>
        </p:nvSpPr>
        <p:spPr/>
        <p:txBody>
          <a:bodyPr/>
          <a:lstStyle/>
          <a:p>
            <a:r>
              <a:t>1. 中耳炎的免疫应答调节机制包括调节性T细胞、调节性B细胞、巨噬细胞和自然杀伤细胞等。</a:t>
            </a:r>
          </a:p>
          <a:p>
            <a:r>
              <a:t>2. 调节性T细胞可抑制过度免疫应答，防止机体损伤。</a:t>
            </a:r>
          </a:p>
          <a:p>
            <a:r>
              <a:t>3. 调节性B细胞可产生抗炎细胞因子，抑制炎症反应。</a:t>
            </a:r>
          </a:p>
          <a:p>
            <a:r>
              <a:t>4. 巨噬细胞可吞噬病原体，并释放炎性介质，促进炎症反应。</a:t>
            </a:r>
          </a:p>
          <a:p>
            <a:r>
              <a:t>5. 自然杀伤细胞可杀伤感染细胞，并释放细胞因子，激活其他免疫细胞。</a:t>
            </a:r>
          </a:p>
        </p:txBody>
      </p:sp>
      <p:sp>
        <p:nvSpPr>
          <p:cNvPr id="5" name="Text Placeholder 4"/>
          <p:cNvSpPr>
            <a:spLocks noGrp="1"/>
          </p:cNvSpPr>
          <p:nvPr>
            <p:ph type="body" idx="3"/>
          </p:nvPr>
        </p:nvSpPr>
        <p:spPr/>
        <p:txBody>
          <a:bodyPr/>
          <a:lstStyle/>
          <a:p>
            <a:r>
              <a:t>中耳炎的免疫应答失调</a:t>
            </a:r>
          </a:p>
        </p:txBody>
      </p:sp>
      <p:sp>
        <p:nvSpPr>
          <p:cNvPr id="6" name="Content Placeholder 5"/>
          <p:cNvSpPr>
            <a:spLocks noGrp="1"/>
          </p:cNvSpPr>
          <p:nvPr>
            <p:ph sz="half" idx="4"/>
          </p:nvPr>
        </p:nvSpPr>
        <p:spPr/>
        <p:txBody>
          <a:bodyPr/>
          <a:lstStyle/>
          <a:p>
            <a:r>
              <a:t>1. 中耳炎的免疫应答失调可导致炎症反应过度或不足，从而加重感染或导致并发症。</a:t>
            </a:r>
          </a:p>
          <a:p>
            <a:r>
              <a:t>2. 炎症反应过度可导致组织损伤和功能障碍。</a:t>
            </a:r>
          </a:p>
          <a:p>
            <a:r>
              <a:t>3. 炎症反应不足可导致病原体无法被清除，从而导致慢性感染。</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中耳炎中免疫应答的调节机制</a:t>
            </a:r>
          </a:p>
        </p:txBody>
      </p:sp>
      <p:sp>
        <p:nvSpPr>
          <p:cNvPr id="3" name="Text Placeholder 2"/>
          <p:cNvSpPr>
            <a:spLocks noGrp="1"/>
          </p:cNvSpPr>
          <p:nvPr>
            <p:ph type="body" idx="1"/>
          </p:nvPr>
        </p:nvSpPr>
        <p:spPr/>
        <p:txBody>
          <a:bodyPr/>
          <a:lstStyle/>
          <a:p>
            <a:r>
              <a:t>中耳炎的治疗</a:t>
            </a:r>
          </a:p>
        </p:txBody>
      </p:sp>
      <p:sp>
        <p:nvSpPr>
          <p:cNvPr id="4" name="Content Placeholder 3"/>
          <p:cNvSpPr>
            <a:spLocks noGrp="1"/>
          </p:cNvSpPr>
          <p:nvPr>
            <p:ph sz="half" idx="2"/>
          </p:nvPr>
        </p:nvSpPr>
        <p:spPr/>
        <p:txBody>
          <a:bodyPr/>
          <a:lstStyle/>
          <a:p>
            <a:r>
              <a:t>1. 中耳炎的治疗包括抗生素、抗炎药、黏液促排剂、止痛药等。</a:t>
            </a:r>
          </a:p>
          <a:p>
            <a:r>
              <a:t>2. 抗生素可杀灭病原体，控制感染。</a:t>
            </a:r>
          </a:p>
          <a:p>
            <a:r>
              <a:t>3. 抗炎药可抑制炎症反应，减轻症状。</a:t>
            </a:r>
          </a:p>
          <a:p>
            <a:r>
              <a:t>4. 黏液促排剂可促进黏液排出，减轻耳部堵塞感。</a:t>
            </a:r>
          </a:p>
          <a:p>
            <a:r>
              <a:t>5. 止痛药可缓解疼痛症状。</a:t>
            </a:r>
          </a:p>
        </p:txBody>
      </p:sp>
      <p:sp>
        <p:nvSpPr>
          <p:cNvPr id="5" name="Text Placeholder 4"/>
          <p:cNvSpPr>
            <a:spLocks noGrp="1"/>
          </p:cNvSpPr>
          <p:nvPr>
            <p:ph type="body" idx="3"/>
          </p:nvPr>
        </p:nvSpPr>
        <p:spPr/>
        <p:txBody>
          <a:bodyPr/>
          <a:lstStyle/>
          <a:p>
            <a:r>
              <a:t>中耳炎的预防</a:t>
            </a:r>
          </a:p>
        </p:txBody>
      </p:sp>
      <p:sp>
        <p:nvSpPr>
          <p:cNvPr id="6" name="Content Placeholder 5"/>
          <p:cNvSpPr>
            <a:spLocks noGrp="1"/>
          </p:cNvSpPr>
          <p:nvPr>
            <p:ph sz="half" idx="4"/>
          </p:nvPr>
        </p:nvSpPr>
        <p:spPr/>
        <p:txBody>
          <a:bodyPr/>
          <a:lstStyle/>
          <a:p>
            <a:r>
              <a:t>1. 预防中耳炎的措施包括接种疫苗、保持耳部清洁、避免接触感染源等。</a:t>
            </a:r>
          </a:p>
          <a:p>
            <a:r>
              <a:t>2. 接种疫苗可有效预防中耳炎的发生。</a:t>
            </a:r>
          </a:p>
          <a:p>
            <a:r>
              <a:t>3. 保持耳部清洁可减少病原体的入侵机会。</a:t>
            </a:r>
          </a:p>
          <a:p>
            <a:r>
              <a:t>4. 避免接触感染源可减少感染的风险。</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细胞因子在中耳炎免疫应答中的作用</a:t>
            </a:r>
          </a:p>
        </p:txBody>
      </p:sp>
      <p:sp>
        <p:nvSpPr>
          <p:cNvPr id="3" name="Subtitle 2"/>
          <p:cNvSpPr>
            <a:spLocks noGrp="1"/>
          </p:cNvSpPr>
          <p:nvPr>
            <p:ph type="subTitle" idx="1"/>
          </p:nvPr>
        </p:nvSpPr>
        <p:spPr/>
        <p:txBody>
          <a:bodyPr/>
          <a:lstStyle/>
          <a:p>
            <a:r>
              <a:t>中耳炎中免疫应答的调节机制</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细胞因子在中耳炎免疫应答中的作用</a:t>
            </a:r>
          </a:p>
        </p:txBody>
      </p:sp>
      <p:sp>
        <p:nvSpPr>
          <p:cNvPr id="3" name="Text Placeholder 2"/>
          <p:cNvSpPr>
            <a:spLocks noGrp="1"/>
          </p:cNvSpPr>
          <p:nvPr>
            <p:ph type="body" idx="1"/>
          </p:nvPr>
        </p:nvSpPr>
        <p:spPr/>
        <p:txBody>
          <a:bodyPr/>
          <a:lstStyle/>
          <a:p>
            <a:r>
              <a:t>细胞因子在中耳炎免疫应答中的作用：</a:t>
            </a:r>
          </a:p>
        </p:txBody>
      </p:sp>
      <p:sp>
        <p:nvSpPr>
          <p:cNvPr id="4" name="Content Placeholder 3"/>
          <p:cNvSpPr>
            <a:spLocks noGrp="1"/>
          </p:cNvSpPr>
          <p:nvPr>
            <p:ph sz="half" idx="2"/>
          </p:nvPr>
        </p:nvSpPr>
        <p:spPr/>
        <p:txBody>
          <a:bodyPr/>
          <a:lstStyle/>
          <a:p>
            <a:r>
              <a:t>1. 炎症细胞因子：如白细胞介素、肿瘤坏死因子、干扰素等，可促进炎症细胞的激活、聚集和释放炎症介质，介导中耳炎的炎症反应。</a:t>
            </a:r>
          </a:p>
          <a:p>
            <a:r>
              <a:t>2. 抗炎因子：如白细胞介素-10、转化生长因子等，可抑制炎症细胞的活性和炎症介质的释放，抑制中耳炎的炎症反应。</a:t>
            </a:r>
          </a:p>
          <a:p>
            <a:r>
              <a:t>3. 免疫调节因子：如干扰素、白细胞介素等，可调节机体免疫反应的平衡，防止免疫反应过度或不足，维持机体免疫稳态。</a:t>
            </a:r>
          </a:p>
        </p:txBody>
      </p:sp>
      <p:sp>
        <p:nvSpPr>
          <p:cNvPr id="5" name="Text Placeholder 4"/>
          <p:cNvSpPr>
            <a:spLocks noGrp="1"/>
          </p:cNvSpPr>
          <p:nvPr>
            <p:ph type="body" idx="3"/>
          </p:nvPr>
        </p:nvSpPr>
        <p:spPr/>
        <p:txBody>
          <a:bodyPr/>
          <a:lstStyle/>
          <a:p>
            <a:r>
              <a:t>细胞因子与中耳炎的临床意义：</a:t>
            </a:r>
          </a:p>
        </p:txBody>
      </p:sp>
      <p:sp>
        <p:nvSpPr>
          <p:cNvPr id="6" name="Content Placeholder 5"/>
          <p:cNvSpPr>
            <a:spLocks noGrp="1"/>
          </p:cNvSpPr>
          <p:nvPr>
            <p:ph sz="half" idx="4"/>
          </p:nvPr>
        </p:nvSpPr>
        <p:spPr/>
        <p:txBody>
          <a:bodyPr/>
          <a:lstStyle/>
          <a:p>
            <a:r>
              <a:t>1. 细胞因子水平的变化可作为中耳炎诊断和评估进展的生物标志物。</a:t>
            </a:r>
          </a:p>
          <a:p>
            <a:r>
              <a:t>2. 细胞因子可作为中耳炎治疗的靶点。通过调节细胞因子水平，可以控制炎症反应，改善中耳炎症状。</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Toll样受体在中耳炎免疫应答中的作用</a:t>
            </a:r>
          </a:p>
        </p:txBody>
      </p:sp>
      <p:sp>
        <p:nvSpPr>
          <p:cNvPr id="3" name="Subtitle 2"/>
          <p:cNvSpPr>
            <a:spLocks noGrp="1"/>
          </p:cNvSpPr>
          <p:nvPr>
            <p:ph type="subTitle" idx="1"/>
          </p:nvPr>
        </p:nvSpPr>
        <p:spPr/>
        <p:txBody>
          <a:bodyPr/>
          <a:lstStyle/>
          <a:p>
            <a:r>
              <a:t>中耳炎中免疫应答的调节机制</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Toll样受体在中耳炎免疫应答中的作用</a:t>
            </a:r>
          </a:p>
        </p:txBody>
      </p:sp>
      <p:sp>
        <p:nvSpPr>
          <p:cNvPr id="3" name="Content Placeholder 2"/>
          <p:cNvSpPr>
            <a:spLocks noGrp="1"/>
          </p:cNvSpPr>
          <p:nvPr>
            <p:ph sz="half" idx="2"/>
          </p:nvPr>
        </p:nvSpPr>
        <p:spPr/>
        <p:txBody>
          <a:bodyPr/>
          <a:lstStyle/>
          <a:p>
            <a:r>
              <a:t>1. Toll样受体（TLRs）是中耳粘膜上皮细胞和免疫细胞表面表达的重要模式识别受体，能够识别中耳炎相关病原体的病原相关分子模式（PAMPs），如脂多糖、脂肽、双链RNA和DNA等。</a:t>
            </a:r>
          </a:p>
          <a:p>
            <a:r>
              <a:t>2. TLRs的激活触发中耳粘膜上皮细胞释放促炎因子，如IL-1β、IL-6、IL-8和TNF-α，募集嗜中性粒细胞、巨噬细胞和淋巴细胞等免疫细胞，促进炎症反应的发生。</a:t>
            </a:r>
          </a:p>
          <a:p>
            <a:r>
              <a:t>3. TLRs的激活还可以促进中耳粘膜上皮细胞产生抗菌肽，如人β防御素-2和人α防御素-3，这些抗菌肽可以杀死中耳炎相关病原体，保护中耳免受感染。</a:t>
            </a:r>
          </a:p>
        </p:txBody>
      </p:sp>
      <p:sp>
        <p:nvSpPr>
          <p:cNvPr id="4" name="Text Placeholder 3"/>
          <p:cNvSpPr>
            <a:spLocks noGrp="1"/>
          </p:cNvSpPr>
          <p:nvPr>
            <p:ph type="body" idx="3"/>
          </p:nvPr>
        </p:nvSpPr>
        <p:spPr/>
        <p:txBody>
          <a:bodyPr/>
          <a:lstStyle/>
          <a:p>
            <a:r>
              <a:t>TLRs与中耳炎严重程度相关：</a:t>
            </a:r>
          </a:p>
        </p:txBody>
      </p:sp>
      <p:sp>
        <p:nvSpPr>
          <p:cNvPr id="5" name="Content Placeholder 4"/>
          <p:cNvSpPr>
            <a:spLocks noGrp="1"/>
          </p:cNvSpPr>
          <p:nvPr>
            <p:ph sz="half" idx="4"/>
          </p:nvPr>
        </p:nvSpPr>
        <p:spPr/>
        <p:txBody>
          <a:bodyPr/>
          <a:lstStyle/>
          <a:p>
            <a:r>
              <a:t>1. 研究表明，中耳炎患者中耳分泌物中TLR2和TLR4的表达水平与中耳炎的严重程度呈正相关，提示TLR2和TLR4的过度激活可能与中耳炎的发生发展有关。</a:t>
            </a:r>
          </a:p>
          <a:p>
            <a:r>
              <a:t>2. TLR2和TLR4的激活可诱导中耳粘膜上皮细胞产生促炎因子，如IL-1β、IL-6、IL-8和TNF-α，这些促炎因子可以破坏中耳粘膜上皮细胞的屏障功能，促进中耳炎的发生发展。</a:t>
            </a:r>
          </a:p>
          <a:p>
            <a:r>
              <a:t>3. TLR2和TLR4的激活还可以诱导中耳粘膜上皮细胞产生抗菌肽，如人β防御素-2和人α防御素-3，这些抗菌肽可以杀死中耳炎相关病原体，保护中耳免受感染。</a:t>
            </a:r>
          </a:p>
        </p:txBody>
      </p:sp>
      <p:sp>
        <p:nvSpPr>
          <p:cNvPr id="6" name="Text Placeholder 5"/>
          <p:cNvSpPr>
            <a:spLocks noGrp="1"/>
          </p:cNvSpPr>
          <p:nvPr>
            <p:ph type="body" idx="1"/>
          </p:nvPr>
        </p:nvSpPr>
        <p:spPr/>
        <p:txBody>
          <a:bodyPr/>
          <a:lstStyle/>
          <a:p>
            <a:r>
              <a:t>Toll样受体在中耳炎免疫应答中的作用：</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Toll样受体在中耳炎免疫应答中的作用</a:t>
            </a:r>
          </a:p>
        </p:txBody>
      </p:sp>
      <p:sp>
        <p:nvSpPr>
          <p:cNvPr id="3" name="Text Placeholder 2"/>
          <p:cNvSpPr>
            <a:spLocks noGrp="1"/>
          </p:cNvSpPr>
          <p:nvPr>
            <p:ph type="body" idx="1"/>
          </p:nvPr>
        </p:nvSpPr>
        <p:spPr/>
        <p:txBody>
          <a:bodyPr/>
          <a:lstStyle/>
          <a:p>
            <a:r>
              <a:t>TLRs与中耳炎反复发作相关：</a:t>
            </a:r>
          </a:p>
        </p:txBody>
      </p:sp>
      <p:sp>
        <p:nvSpPr>
          <p:cNvPr id="4" name="Content Placeholder 3"/>
          <p:cNvSpPr>
            <a:spLocks noGrp="1"/>
          </p:cNvSpPr>
          <p:nvPr>
            <p:ph sz="half" idx="2"/>
          </p:nvPr>
        </p:nvSpPr>
        <p:spPr/>
        <p:txBody>
          <a:bodyPr/>
          <a:lstStyle/>
          <a:p>
            <a:r>
              <a:t>1. 研究表明，中耳炎反复发作患儿中耳粘膜上皮细胞中TLR2和TLR4的表达水平高于中耳炎无复发患儿，提示TLR2和TLR4的过度激活可能与中耳炎的反复发作有关。</a:t>
            </a:r>
          </a:p>
          <a:p>
            <a:r>
              <a:t>2. TLR2和TLR4的过度激活可诱导中耳粘膜上皮细胞产生促炎因子，如IL-1β、IL-6、IL-8和TNF-α，这些促炎因子可以破坏中耳粘膜上皮细胞的屏障功能，促进中耳炎的反复发作。</a:t>
            </a:r>
          </a:p>
          <a:p>
            <a:r>
              <a:t>3. TLR2和TLR4的过度激活还可以诱导中耳粘膜上皮细胞产生抗菌肽，如人β防御素-2和人α防御素-3，这些抗菌肽可以杀死中耳炎相关病原体，保护中耳免受感染。</a:t>
            </a:r>
          </a:p>
        </p:txBody>
      </p:sp>
      <p:sp>
        <p:nvSpPr>
          <p:cNvPr id="5" name="Text Placeholder 4"/>
          <p:cNvSpPr>
            <a:spLocks noGrp="1"/>
          </p:cNvSpPr>
          <p:nvPr>
            <p:ph type="body" idx="3"/>
          </p:nvPr>
        </p:nvSpPr>
        <p:spPr/>
        <p:txBody>
          <a:bodyPr/>
          <a:lstStyle/>
          <a:p>
            <a:r>
              <a:t>TLRs与中耳炎并发症相关：</a:t>
            </a:r>
          </a:p>
        </p:txBody>
      </p:sp>
      <p:sp>
        <p:nvSpPr>
          <p:cNvPr id="6" name="Content Placeholder 5"/>
          <p:cNvSpPr>
            <a:spLocks noGrp="1"/>
          </p:cNvSpPr>
          <p:nvPr>
            <p:ph sz="half" idx="4"/>
          </p:nvPr>
        </p:nvSpPr>
        <p:spPr/>
        <p:txBody>
          <a:bodyPr/>
          <a:lstStyle/>
          <a:p>
            <a:r>
              <a:t>1. 研究表明，中耳炎并发症患儿中耳分泌物中TLR2和TLR4的表达水平高于中耳炎无并发症患儿，提示TLR2和TLR4的过度激活可能与中耳炎并发症的发生有关。</a:t>
            </a:r>
          </a:p>
          <a:p>
            <a:r>
              <a:t>2. TLR2和TLR4的过度激活可诱导中耳粘膜上皮细胞产生促炎因子，如IL-1β、IL-6、IL-8和TNF-α，这些促炎因子可以破坏中耳粘膜上皮细胞的屏障功能，促进中耳炎并发症的发生。</a:t>
            </a:r>
          </a:p>
          <a:p>
            <a:r>
              <a:t>3. TLR2和TLR4的过度激活还可以诱导中耳粘膜上皮细胞产生抗菌肽，如人β防御素-2和人α防御素-3，这些抗菌肽可以杀死中耳炎相关病原体，保护中耳免受感染。</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https://d.book118.com/025232123243011103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99</Paragraphs>
  <Slides>16</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16</vt:i4>
      </vt:variant>
    </vt:vector>
  </HeadingPairs>
  <TitlesOfParts>
    <vt:vector baseType="lpstr" size="27">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免疫系统在中耳炎中的作用</vt:lpstr>
      <vt:lpstr> 免疫系统在中耳炎中的作用</vt:lpstr>
      <vt:lpstr> 免疫系统在中耳炎中的作用</vt:lpstr>
      <vt:lpstr> 免疫系统在中耳炎中的作用</vt:lpstr>
      <vt:lpstr> 中耳炎中免疫应答的调节机制</vt:lpstr>
      <vt:lpstr> 中耳炎中免疫应答的调节机制</vt:lpstr>
      <vt:lpstr> 中耳炎中免疫应答的调节机制</vt:lpstr>
      <vt:lpstr> 中耳炎中免疫应答的调节机制</vt:lpstr>
      <vt:lpstr> 细胞因子在中耳炎免疫应答中的作用</vt:lpstr>
      <vt:lpstr>#. 细胞因子在中耳炎免疫应答中的作用</vt:lpstr>
      <vt:lpstr> Toll样受体在中耳炎免疫应答中的作用</vt:lpstr>
      <vt:lpstr>#. Toll样受体在中耳炎免疫应答中的作用</vt:lpstr>
      <vt:lpstr>#. Toll样受体在中耳炎免疫应答中的作用</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2024-09-13T05:07:45.437</cp:lastPrinted>
  <dcterms:created xsi:type="dcterms:W3CDTF">2024-09-12T21:07:45Z</dcterms:created>
  <dcterms:modified xsi:type="dcterms:W3CDTF">2024-09-12T21:07:47Z</dcterms:modified>
</cp:coreProperties>
</file>