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7" r:id="rId28"/>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tags" Target="tags/tag1.xml" /><Relationship Id="rId3" Type="http://schemas.openxmlformats.org/officeDocument/2006/relationships/slideMaster" Target="slideMasters/slideMaster3.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202749CD-7D41-4248-AD7F-438A25C947A4}"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8" name="PlaceHolder 1"/>
          <p:cNvSpPr>
            <a:spLocks noGrp="1"/>
          </p:cNvSpPr>
          <p:nvPr>
            <p:ph type="sldImg"/>
          </p:nvPr>
        </p:nvSpPr>
        <p:spPr>
          <a:xfrm>
            <a:off x="685800" y="1143000"/>
            <a:ext cx="5486040" cy="3085920"/>
          </a:xfrm>
          <a:prstGeom prst="rect">
            <a:avLst/>
          </a:prstGeom>
          <a:ln w="0">
            <a:noFill/>
          </a:ln>
        </p:spPr>
      </p:sp>
      <p:sp>
        <p:nvSpPr>
          <p:cNvPr id="41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1" name="PlaceHolder 1"/>
          <p:cNvSpPr>
            <a:spLocks noGrp="1"/>
          </p:cNvSpPr>
          <p:nvPr>
            <p:ph type="sldImg"/>
          </p:nvPr>
        </p:nvSpPr>
        <p:spPr>
          <a:xfrm>
            <a:off x="685800" y="1143000"/>
            <a:ext cx="5486040" cy="3085920"/>
          </a:xfrm>
          <a:prstGeom prst="rect">
            <a:avLst/>
          </a:prstGeom>
          <a:ln w="0">
            <a:noFill/>
          </a:ln>
        </p:spPr>
      </p:sp>
      <p:sp>
        <p:nvSpPr>
          <p:cNvPr id="42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4" name="PlaceHolder 1"/>
          <p:cNvSpPr>
            <a:spLocks noGrp="1"/>
          </p:cNvSpPr>
          <p:nvPr>
            <p:ph type="sldImg"/>
          </p:nvPr>
        </p:nvSpPr>
        <p:spPr>
          <a:xfrm>
            <a:off x="685800" y="1143000"/>
            <a:ext cx="5486040" cy="3085920"/>
          </a:xfrm>
          <a:prstGeom prst="rect">
            <a:avLst/>
          </a:prstGeom>
          <a:ln w="0">
            <a:noFill/>
          </a:ln>
        </p:spPr>
      </p:sp>
      <p:sp>
        <p:nvSpPr>
          <p:cNvPr id="42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7" name="PlaceHolder 1"/>
          <p:cNvSpPr>
            <a:spLocks noGrp="1"/>
          </p:cNvSpPr>
          <p:nvPr>
            <p:ph type="sldImg"/>
          </p:nvPr>
        </p:nvSpPr>
        <p:spPr>
          <a:xfrm>
            <a:off x="685800" y="1143000"/>
            <a:ext cx="5486040" cy="3085920"/>
          </a:xfrm>
          <a:prstGeom prst="rect">
            <a:avLst/>
          </a:prstGeom>
          <a:ln w="0">
            <a:noFill/>
          </a:ln>
        </p:spPr>
      </p:sp>
      <p:sp>
        <p:nvSpPr>
          <p:cNvPr id="42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0" name="PlaceHolder 1"/>
          <p:cNvSpPr>
            <a:spLocks noGrp="1"/>
          </p:cNvSpPr>
          <p:nvPr>
            <p:ph type="sldImg"/>
          </p:nvPr>
        </p:nvSpPr>
        <p:spPr>
          <a:xfrm>
            <a:off x="685800" y="1143000"/>
            <a:ext cx="5486040" cy="3085920"/>
          </a:xfrm>
          <a:prstGeom prst="rect">
            <a:avLst/>
          </a:prstGeom>
          <a:ln w="0">
            <a:noFill/>
          </a:ln>
        </p:spPr>
      </p:sp>
      <p:sp>
        <p:nvSpPr>
          <p:cNvPr id="43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3" name="PlaceHolder 1"/>
          <p:cNvSpPr>
            <a:spLocks noGrp="1"/>
          </p:cNvSpPr>
          <p:nvPr>
            <p:ph type="sldImg"/>
          </p:nvPr>
        </p:nvSpPr>
        <p:spPr>
          <a:xfrm>
            <a:off x="685800" y="1143000"/>
            <a:ext cx="5486040" cy="3085920"/>
          </a:xfrm>
          <a:prstGeom prst="rect">
            <a:avLst/>
          </a:prstGeom>
          <a:ln w="0">
            <a:noFill/>
          </a:ln>
        </p:spPr>
      </p:sp>
      <p:sp>
        <p:nvSpPr>
          <p:cNvPr id="434"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5"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6" name="PlaceHolder 1"/>
          <p:cNvSpPr>
            <a:spLocks noGrp="1"/>
          </p:cNvSpPr>
          <p:nvPr>
            <p:ph type="sldImg"/>
          </p:nvPr>
        </p:nvSpPr>
        <p:spPr>
          <a:xfrm>
            <a:off x="685800" y="1143000"/>
            <a:ext cx="5486040" cy="3085920"/>
          </a:xfrm>
          <a:prstGeom prst="rect">
            <a:avLst/>
          </a:prstGeom>
          <a:ln w="0">
            <a:noFill/>
          </a:ln>
        </p:spPr>
      </p:sp>
      <p:sp>
        <p:nvSpPr>
          <p:cNvPr id="437"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8"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9" name="PlaceHolder 1"/>
          <p:cNvSpPr>
            <a:spLocks noGrp="1"/>
          </p:cNvSpPr>
          <p:nvPr>
            <p:ph type="sldImg"/>
          </p:nvPr>
        </p:nvSpPr>
        <p:spPr>
          <a:xfrm>
            <a:off x="685800" y="1143000"/>
            <a:ext cx="5486040" cy="3085920"/>
          </a:xfrm>
          <a:prstGeom prst="rect">
            <a:avLst/>
          </a:prstGeom>
          <a:ln w="0">
            <a:noFill/>
          </a:ln>
        </p:spPr>
      </p:sp>
      <p:sp>
        <p:nvSpPr>
          <p:cNvPr id="440"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1"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CD9939-FD52-4116-978C-9D6781D6EA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A3397F-9CD1-47A4-B0F9-A45DD40F65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A7F2463-89D1-4930-AB8B-F1E2BE8ACB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9BE8FD-83CE-49A9-AB66-B17EAC9488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A7B56B4-7176-47BB-AB24-F09BEFE7AD7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AA0B9C-44F2-49FB-B357-A9396B8EC49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B4318BC-F5AC-47EC-A86E-3216FCC3DC9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844D4F-6C10-4AC4-8F14-6FE37AE62C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FDE7ED-3732-46F5-839E-F09B6B9C86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C855C9-086C-4827-82E1-93E3F281B9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E1357C-AC38-424F-973A-34D4386FB7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C1556042-1407-46C4-B11C-784AB2F33B5A}"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908E5F8D-F07B-47FA-BDBA-EB1B63F9CF7B}"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1.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5233344013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人工智能技术如何加速教学培训进程</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dk1"/>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dk1"/>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矩形: 圆角 42"/>
          <p:cNvSpPr/>
          <p:nvPr/>
        </p:nvSpPr>
        <p:spPr>
          <a:xfrm>
            <a:off x="799200" y="132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76" name="PlaceHolder 1"/>
          <p:cNvSpPr>
            <a:spLocks noGrp="1"/>
          </p:cNvSpPr>
          <p:nvPr>
            <p:ph type="title" idx="4294967295"/>
          </p:nvPr>
        </p:nvSpPr>
        <p:spPr>
          <a:xfrm>
            <a:off x="5113080" y="10609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77" name="content"/>
          <p:cNvSpPr/>
          <p:nvPr/>
        </p:nvSpPr>
        <p:spPr>
          <a:xfrm>
            <a:off x="798840" y="216972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人工智能技术如何加速教学培训进程</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人工智能技术在远程教学中的应用</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人工智能技术在教学内容开发中的应用</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人工智能技术在教师辅助中的作用</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人工智能技术在学习成果评估中的应用</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人工智能技术在教育行业的未来发展</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7</a:t>
            </a:r>
            <a:r>
              <a:rPr lang="zh-CN" sz="2400" b="0" strike="noStrike" spc="-1">
                <a:solidFill>
                  <a:schemeClr val="dk1"/>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75"/>
                                        </p:tgtEl>
                                        <p:attrNameLst>
                                          <p:attrName>style.visibility</p:attrName>
                                        </p:attrNameLst>
                                      </p:cBhvr>
                                      <p:to>
                                        <p:strVal val="visible"/>
                                      </p:to>
                                    </p:set>
                                    <p:anim calcmode="lin" valueType="num">
                                      <p:cBhvr additive="repl">
                                        <p:cTn id="7" dur="750" fill="hold"/>
                                        <p:tgtEl>
                                          <p:spTgt spid="75"/>
                                        </p:tgtEl>
                                        <p:attrNameLst>
                                          <p:attrName>ppt_w</p:attrName>
                                        </p:attrNameLst>
                                      </p:cBhvr>
                                      <p:tavLst>
                                        <p:tav tm="0">
                                          <p:val>
                                            <p:fltVal val="0"/>
                                          </p:val>
                                        </p:tav>
                                        <p:tav tm="100000">
                                          <p:val>
                                            <p:strVal val="#ppt_w"/>
                                          </p:val>
                                        </p:tav>
                                      </p:tavLst>
                                    </p:anim>
                                    <p:anim calcmode="lin" valueType="num">
                                      <p:cBhvr additive="repl">
                                        <p:cTn id="8" dur="750" fill="hold"/>
                                        <p:tgtEl>
                                          <p:spTgt spid="75"/>
                                        </p:tgtEl>
                                        <p:attrNameLst>
                                          <p:attrName>ppt_h</p:attrName>
                                        </p:attrNameLst>
                                      </p:cBhvr>
                                      <p:tavLst>
                                        <p:tav tm="0">
                                          <p:val>
                                            <p:fltVal val="0"/>
                                          </p:val>
                                        </p:tav>
                                        <p:tav tm="100000">
                                          <p:val>
                                            <p:strVal val="#ppt_h"/>
                                          </p:val>
                                        </p:tav>
                                      </p:tavLst>
                                    </p:anim>
                                    <p:animEffect transition="in" filter="fade">
                                      <p:cBhvr additive="repl">
                                        <p:cTn id="9" dur="750"/>
                                        <p:tgtEl>
                                          <p:spTgt spid="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8"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79" name="直接连接符 7"/>
          <p:cNvCxnSpPr/>
          <p:nvPr/>
        </p:nvCxnSpPr>
        <p:spPr>
          <a:xfrm>
            <a:off x="5039640" y="1541520"/>
            <a:ext cx="360" cy="3902040"/>
          </a:xfrm>
          <a:prstGeom prst="straightConnector1">
            <a:avLst/>
          </a:prstGeom>
          <a:ln w="38100">
            <a:solidFill>
              <a:srgbClr val="86CAC4"/>
            </a:solidFill>
          </a:ln>
        </p:spPr>
      </p:cxnSp>
      <p:sp>
        <p:nvSpPr>
          <p:cNvPr id="8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1"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1</a:t>
            </a:r>
            <a:r>
              <a:rPr lang="zh-CN" sz="3600" b="1" strike="noStrike" spc="299">
                <a:solidFill>
                  <a:schemeClr val="dk1"/>
                </a:solidFill>
                <a:latin typeface="Arial"/>
                <a:ea typeface="微软雅黑"/>
              </a:rPr>
              <a:t>章 人工智能技术如何加速教学培训进程</a:t>
            </a:r>
            <a:endParaRPr lang="en-US" sz="3600" b="0" strike="noStrike" spc="-1">
              <a:solidFill>
                <a:schemeClr val="dk1"/>
              </a:solidFill>
              <a:latin typeface="Arial"/>
            </a:endParaRPr>
          </a:p>
        </p:txBody>
      </p:sp>
      <p:sp>
        <p:nvSpPr>
          <p:cNvPr id="8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78"/>
                                        </p:tgtEl>
                                        <p:attrNameLst>
                                          <p:attrName>style.visibility</p:attrName>
                                        </p:attrNameLst>
                                      </p:cBhvr>
                                      <p:to>
                                        <p:strVal val="visible"/>
                                      </p:to>
                                    </p:set>
                                    <p:anim calcmode="lin" valueType="num">
                                      <p:cBhvr additive="repl">
                                        <p:cTn id="7" dur="750" fill="hold"/>
                                        <p:tgtEl>
                                          <p:spTgt spid="78"/>
                                        </p:tgtEl>
                                        <p:attrNameLst>
                                          <p:attrName>ppt_w</p:attrName>
                                        </p:attrNameLst>
                                      </p:cBhvr>
                                      <p:tavLst>
                                        <p:tav tm="0">
                                          <p:val>
                                            <p:fltVal val="0"/>
                                          </p:val>
                                        </p:tav>
                                        <p:tav tm="100000">
                                          <p:val>
                                            <p:strVal val="#ppt_w"/>
                                          </p:val>
                                        </p:tav>
                                      </p:tavLst>
                                    </p:anim>
                                    <p:anim calcmode="lin" valueType="num">
                                      <p:cBhvr additive="repl">
                                        <p:cTn id="8" dur="750" fill="hold"/>
                                        <p:tgtEl>
                                          <p:spTgt spid="78"/>
                                        </p:tgtEl>
                                        <p:attrNameLst>
                                          <p:attrName>ppt_h</p:attrName>
                                        </p:attrNameLst>
                                      </p:cBhvr>
                                      <p:tavLst>
                                        <p:tav tm="0">
                                          <p:val>
                                            <p:fltVal val="0"/>
                                          </p:val>
                                        </p:tav>
                                        <p:tav tm="100000">
                                          <p:val>
                                            <p:strVal val="#ppt_h"/>
                                          </p:val>
                                        </p:tav>
                                      </p:tavLst>
                                    </p:anim>
                                    <p:animEffect transition="in" filter="fade">
                                      <p:cBhvr additive="repl">
                                        <p:cTn id="9" dur="750"/>
                                        <p:tgtEl>
                                          <p:spTgt spid="78"/>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79"/>
                                        </p:tgtEl>
                                        <p:attrNameLst>
                                          <p:attrName>style.visibility</p:attrName>
                                        </p:attrNameLst>
                                      </p:cBhvr>
                                      <p:to>
                                        <p:strVal val="visible"/>
                                      </p:to>
                                    </p:set>
                                    <p:animEffect transition="in" filter="wipe(down)">
                                      <p:cBhvr additive="repl">
                                        <p:cTn id="13" dur="750"/>
                                        <p:tgtEl>
                                          <p:spTgt spid="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3" name="矩形: 圆角 42"/>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4"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简介</a:t>
            </a:r>
            <a:endParaRPr lang="en-US" sz="3600" b="0" strike="noStrike" spc="-1">
              <a:solidFill>
                <a:schemeClr val="dk1"/>
              </a:solidFill>
              <a:latin typeface="Arial"/>
            </a:endParaRPr>
          </a:p>
        </p:txBody>
      </p:sp>
      <p:sp>
        <p:nvSpPr>
          <p:cNvPr id="85" name="content"/>
          <p:cNvSpPr/>
          <p:nvPr/>
        </p:nvSpPr>
        <p:spPr>
          <a:xfrm>
            <a:off x="1739880" y="221436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人工智能技术在教学培训中的应用意义是无可否认的，本文将围绕这一主题展开讨论。人工智能技术已经逐渐渗透到教育领域，对传统的教学模式产生了深远的影响。</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83"/>
                                        </p:tgtEl>
                                        <p:attrNameLst>
                                          <p:attrName>style.visibility</p:attrName>
                                        </p:attrNameLst>
                                      </p:cBhvr>
                                      <p:to>
                                        <p:strVal val="visible"/>
                                      </p:to>
                                    </p:set>
                                    <p:anim calcmode="lin" valueType="num">
                                      <p:cBhvr additive="repl">
                                        <p:cTn id="7" dur="750" fill="hold"/>
                                        <p:tgtEl>
                                          <p:spTgt spid="83"/>
                                        </p:tgtEl>
                                        <p:attrNameLst>
                                          <p:attrName>ppt_w</p:attrName>
                                        </p:attrNameLst>
                                      </p:cBhvr>
                                      <p:tavLst>
                                        <p:tav tm="0">
                                          <p:val>
                                            <p:fltVal val="0"/>
                                          </p:val>
                                        </p:tav>
                                        <p:tav tm="100000">
                                          <p:val>
                                            <p:strVal val="#ppt_w"/>
                                          </p:val>
                                        </p:tav>
                                      </p:tavLst>
                                    </p:anim>
                                    <p:anim calcmode="lin" valueType="num">
                                      <p:cBhvr additive="repl">
                                        <p:cTn id="8" dur="750" fill="hold"/>
                                        <p:tgtEl>
                                          <p:spTgt spid="83"/>
                                        </p:tgtEl>
                                        <p:attrNameLst>
                                          <p:attrName>ppt_h</p:attrName>
                                        </p:attrNameLst>
                                      </p:cBhvr>
                                      <p:tavLst>
                                        <p:tav tm="0">
                                          <p:val>
                                            <p:fltVal val="0"/>
                                          </p:val>
                                        </p:tav>
                                        <p:tav tm="100000">
                                          <p:val>
                                            <p:strVal val="#ppt_h"/>
                                          </p:val>
                                        </p:tav>
                                      </p:tavLst>
                                    </p:anim>
                                    <p:animEffect transition="in" filter="fade">
                                      <p:cBhvr additive="repl">
                                        <p:cTn id="9" dur="750"/>
                                        <p:tgtEl>
                                          <p:spTgt spid="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6"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人工智能在教育领域的发展历程</a:t>
            </a:r>
            <a:endParaRPr lang="en-US" sz="3600" b="0" strike="noStrike" spc="-1">
              <a:solidFill>
                <a:schemeClr val="dk1"/>
              </a:solidFill>
              <a:latin typeface="Arial"/>
            </a:endParaRPr>
          </a:p>
        </p:txBody>
      </p:sp>
      <p:sp>
        <p:nvSpPr>
          <p:cNvPr id="88"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分析人工智能在教育领域的发展历程</a:t>
            </a:r>
            <a:endParaRPr lang="en-US" sz="1600" b="0" strike="noStrike" spc="-1">
              <a:solidFill>
                <a:srgbClr val="000000"/>
              </a:solidFill>
              <a:latin typeface="Arial"/>
            </a:endParaRPr>
          </a:p>
        </p:txBody>
      </p:sp>
      <p:sp>
        <p:nvSpPr>
          <p:cNvPr id="89"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教育领域的人工智能应用历史</a:t>
            </a:r>
            <a:endParaRPr lang="en-US" sz="2000" b="0" strike="noStrike" spc="-1">
              <a:solidFill>
                <a:srgbClr val="000000"/>
              </a:solidFill>
              <a:latin typeface="Arial"/>
            </a:endParaRPr>
          </a:p>
        </p:txBody>
      </p:sp>
      <p:sp>
        <p:nvSpPr>
          <p:cNvPr id="90"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探讨人工智能技术如何改变传统教学模式</a:t>
            </a:r>
            <a:endParaRPr lang="en-US" sz="1600" b="0" strike="noStrike" spc="-1">
              <a:solidFill>
                <a:srgbClr val="000000"/>
              </a:solidFill>
              <a:latin typeface="Arial"/>
            </a:endParaRPr>
          </a:p>
        </p:txBody>
      </p:sp>
      <p:sp>
        <p:nvSpPr>
          <p:cNvPr id="91"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改变传统教学模式</a:t>
            </a:r>
            <a:endParaRPr lang="en-US" sz="2000" b="0" strike="noStrike" spc="-1">
              <a:solidFill>
                <a:srgbClr val="000000"/>
              </a:solidFill>
              <a:latin typeface="Arial"/>
            </a:endParaRPr>
          </a:p>
        </p:txBody>
      </p:sp>
      <p:sp>
        <p:nvSpPr>
          <p:cNvPr id="92"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分析人工智能技术如何提高教学效率和质量</a:t>
            </a:r>
            <a:endParaRPr lang="en-US" sz="1600" b="0" strike="noStrike" spc="-1">
              <a:solidFill>
                <a:srgbClr val="000000"/>
              </a:solidFill>
              <a:latin typeface="Arial"/>
            </a:endParaRPr>
          </a:p>
        </p:txBody>
      </p:sp>
      <p:sp>
        <p:nvSpPr>
          <p:cNvPr id="93"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提高教学效率和质量</a:t>
            </a:r>
            <a:endParaRPr lang="en-US" sz="2000" b="0" strike="noStrike" spc="-1">
              <a:solidFill>
                <a:srgbClr val="000000"/>
              </a:solidFill>
              <a:latin typeface="Arial"/>
            </a:endParaRPr>
          </a:p>
        </p:txBody>
      </p:sp>
      <p:sp>
        <p:nvSpPr>
          <p:cNvPr id="94"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探讨人工智能技术如何创新教学方式</a:t>
            </a:r>
            <a:endParaRPr lang="en-US" sz="1600" b="0" strike="noStrike" spc="-1">
              <a:solidFill>
                <a:srgbClr val="000000"/>
              </a:solidFill>
              <a:latin typeface="Arial"/>
            </a:endParaRPr>
          </a:p>
        </p:txBody>
      </p:sp>
      <p:sp>
        <p:nvSpPr>
          <p:cNvPr id="95"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创新教学方式</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86"/>
                                        </p:tgtEl>
                                        <p:attrNameLst>
                                          <p:attrName>style.visibility</p:attrName>
                                        </p:attrNameLst>
                                      </p:cBhvr>
                                      <p:to>
                                        <p:strVal val="visible"/>
                                      </p:to>
                                    </p:set>
                                    <p:anim calcmode="lin" valueType="num">
                                      <p:cBhvr additive="repl">
                                        <p:cTn id="7" dur="750" fill="hold"/>
                                        <p:tgtEl>
                                          <p:spTgt spid="86"/>
                                        </p:tgtEl>
                                        <p:attrNameLst>
                                          <p:attrName>ppt_w</p:attrName>
                                        </p:attrNameLst>
                                      </p:cBhvr>
                                      <p:tavLst>
                                        <p:tav tm="0">
                                          <p:val>
                                            <p:fltVal val="0"/>
                                          </p:val>
                                        </p:tav>
                                        <p:tav tm="100000">
                                          <p:val>
                                            <p:strVal val="#ppt_w"/>
                                          </p:val>
                                        </p:tav>
                                      </p:tavLst>
                                    </p:anim>
                                    <p:anim calcmode="lin" valueType="num">
                                      <p:cBhvr additive="repl">
                                        <p:cTn id="8" dur="750" fill="hold"/>
                                        <p:tgtEl>
                                          <p:spTgt spid="86"/>
                                        </p:tgtEl>
                                        <p:attrNameLst>
                                          <p:attrName>ppt_h</p:attrName>
                                        </p:attrNameLst>
                                      </p:cBhvr>
                                      <p:tavLst>
                                        <p:tav tm="0">
                                          <p:val>
                                            <p:fltVal val="0"/>
                                          </p:val>
                                        </p:tav>
                                        <p:tav tm="100000">
                                          <p:val>
                                            <p:strVal val="#ppt_h"/>
                                          </p:val>
                                        </p:tav>
                                      </p:tavLst>
                                    </p:anim>
                                    <p:animEffect transition="in" filter="fade">
                                      <p:cBhvr additive="repl">
                                        <p:cTn id="9" dur="750"/>
                                        <p:tgtEl>
                                          <p:spTgt spid="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6"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人工智能在教学中的应用场景</a:t>
            </a:r>
            <a:endParaRPr lang="en-US" sz="3600" b="0" strike="noStrike" spc="-1">
              <a:solidFill>
                <a:schemeClr val="dk1"/>
              </a:solidFill>
              <a:latin typeface="Arial"/>
            </a:endParaRPr>
          </a:p>
        </p:txBody>
      </p:sp>
      <p:sp>
        <p:nvSpPr>
          <p:cNvPr id="97"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介绍智能辅导在教学中的应用</a:t>
            </a:r>
            <a:endParaRPr lang="en-US" sz="1600" b="0" strike="noStrike" spc="-1">
              <a:solidFill>
                <a:srgbClr val="000000"/>
              </a:solidFill>
              <a:latin typeface="Arial"/>
            </a:endParaRPr>
          </a:p>
        </p:txBody>
      </p:sp>
      <p:sp>
        <p:nvSpPr>
          <p:cNvPr id="98"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智能辅导</a:t>
            </a:r>
            <a:endParaRPr lang="en-US" sz="2000" b="0" strike="noStrike" spc="-1">
              <a:solidFill>
                <a:srgbClr val="000000"/>
              </a:solidFill>
              <a:latin typeface="Arial"/>
            </a:endParaRPr>
          </a:p>
        </p:txBody>
      </p:sp>
      <p:sp>
        <p:nvSpPr>
          <p:cNvPr id="9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0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0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讨论个性化学习在教学中的应用</a:t>
            </a:r>
            <a:endParaRPr lang="en-US" sz="1600" b="0" strike="noStrike" spc="-1">
              <a:solidFill>
                <a:srgbClr val="000000"/>
              </a:solidFill>
              <a:latin typeface="Arial"/>
            </a:endParaRPr>
          </a:p>
        </p:txBody>
      </p:sp>
      <p:sp>
        <p:nvSpPr>
          <p:cNvPr id="10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个性化学习</a:t>
            </a:r>
            <a:endParaRPr lang="en-US" sz="2000" b="0" strike="noStrike" spc="-1">
              <a:solidFill>
                <a:srgbClr val="000000"/>
              </a:solidFill>
              <a:latin typeface="Arial"/>
            </a:endParaRPr>
          </a:p>
        </p:txBody>
      </p:sp>
      <p:sp>
        <p:nvSpPr>
          <p:cNvPr id="10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0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探讨智能题库在教学中的应用</a:t>
            </a:r>
            <a:endParaRPr lang="en-US" sz="1600" b="0" strike="noStrike" spc="-1">
              <a:solidFill>
                <a:srgbClr val="000000"/>
              </a:solidFill>
              <a:latin typeface="Arial"/>
            </a:endParaRPr>
          </a:p>
        </p:txBody>
      </p:sp>
      <p:sp>
        <p:nvSpPr>
          <p:cNvPr id="10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智能题库</a:t>
            </a:r>
            <a:endParaRPr lang="en-US" sz="20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矩形: 圆角 42"/>
          <p:cNvSpPr/>
          <p:nvPr/>
        </p:nvSpPr>
        <p:spPr>
          <a:xfrm>
            <a:off x="888480" y="87732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8"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智能评估</a:t>
            </a:r>
            <a:endParaRPr lang="en-US" sz="1800" b="0" strike="noStrike" spc="-1">
              <a:solidFill>
                <a:srgbClr val="000000"/>
              </a:solidFill>
              <a:latin typeface="Arial"/>
            </a:endParaRPr>
          </a:p>
        </p:txBody>
      </p:sp>
      <p:sp>
        <p:nvSpPr>
          <p:cNvPr id="109" name="content.2.content"/>
          <p:cNvSpPr/>
          <p:nvPr/>
        </p:nvSpPr>
        <p:spPr>
          <a:xfrm>
            <a:off x="3666960" y="295416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利用人工智能技术实现智能评估</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更全面、客观地评价学生的学习情况</a:t>
            </a:r>
            <a:endParaRPr lang="en-US" sz="1400" b="0" strike="noStrike" spc="-1">
              <a:solidFill>
                <a:srgbClr val="000000"/>
              </a:solidFill>
              <a:latin typeface="Arial"/>
            </a:endParaRPr>
          </a:p>
        </p:txBody>
      </p:sp>
      <p:sp>
        <p:nvSpPr>
          <p:cNvPr id="11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1"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学习动力</a:t>
            </a:r>
            <a:endParaRPr lang="en-US" sz="1800" b="0" strike="noStrike" spc="-1">
              <a:solidFill>
                <a:srgbClr val="000000"/>
              </a:solidFill>
              <a:latin typeface="Arial"/>
            </a:endParaRPr>
          </a:p>
        </p:txBody>
      </p:sp>
      <p:sp>
        <p:nvSpPr>
          <p:cNvPr id="112" name="content.3.content"/>
          <p:cNvSpPr/>
          <p:nvPr/>
        </p:nvSpPr>
        <p:spPr>
          <a:xfrm>
            <a:off x="6424920" y="295452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激发学生学习的兴趣和动力</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提升学习效果</a:t>
            </a:r>
            <a:endParaRPr lang="en-US" sz="1400" b="0" strike="noStrike" spc="-1">
              <a:solidFill>
                <a:srgbClr val="000000"/>
              </a:solidFill>
              <a:latin typeface="Arial"/>
            </a:endParaRPr>
          </a:p>
        </p:txBody>
      </p:sp>
      <p:sp>
        <p:nvSpPr>
          <p:cNvPr id="11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4"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教学效率</a:t>
            </a:r>
            <a:endParaRPr lang="en-US" sz="1800" b="0" strike="noStrike" spc="-1">
              <a:solidFill>
                <a:srgbClr val="000000"/>
              </a:solidFill>
              <a:latin typeface="Arial"/>
            </a:endParaRPr>
          </a:p>
        </p:txBody>
      </p:sp>
      <p:sp>
        <p:nvSpPr>
          <p:cNvPr id="115" name="content.4.content"/>
          <p:cNvSpPr/>
          <p:nvPr/>
        </p:nvSpPr>
        <p:spPr>
          <a:xfrm>
            <a:off x="9177480" y="29541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提高教师教学的效率</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节约教学资源</a:t>
            </a:r>
            <a:endParaRPr lang="en-US" sz="1400" b="0" strike="noStrike" spc="-1">
              <a:solidFill>
                <a:srgbClr val="000000"/>
              </a:solidFill>
              <a:latin typeface="Arial"/>
            </a:endParaRPr>
          </a:p>
        </p:txBody>
      </p:sp>
      <p:sp>
        <p:nvSpPr>
          <p:cNvPr id="116"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人工智能技术加速教学过程的优势</a:t>
            </a:r>
            <a:endParaRPr lang="en-US" sz="3600" b="0" strike="noStrike" spc="-1">
              <a:solidFill>
                <a:schemeClr val="dk1"/>
              </a:solidFill>
              <a:latin typeface="Arial"/>
            </a:endParaRPr>
          </a:p>
        </p:txBody>
      </p:sp>
      <p:sp>
        <p:nvSpPr>
          <p:cNvPr id="11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8"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个性化学习</a:t>
            </a:r>
            <a:endParaRPr lang="en-US" sz="1800" b="0" strike="noStrike" spc="-1">
              <a:solidFill>
                <a:srgbClr val="000000"/>
              </a:solidFill>
              <a:latin typeface="Arial"/>
            </a:endParaRPr>
          </a:p>
        </p:txBody>
      </p:sp>
      <p:sp>
        <p:nvSpPr>
          <p:cNvPr id="119" name="content.1.content"/>
          <p:cNvSpPr/>
          <p:nvPr/>
        </p:nvSpPr>
        <p:spPr>
          <a:xfrm>
            <a:off x="872640" y="295416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根据学生的学习特点和能力制定个性化学习计划</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提高学习效率</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06"/>
                                        </p:tgtEl>
                                        <p:attrNameLst>
                                          <p:attrName>style.visibility</p:attrName>
                                        </p:attrNameLst>
                                      </p:cBhvr>
                                      <p:to>
                                        <p:strVal val="visible"/>
                                      </p:to>
                                    </p:set>
                                    <p:anim calcmode="lin" valueType="num">
                                      <p:cBhvr additive="repl">
                                        <p:cTn id="7" dur="750" fill="hold"/>
                                        <p:tgtEl>
                                          <p:spTgt spid="106"/>
                                        </p:tgtEl>
                                        <p:attrNameLst>
                                          <p:attrName>ppt_w</p:attrName>
                                        </p:attrNameLst>
                                      </p:cBhvr>
                                      <p:tavLst>
                                        <p:tav tm="0">
                                          <p:val>
                                            <p:fltVal val="0"/>
                                          </p:val>
                                        </p:tav>
                                        <p:tav tm="100000">
                                          <p:val>
                                            <p:strVal val="#ppt_w"/>
                                          </p:val>
                                        </p:tav>
                                      </p:tavLst>
                                    </p:anim>
                                    <p:anim calcmode="lin" valueType="num">
                                      <p:cBhvr additive="repl">
                                        <p:cTn id="8" dur="750" fill="hold"/>
                                        <p:tgtEl>
                                          <p:spTgt spid="106"/>
                                        </p:tgtEl>
                                        <p:attrNameLst>
                                          <p:attrName>ppt_h</p:attrName>
                                        </p:attrNameLst>
                                      </p:cBhvr>
                                      <p:tavLst>
                                        <p:tav tm="0">
                                          <p:val>
                                            <p:fltVal val="0"/>
                                          </p:val>
                                        </p:tav>
                                        <p:tav tm="100000">
                                          <p:val>
                                            <p:strVal val="#ppt_h"/>
                                          </p:val>
                                        </p:tav>
                                      </p:tavLst>
                                    </p:anim>
                                    <p:animEffect transition="in" filter="fade">
                                      <p:cBhvr additive="repl">
                                        <p:cTn id="9" dur="750"/>
                                        <p:tgtEl>
                                          <p:spTgt spid="1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2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人工智能技术如何加速教学培训进程</a:t>
            </a:r>
            <a:endParaRPr lang="en-US" sz="2800" b="0" strike="noStrike" spc="-1">
              <a:solidFill>
                <a:srgbClr val="000000"/>
              </a:solidFill>
              <a:latin typeface="Arial"/>
            </a:endParaRPr>
          </a:p>
        </p:txBody>
      </p:sp>
      <p:sp>
        <p:nvSpPr>
          <p:cNvPr id="12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人工智能技术在教学培训中的应用正在成为教育领域的一个重要趋势。通过智能辅导、智能题库等应用场景，人工智能技术有效提高教学效率和教学质量，为学生提供个性化学习体验。</a:t>
            </a:r>
            <a:endParaRPr lang="en-US" sz="1800" b="0" strike="noStrike" spc="-1">
              <a:solidFill>
                <a:srgbClr val="000000"/>
              </a:solidFill>
              <a:latin typeface="Arial"/>
            </a:endParaRPr>
          </a:p>
        </p:txBody>
      </p:sp>
      <p:sp>
        <p:nvSpPr>
          <p:cNvPr id="12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4"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125" name="直接连接符 7"/>
          <p:cNvCxnSpPr/>
          <p:nvPr/>
        </p:nvCxnSpPr>
        <p:spPr>
          <a:xfrm>
            <a:off x="5039640" y="1541520"/>
            <a:ext cx="360" cy="3902040"/>
          </a:xfrm>
          <a:prstGeom prst="straightConnector1">
            <a:avLst/>
          </a:prstGeom>
          <a:ln w="38100">
            <a:solidFill>
              <a:srgbClr val="86CAC4"/>
            </a:solidFill>
          </a:ln>
        </p:spPr>
      </p:cxnSp>
      <p:sp>
        <p:nvSpPr>
          <p:cNvPr id="12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7"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第二章 人工智能技术在远程教学中的应用</a:t>
            </a:r>
            <a:endParaRPr lang="en-US" sz="3600" b="0" strike="noStrike" spc="-1">
              <a:solidFill>
                <a:schemeClr val="dk1"/>
              </a:solidFill>
              <a:latin typeface="Arial"/>
            </a:endParaRPr>
          </a:p>
        </p:txBody>
      </p:sp>
      <p:sp>
        <p:nvSpPr>
          <p:cNvPr id="12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24"/>
                                        </p:tgtEl>
                                        <p:attrNameLst>
                                          <p:attrName>style.visibility</p:attrName>
                                        </p:attrNameLst>
                                      </p:cBhvr>
                                      <p:to>
                                        <p:strVal val="visible"/>
                                      </p:to>
                                    </p:set>
                                    <p:anim calcmode="lin" valueType="num">
                                      <p:cBhvr additive="repl">
                                        <p:cTn id="7" dur="750" fill="hold"/>
                                        <p:tgtEl>
                                          <p:spTgt spid="124"/>
                                        </p:tgtEl>
                                        <p:attrNameLst>
                                          <p:attrName>ppt_w</p:attrName>
                                        </p:attrNameLst>
                                      </p:cBhvr>
                                      <p:tavLst>
                                        <p:tav tm="0">
                                          <p:val>
                                            <p:fltVal val="0"/>
                                          </p:val>
                                        </p:tav>
                                        <p:tav tm="100000">
                                          <p:val>
                                            <p:strVal val="#ppt_w"/>
                                          </p:val>
                                        </p:tav>
                                      </p:tavLst>
                                    </p:anim>
                                    <p:anim calcmode="lin" valueType="num">
                                      <p:cBhvr additive="repl">
                                        <p:cTn id="8" dur="750" fill="hold"/>
                                        <p:tgtEl>
                                          <p:spTgt spid="124"/>
                                        </p:tgtEl>
                                        <p:attrNameLst>
                                          <p:attrName>ppt_h</p:attrName>
                                        </p:attrNameLst>
                                      </p:cBhvr>
                                      <p:tavLst>
                                        <p:tav tm="0">
                                          <p:val>
                                            <p:fltVal val="0"/>
                                          </p:val>
                                        </p:tav>
                                        <p:tav tm="100000">
                                          <p:val>
                                            <p:strVal val="#ppt_h"/>
                                          </p:val>
                                        </p:tav>
                                      </p:tavLst>
                                    </p:anim>
                                    <p:animEffect transition="in" filter="fade">
                                      <p:cBhvr additive="repl">
                                        <p:cTn id="9" dur="750"/>
                                        <p:tgtEl>
                                          <p:spTgt spid="124"/>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125"/>
                                        </p:tgtEl>
                                        <p:attrNameLst>
                                          <p:attrName>style.visibility</p:attrName>
                                        </p:attrNameLst>
                                      </p:cBhvr>
                                      <p:to>
                                        <p:strVal val="visible"/>
                                      </p:to>
                                    </p:set>
                                    <p:animEffect transition="in" filter="wipe(down)">
                                      <p:cBhvr additive="repl">
                                        <p:cTn id="13" dur="750"/>
                                        <p:tgtEl>
                                          <p:spTgt spid="1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9"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基于人工智能的远程教学平台</a:t>
            </a:r>
            <a:endParaRPr lang="en-US" sz="3600" b="0" strike="noStrike" spc="-1">
              <a:solidFill>
                <a:schemeClr val="dk1"/>
              </a:solidFill>
              <a:latin typeface="Arial"/>
            </a:endParaRPr>
          </a:p>
        </p:txBody>
      </p:sp>
      <p:sp>
        <p:nvSpPr>
          <p:cNvPr id="130"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优化教学内容</a:t>
            </a:r>
            <a:endParaRPr lang="en-US" sz="1600" b="0" strike="noStrike" spc="-1">
              <a:solidFill>
                <a:srgbClr val="000000"/>
              </a:solidFill>
              <a:latin typeface="Arial"/>
            </a:endParaRPr>
          </a:p>
        </p:txBody>
      </p:sp>
      <p:sp>
        <p:nvSpPr>
          <p:cNvPr id="131"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智能化课程设计</a:t>
            </a:r>
            <a:endParaRPr lang="en-US" sz="2000" b="0" strike="noStrike" spc="-1">
              <a:solidFill>
                <a:srgbClr val="000000"/>
              </a:solidFill>
              <a:latin typeface="Arial"/>
            </a:endParaRPr>
          </a:p>
        </p:txBody>
      </p:sp>
      <p:sp>
        <p:nvSpPr>
          <p:cNvPr id="13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3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3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实时监控学习进度</a:t>
            </a:r>
            <a:endParaRPr lang="en-US" sz="1600" b="0" strike="noStrike" spc="-1">
              <a:solidFill>
                <a:srgbClr val="000000"/>
              </a:solidFill>
              <a:latin typeface="Arial"/>
            </a:endParaRPr>
          </a:p>
        </p:txBody>
      </p:sp>
      <p:sp>
        <p:nvSpPr>
          <p:cNvPr id="13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智能评估与反馈</a:t>
            </a:r>
            <a:endParaRPr lang="en-US" sz="2000" b="0" strike="noStrike" spc="-1">
              <a:solidFill>
                <a:srgbClr val="000000"/>
              </a:solidFill>
              <a:latin typeface="Arial"/>
            </a:endParaRPr>
          </a:p>
        </p:txBody>
      </p:sp>
      <p:sp>
        <p:nvSpPr>
          <p:cNvPr id="13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3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精准辅导学生</a:t>
            </a:r>
            <a:endParaRPr lang="en-US" sz="1600" b="0" strike="noStrike" spc="-1">
              <a:solidFill>
                <a:srgbClr val="000000"/>
              </a:solidFill>
              <a:latin typeface="Arial"/>
            </a:endParaRPr>
          </a:p>
        </p:txBody>
      </p:sp>
      <p:sp>
        <p:nvSpPr>
          <p:cNvPr id="13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个性化学习跟踪</a:t>
            </a:r>
            <a:endParaRPr lang="en-US" sz="20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9"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智能互动教学工具</a:t>
            </a:r>
            <a:endParaRPr lang="en-US" sz="3600" b="0" strike="noStrike" spc="-1">
              <a:solidFill>
                <a:schemeClr val="dk1"/>
              </a:solidFill>
              <a:latin typeface="Arial"/>
            </a:endParaRPr>
          </a:p>
        </p:txBody>
      </p:sp>
      <p:sp>
        <p:nvSpPr>
          <p:cNvPr id="141"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帮助学生理解实践操作</a:t>
            </a:r>
            <a:endParaRPr lang="en-US" sz="1600" b="0" strike="noStrike" spc="-1">
              <a:solidFill>
                <a:srgbClr val="000000"/>
              </a:solidFill>
              <a:latin typeface="Arial"/>
            </a:endParaRPr>
          </a:p>
        </p:txBody>
      </p:sp>
      <p:sp>
        <p:nvSpPr>
          <p:cNvPr id="142"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虚拟实验模拟</a:t>
            </a:r>
            <a:endParaRPr lang="en-US" sz="2000" b="0" strike="noStrike" spc="-1">
              <a:solidFill>
                <a:srgbClr val="000000"/>
              </a:solidFill>
              <a:latin typeface="Arial"/>
            </a:endParaRPr>
          </a:p>
        </p:txBody>
      </p:sp>
      <p:sp>
        <p:nvSpPr>
          <p:cNvPr id="143"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个性化学习巩固知识</a:t>
            </a:r>
            <a:endParaRPr lang="en-US" sz="1600" b="0" strike="noStrike" spc="-1">
              <a:solidFill>
                <a:srgbClr val="000000"/>
              </a:solidFill>
              <a:latin typeface="Arial"/>
            </a:endParaRPr>
          </a:p>
        </p:txBody>
      </p:sp>
      <p:sp>
        <p:nvSpPr>
          <p:cNvPr id="144"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智能测验与练习</a:t>
            </a:r>
            <a:endParaRPr lang="en-US" sz="2000" b="0" strike="noStrike" spc="-1">
              <a:solidFill>
                <a:srgbClr val="000000"/>
              </a:solidFill>
              <a:latin typeface="Arial"/>
            </a:endParaRPr>
          </a:p>
        </p:txBody>
      </p:sp>
      <p:sp>
        <p:nvSpPr>
          <p:cNvPr id="145"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促进师生互动和讨论</a:t>
            </a:r>
            <a:endParaRPr lang="en-US" sz="1600" b="0" strike="noStrike" spc="-1">
              <a:solidFill>
                <a:srgbClr val="000000"/>
              </a:solidFill>
              <a:latin typeface="Arial"/>
            </a:endParaRPr>
          </a:p>
        </p:txBody>
      </p:sp>
      <p:sp>
        <p:nvSpPr>
          <p:cNvPr id="146"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在线实时互动</a:t>
            </a:r>
            <a:endParaRPr lang="en-US" sz="2000" b="0" strike="noStrike" spc="-1">
              <a:solidFill>
                <a:srgbClr val="000000"/>
              </a:solidFill>
              <a:latin typeface="Arial"/>
            </a:endParaRPr>
          </a:p>
        </p:txBody>
      </p:sp>
      <p:sp>
        <p:nvSpPr>
          <p:cNvPr id="147"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48"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39"/>
                                        </p:tgtEl>
                                        <p:attrNameLst>
                                          <p:attrName>style.visibility</p:attrName>
                                        </p:attrNameLst>
                                      </p:cBhvr>
                                      <p:to>
                                        <p:strVal val="visible"/>
                                      </p:to>
                                    </p:set>
                                    <p:anim calcmode="lin" valueType="num">
                                      <p:cBhvr additive="repl">
                                        <p:cTn id="7" dur="750" fill="hold"/>
                                        <p:tgtEl>
                                          <p:spTgt spid="139"/>
                                        </p:tgtEl>
                                        <p:attrNameLst>
                                          <p:attrName>ppt_w</p:attrName>
                                        </p:attrNameLst>
                                      </p:cBhvr>
                                      <p:tavLst>
                                        <p:tav tm="0">
                                          <p:val>
                                            <p:fltVal val="0"/>
                                          </p:val>
                                        </p:tav>
                                        <p:tav tm="100000">
                                          <p:val>
                                            <p:strVal val="#ppt_w"/>
                                          </p:val>
                                        </p:tav>
                                      </p:tavLst>
                                    </p:anim>
                                    <p:anim calcmode="lin" valueType="num">
                                      <p:cBhvr additive="repl">
                                        <p:cTn id="8" dur="750" fill="hold"/>
                                        <p:tgtEl>
                                          <p:spTgt spid="139"/>
                                        </p:tgtEl>
                                        <p:attrNameLst>
                                          <p:attrName>ppt_h</p:attrName>
                                        </p:attrNameLst>
                                      </p:cBhvr>
                                      <p:tavLst>
                                        <p:tav tm="0">
                                          <p:val>
                                            <p:fltVal val="0"/>
                                          </p:val>
                                        </p:tav>
                                        <p:tav tm="100000">
                                          <p:val>
                                            <p:strVal val="#ppt_h"/>
                                          </p:val>
                                        </p:tav>
                                      </p:tavLst>
                                    </p:anim>
                                    <p:animEffect transition="in" filter="fade">
                                      <p:cBhvr additive="repl">
                                        <p:cTn id="9" dur="750"/>
                                        <p:tgtEl>
                                          <p:spTgt spid="1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9" name="矩形: 圆角 42"/>
          <p:cNvSpPr/>
          <p:nvPr/>
        </p:nvSpPr>
        <p:spPr>
          <a:xfrm>
            <a:off x="888480" y="87732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51"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学习路线规划</a:t>
            </a:r>
            <a:endParaRPr lang="en-US" sz="1800" b="0" strike="noStrike" spc="-1">
              <a:solidFill>
                <a:srgbClr val="000000"/>
              </a:solidFill>
              <a:latin typeface="Arial"/>
            </a:endParaRPr>
          </a:p>
        </p:txBody>
      </p:sp>
      <p:sp>
        <p:nvSpPr>
          <p:cNvPr id="152" name="content.2.content"/>
          <p:cNvSpPr/>
          <p:nvPr/>
        </p:nvSpPr>
        <p:spPr>
          <a:xfrm>
            <a:off x="3666960" y="295416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智能识别学习弱点</a:t>
            </a:r>
            <a:endParaRPr lang="en-US" sz="1400" b="0" strike="noStrike" spc="-1">
              <a:solidFill>
                <a:srgbClr val="000000"/>
              </a:solidFill>
              <a:latin typeface="Arial"/>
            </a:endParaRPr>
          </a:p>
        </p:txBody>
      </p:sp>
      <p:sp>
        <p:nvSpPr>
          <p:cNvPr id="15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54"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个性化学习跟进</a:t>
            </a:r>
            <a:endParaRPr lang="en-US" sz="1800" b="0" strike="noStrike" spc="-1">
              <a:solidFill>
                <a:srgbClr val="000000"/>
              </a:solidFill>
              <a:latin typeface="Arial"/>
            </a:endParaRPr>
          </a:p>
        </p:txBody>
      </p:sp>
      <p:sp>
        <p:nvSpPr>
          <p:cNvPr id="155" name="content.3.content"/>
          <p:cNvSpPr/>
          <p:nvPr/>
        </p:nvSpPr>
        <p:spPr>
          <a:xfrm>
            <a:off x="6424920" y="295452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智能调整学习进度</a:t>
            </a:r>
            <a:endParaRPr lang="en-US" sz="1400" b="0" strike="noStrike" spc="-1">
              <a:solidFill>
                <a:srgbClr val="000000"/>
              </a:solidFill>
              <a:latin typeface="Arial"/>
            </a:endParaRPr>
          </a:p>
        </p:txBody>
      </p:sp>
      <p:sp>
        <p:nvSpPr>
          <p:cNvPr id="15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57"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学习成绩预测</a:t>
            </a:r>
            <a:endParaRPr lang="en-US" sz="1800" b="0" strike="noStrike" spc="-1">
              <a:solidFill>
                <a:srgbClr val="000000"/>
              </a:solidFill>
              <a:latin typeface="Arial"/>
            </a:endParaRPr>
          </a:p>
        </p:txBody>
      </p:sp>
      <p:sp>
        <p:nvSpPr>
          <p:cNvPr id="158" name="content.4.content"/>
          <p:cNvSpPr/>
          <p:nvPr/>
        </p:nvSpPr>
        <p:spPr>
          <a:xfrm>
            <a:off x="9177480" y="2954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提前预测学生成绩</a:t>
            </a:r>
            <a:endParaRPr lang="en-US" sz="1400" b="0" strike="noStrike" spc="-1">
              <a:solidFill>
                <a:srgbClr val="000000"/>
              </a:solidFill>
              <a:latin typeface="Arial"/>
            </a:endParaRPr>
          </a:p>
        </p:txBody>
      </p:sp>
      <p:sp>
        <p:nvSpPr>
          <p:cNvPr id="159"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个性化学习推动者</a:t>
            </a:r>
            <a:endParaRPr lang="en-US" sz="3600" b="0" strike="noStrike" spc="-1">
              <a:solidFill>
                <a:schemeClr val="dk1"/>
              </a:solidFill>
              <a:latin typeface="Arial"/>
            </a:endParaRPr>
          </a:p>
        </p:txBody>
      </p:sp>
      <p:sp>
        <p:nvSpPr>
          <p:cNvPr id="16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1"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学习兴趣分析</a:t>
            </a:r>
            <a:endParaRPr lang="en-US" sz="1800" b="0" strike="noStrike" spc="-1">
              <a:solidFill>
                <a:srgbClr val="000000"/>
              </a:solidFill>
              <a:latin typeface="Arial"/>
            </a:endParaRPr>
          </a:p>
        </p:txBody>
      </p:sp>
      <p:sp>
        <p:nvSpPr>
          <p:cNvPr id="162" name="content.1.content"/>
          <p:cNvSpPr/>
          <p:nvPr/>
        </p:nvSpPr>
        <p:spPr>
          <a:xfrm>
            <a:off x="872640" y="295416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根据学生兴趣定制课程</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49"/>
                                        </p:tgtEl>
                                        <p:attrNameLst>
                                          <p:attrName>style.visibility</p:attrName>
                                        </p:attrNameLst>
                                      </p:cBhvr>
                                      <p:to>
                                        <p:strVal val="visible"/>
                                      </p:to>
                                    </p:set>
                                    <p:anim calcmode="lin" valueType="num">
                                      <p:cBhvr additive="repl">
                                        <p:cTn id="7" dur="750" fill="hold"/>
                                        <p:tgtEl>
                                          <p:spTgt spid="149"/>
                                        </p:tgtEl>
                                        <p:attrNameLst>
                                          <p:attrName>ppt_w</p:attrName>
                                        </p:attrNameLst>
                                      </p:cBhvr>
                                      <p:tavLst>
                                        <p:tav tm="0">
                                          <p:val>
                                            <p:fltVal val="0"/>
                                          </p:val>
                                        </p:tav>
                                        <p:tav tm="100000">
                                          <p:val>
                                            <p:strVal val="#ppt_w"/>
                                          </p:val>
                                        </p:tav>
                                      </p:tavLst>
                                    </p:anim>
                                    <p:anim calcmode="lin" valueType="num">
                                      <p:cBhvr additive="repl">
                                        <p:cTn id="8" dur="750" fill="hold"/>
                                        <p:tgtEl>
                                          <p:spTgt spid="149"/>
                                        </p:tgtEl>
                                        <p:attrNameLst>
                                          <p:attrName>ppt_h</p:attrName>
                                        </p:attrNameLst>
                                      </p:cBhvr>
                                      <p:tavLst>
                                        <p:tav tm="0">
                                          <p:val>
                                            <p:fltVal val="0"/>
                                          </p:val>
                                        </p:tav>
                                        <p:tav tm="100000">
                                          <p:val>
                                            <p:strVal val="#ppt_h"/>
                                          </p:val>
                                        </p:tav>
                                      </p:tavLst>
                                    </p:anim>
                                    <p:animEffect transition="in" filter="fade">
                                      <p:cBhvr additive="repl">
                                        <p:cTn id="9" dur="750"/>
                                        <p:tgtEl>
                                          <p:spTgt spid="1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远程实验室与虚拟实训</a:t>
            </a:r>
            <a:endParaRPr lang="en-US" sz="2800" b="0" strike="noStrike" spc="-1">
              <a:solidFill>
                <a:srgbClr val="000000"/>
              </a:solidFill>
              <a:latin typeface="Arial"/>
            </a:endParaRPr>
          </a:p>
        </p:txBody>
      </p:sp>
      <p:sp>
        <p:nvSpPr>
          <p:cNvPr id="16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人工智能技术在远程实验室和虚拟实训中的应用讨论，提升学生实践能力和创新能力。远程实验室和虚拟实训通过模拟真实场景，让学生虚拟进行实践操作，培养实践技能和解决问题的能力。</a:t>
            </a:r>
            <a:endParaRPr lang="en-US" sz="1800" b="0" strike="noStrike" spc="-1">
              <a:solidFill>
                <a:srgbClr val="000000"/>
              </a:solidFill>
              <a:latin typeface="Arial"/>
            </a:endParaRPr>
          </a:p>
        </p:txBody>
      </p:sp>
      <p:sp>
        <p:nvSpPr>
          <p:cNvPr id="16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7"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虚拟实训的优势</a:t>
            </a:r>
            <a:endParaRPr lang="en-US" sz="3600" b="0" strike="noStrike" spc="-1">
              <a:solidFill>
                <a:schemeClr val="dk1"/>
              </a:solidFill>
              <a:latin typeface="Arial"/>
            </a:endParaRPr>
          </a:p>
        </p:txBody>
      </p:sp>
      <p:sp>
        <p:nvSpPr>
          <p:cNvPr id="169"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学生可随时随地参与</a:t>
            </a:r>
            <a:endParaRPr lang="en-US" sz="1600" b="0" strike="noStrike" spc="-1">
              <a:solidFill>
                <a:srgbClr val="000000"/>
              </a:solidFill>
              <a:latin typeface="Arial"/>
            </a:endParaRPr>
          </a:p>
        </p:txBody>
      </p:sp>
      <p:sp>
        <p:nvSpPr>
          <p:cNvPr id="170"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无时间空间限制</a:t>
            </a:r>
            <a:endParaRPr lang="en-US" sz="2000" b="0" strike="noStrike" spc="-1">
              <a:solidFill>
                <a:srgbClr val="000000"/>
              </a:solidFill>
              <a:latin typeface="Arial"/>
            </a:endParaRPr>
          </a:p>
        </p:txBody>
      </p:sp>
      <p:sp>
        <p:nvSpPr>
          <p:cNvPr id="171"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没有实际危险因素</a:t>
            </a:r>
            <a:endParaRPr lang="en-US" sz="1600" b="0" strike="noStrike" spc="-1">
              <a:solidFill>
                <a:srgbClr val="000000"/>
              </a:solidFill>
              <a:latin typeface="Arial"/>
            </a:endParaRPr>
          </a:p>
        </p:txBody>
      </p:sp>
      <p:sp>
        <p:nvSpPr>
          <p:cNvPr id="172"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实践安全保障</a:t>
            </a:r>
            <a:endParaRPr lang="en-US" sz="2000" b="0" strike="noStrike" spc="-1">
              <a:solidFill>
                <a:srgbClr val="000000"/>
              </a:solidFill>
              <a:latin typeface="Arial"/>
            </a:endParaRPr>
          </a:p>
        </p:txBody>
      </p:sp>
      <p:sp>
        <p:nvSpPr>
          <p:cNvPr id="173"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学习经验分享与互动</a:t>
            </a:r>
            <a:endParaRPr lang="en-US" sz="1600" b="0" strike="noStrike" spc="-1">
              <a:solidFill>
                <a:srgbClr val="000000"/>
              </a:solidFill>
              <a:latin typeface="Arial"/>
            </a:endParaRPr>
          </a:p>
        </p:txBody>
      </p:sp>
      <p:sp>
        <p:nvSpPr>
          <p:cNvPr id="174"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资源共享与互动</a:t>
            </a:r>
            <a:endParaRPr lang="en-US" sz="2000" b="0" strike="noStrike" spc="-1">
              <a:solidFill>
                <a:srgbClr val="000000"/>
              </a:solidFill>
              <a:latin typeface="Arial"/>
            </a:endParaRPr>
          </a:p>
        </p:txBody>
      </p:sp>
      <p:sp>
        <p:nvSpPr>
          <p:cNvPr id="175"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76"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67"/>
                                        </p:tgtEl>
                                        <p:attrNameLst>
                                          <p:attrName>style.visibility</p:attrName>
                                        </p:attrNameLst>
                                      </p:cBhvr>
                                      <p:to>
                                        <p:strVal val="visible"/>
                                      </p:to>
                                    </p:set>
                                    <p:anim calcmode="lin" valueType="num">
                                      <p:cBhvr additive="repl">
                                        <p:cTn id="7" dur="750" fill="hold"/>
                                        <p:tgtEl>
                                          <p:spTgt spid="167"/>
                                        </p:tgtEl>
                                        <p:attrNameLst>
                                          <p:attrName>ppt_w</p:attrName>
                                        </p:attrNameLst>
                                      </p:cBhvr>
                                      <p:tavLst>
                                        <p:tav tm="0">
                                          <p:val>
                                            <p:fltVal val="0"/>
                                          </p:val>
                                        </p:tav>
                                        <p:tav tm="100000">
                                          <p:val>
                                            <p:strVal val="#ppt_w"/>
                                          </p:val>
                                        </p:tav>
                                      </p:tavLst>
                                    </p:anim>
                                    <p:anim calcmode="lin" valueType="num">
                                      <p:cBhvr additive="repl">
                                        <p:cTn id="8" dur="750" fill="hold"/>
                                        <p:tgtEl>
                                          <p:spTgt spid="167"/>
                                        </p:tgtEl>
                                        <p:attrNameLst>
                                          <p:attrName>ppt_h</p:attrName>
                                        </p:attrNameLst>
                                      </p:cBhvr>
                                      <p:tavLst>
                                        <p:tav tm="0">
                                          <p:val>
                                            <p:fltVal val="0"/>
                                          </p:val>
                                        </p:tav>
                                        <p:tav tm="100000">
                                          <p:val>
                                            <p:strVal val="#ppt_h"/>
                                          </p:val>
                                        </p:tav>
                                      </p:tavLst>
                                    </p:anim>
                                    <p:animEffect transition="in" filter="fade">
                                      <p:cBhvr additive="repl">
                                        <p:cTn id="9" dur="750"/>
                                        <p:tgtEl>
                                          <p:spTgt spid="1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7" name="矩形: 圆角 42"/>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8"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总结</a:t>
            </a:r>
            <a:endParaRPr lang="en-US" sz="3600" b="0" strike="noStrike" spc="-1">
              <a:solidFill>
                <a:schemeClr val="dk1"/>
              </a:solidFill>
              <a:latin typeface="Arial"/>
            </a:endParaRPr>
          </a:p>
        </p:txBody>
      </p:sp>
      <p:sp>
        <p:nvSpPr>
          <p:cNvPr id="179" name="content"/>
          <p:cNvSpPr/>
          <p:nvPr/>
        </p:nvSpPr>
        <p:spPr>
          <a:xfrm>
            <a:off x="1739880" y="221436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人工智能技术在教育领域的应用，尤其在远程教学中，取得了显著成效。智能化的教学平台、互动工具、个性化学习和虚拟实训，为教学提供了更多可能性，推动了教学培训的进程加速。未来，随着技术的不断发展，人工智能在教育中的应用将更加深入，为学生提供更优质的学习体验。</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77"/>
                                        </p:tgtEl>
                                        <p:attrNameLst>
                                          <p:attrName>style.visibility</p:attrName>
                                        </p:attrNameLst>
                                      </p:cBhvr>
                                      <p:to>
                                        <p:strVal val="visible"/>
                                      </p:to>
                                    </p:set>
                                    <p:anim calcmode="lin" valueType="num">
                                      <p:cBhvr additive="repl">
                                        <p:cTn id="7" dur="750" fill="hold"/>
                                        <p:tgtEl>
                                          <p:spTgt spid="177"/>
                                        </p:tgtEl>
                                        <p:attrNameLst>
                                          <p:attrName>ppt_w</p:attrName>
                                        </p:attrNameLst>
                                      </p:cBhvr>
                                      <p:tavLst>
                                        <p:tav tm="0">
                                          <p:val>
                                            <p:fltVal val="0"/>
                                          </p:val>
                                        </p:tav>
                                        <p:tav tm="100000">
                                          <p:val>
                                            <p:strVal val="#ppt_w"/>
                                          </p:val>
                                        </p:tav>
                                      </p:tavLst>
                                    </p:anim>
                                    <p:anim calcmode="lin" valueType="num">
                                      <p:cBhvr additive="repl">
                                        <p:cTn id="8" dur="750" fill="hold"/>
                                        <p:tgtEl>
                                          <p:spTgt spid="177"/>
                                        </p:tgtEl>
                                        <p:attrNameLst>
                                          <p:attrName>ppt_h</p:attrName>
                                        </p:attrNameLst>
                                      </p:cBhvr>
                                      <p:tavLst>
                                        <p:tav tm="0">
                                          <p:val>
                                            <p:fltVal val="0"/>
                                          </p:val>
                                        </p:tav>
                                        <p:tav tm="100000">
                                          <p:val>
                                            <p:strVal val="#ppt_h"/>
                                          </p:val>
                                        </p:tav>
                                      </p:tavLst>
                                    </p:anim>
                                    <p:animEffect transition="in" filter="fade">
                                      <p:cBhvr additive="repl">
                                        <p:cTn id="9" dur="750"/>
                                        <p:tgtEl>
                                          <p:spTgt spid="17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0"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181" name="直接连接符 7"/>
          <p:cNvCxnSpPr/>
          <p:nvPr/>
        </p:nvCxnSpPr>
        <p:spPr>
          <a:xfrm>
            <a:off x="5039640" y="1541520"/>
            <a:ext cx="360" cy="3902040"/>
          </a:xfrm>
          <a:prstGeom prst="straightConnector1">
            <a:avLst/>
          </a:prstGeom>
          <a:ln w="38100">
            <a:solidFill>
              <a:srgbClr val="86CAC4"/>
            </a:solidFill>
          </a:ln>
        </p:spPr>
      </p:cxnSp>
      <p:sp>
        <p:nvSpPr>
          <p:cNvPr id="18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83"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3</a:t>
            </a:r>
            <a:r>
              <a:rPr lang="zh-CN" sz="3600" b="1" strike="noStrike" spc="299">
                <a:solidFill>
                  <a:schemeClr val="dk1"/>
                </a:solidFill>
                <a:latin typeface="Arial"/>
                <a:ea typeface="微软雅黑"/>
              </a:rPr>
              <a:t>章 人工智能技术在教学内容开发中的应用</a:t>
            </a:r>
            <a:endParaRPr lang="en-US" sz="3600" b="0" strike="noStrike" spc="-1">
              <a:solidFill>
                <a:schemeClr val="dk1"/>
              </a:solidFill>
              <a:latin typeface="Arial"/>
            </a:endParaRPr>
          </a:p>
        </p:txBody>
      </p:sp>
      <p:sp>
        <p:nvSpPr>
          <p:cNvPr id="18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80"/>
                                        </p:tgtEl>
                                        <p:attrNameLst>
                                          <p:attrName>style.visibility</p:attrName>
                                        </p:attrNameLst>
                                      </p:cBhvr>
                                      <p:to>
                                        <p:strVal val="visible"/>
                                      </p:to>
                                    </p:set>
                                    <p:anim calcmode="lin" valueType="num">
                                      <p:cBhvr additive="repl">
                                        <p:cTn id="7" dur="750" fill="hold"/>
                                        <p:tgtEl>
                                          <p:spTgt spid="180"/>
                                        </p:tgtEl>
                                        <p:attrNameLst>
                                          <p:attrName>ppt_w</p:attrName>
                                        </p:attrNameLst>
                                      </p:cBhvr>
                                      <p:tavLst>
                                        <p:tav tm="0">
                                          <p:val>
                                            <p:fltVal val="0"/>
                                          </p:val>
                                        </p:tav>
                                        <p:tav tm="100000">
                                          <p:val>
                                            <p:strVal val="#ppt_w"/>
                                          </p:val>
                                        </p:tav>
                                      </p:tavLst>
                                    </p:anim>
                                    <p:anim calcmode="lin" valueType="num">
                                      <p:cBhvr additive="repl">
                                        <p:cTn id="8" dur="750" fill="hold"/>
                                        <p:tgtEl>
                                          <p:spTgt spid="180"/>
                                        </p:tgtEl>
                                        <p:attrNameLst>
                                          <p:attrName>ppt_h</p:attrName>
                                        </p:attrNameLst>
                                      </p:cBhvr>
                                      <p:tavLst>
                                        <p:tav tm="0">
                                          <p:val>
                                            <p:fltVal val="0"/>
                                          </p:val>
                                        </p:tav>
                                        <p:tav tm="100000">
                                          <p:val>
                                            <p:strVal val="#ppt_h"/>
                                          </p:val>
                                        </p:tav>
                                      </p:tavLst>
                                    </p:anim>
                                    <p:animEffect transition="in" filter="fade">
                                      <p:cBhvr additive="repl">
                                        <p:cTn id="9" dur="750"/>
                                        <p:tgtEl>
                                          <p:spTgt spid="180"/>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181"/>
                                        </p:tgtEl>
                                        <p:attrNameLst>
                                          <p:attrName>style.visibility</p:attrName>
                                        </p:attrNameLst>
                                      </p:cBhvr>
                                      <p:to>
                                        <p:strVal val="visible"/>
                                      </p:to>
                                    </p:set>
                                    <p:animEffect transition="in" filter="wipe(down)">
                                      <p:cBhvr additive="repl">
                                        <p:cTn id="13" dur="750"/>
                                        <p:tgtEl>
                                          <p:spTgt spid="18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6"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智能编程教学</a:t>
            </a:r>
            <a:endParaRPr lang="en-US" sz="2800" b="0" strike="noStrike" spc="-1">
              <a:solidFill>
                <a:srgbClr val="000000"/>
              </a:solidFill>
              <a:latin typeface="Arial"/>
            </a:endParaRPr>
          </a:p>
        </p:txBody>
      </p:sp>
      <p:sp>
        <p:nvSpPr>
          <p:cNvPr id="18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智能编程教学利用人工智能技术，通过个性化指导和实时反馈，帮助学生掌握编程技能并激发创造力。学生在这种教学模式下能够更有效地理解编程逻辑和算法思维，从而提升编程能力。</a:t>
            </a:r>
            <a:endParaRPr lang="en-US" sz="1800" b="0" strike="noStrike" spc="-1">
              <a:solidFill>
                <a:srgbClr val="000000"/>
              </a:solidFill>
              <a:latin typeface="Arial"/>
            </a:endParaRPr>
          </a:p>
        </p:txBody>
      </p:sp>
      <p:sp>
        <p:nvSpPr>
          <p:cNvPr id="18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9"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模拟与虚拟仿真技术</a:t>
            </a:r>
            <a:endParaRPr lang="en-US" sz="3600" b="0" strike="noStrike" spc="-1">
              <a:solidFill>
                <a:schemeClr val="dk1"/>
              </a:solidFill>
              <a:latin typeface="Arial"/>
            </a:endParaRPr>
          </a:p>
        </p:txBody>
      </p:sp>
      <p:sp>
        <p:nvSpPr>
          <p:cNvPr id="191"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帮助学生理解抽象概念</a:t>
            </a:r>
            <a:endParaRPr lang="en-US" sz="1600" b="0" strike="noStrike" spc="-1">
              <a:solidFill>
                <a:srgbClr val="000000"/>
              </a:solidFill>
              <a:latin typeface="Arial"/>
            </a:endParaRPr>
          </a:p>
        </p:txBody>
      </p:sp>
      <p:sp>
        <p:nvSpPr>
          <p:cNvPr id="192"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抽象概念理解</a:t>
            </a:r>
            <a:endParaRPr lang="en-US" sz="2000" b="0" strike="noStrike" spc="-1">
              <a:solidFill>
                <a:srgbClr val="000000"/>
              </a:solidFill>
              <a:latin typeface="Arial"/>
            </a:endParaRPr>
          </a:p>
        </p:txBody>
      </p:sp>
      <p:sp>
        <p:nvSpPr>
          <p:cNvPr id="193"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通过模拟展示复杂过程</a:t>
            </a:r>
            <a:endParaRPr lang="en-US" sz="1600" b="0" strike="noStrike" spc="-1">
              <a:solidFill>
                <a:srgbClr val="000000"/>
              </a:solidFill>
              <a:latin typeface="Arial"/>
            </a:endParaRPr>
          </a:p>
        </p:txBody>
      </p:sp>
      <p:sp>
        <p:nvSpPr>
          <p:cNvPr id="194"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复杂过程展示</a:t>
            </a:r>
            <a:endParaRPr lang="en-US" sz="2000" b="0" strike="noStrike" spc="-1">
              <a:solidFill>
                <a:srgbClr val="000000"/>
              </a:solidFill>
              <a:latin typeface="Arial"/>
            </a:endParaRPr>
          </a:p>
        </p:txBody>
      </p:sp>
      <p:sp>
        <p:nvSpPr>
          <p:cNvPr id="195"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提供真实场景的模拟体验</a:t>
            </a:r>
            <a:endParaRPr lang="en-US" sz="1600" b="0" strike="noStrike" spc="-1">
              <a:solidFill>
                <a:srgbClr val="000000"/>
              </a:solidFill>
              <a:latin typeface="Arial"/>
            </a:endParaRPr>
          </a:p>
        </p:txBody>
      </p:sp>
      <p:sp>
        <p:nvSpPr>
          <p:cNvPr id="196"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真实场景模拟</a:t>
            </a:r>
            <a:endParaRPr lang="en-US" sz="2000" b="0" strike="noStrike" spc="-1">
              <a:solidFill>
                <a:srgbClr val="000000"/>
              </a:solidFill>
              <a:latin typeface="Arial"/>
            </a:endParaRPr>
          </a:p>
        </p:txBody>
      </p:sp>
      <p:sp>
        <p:nvSpPr>
          <p:cNvPr id="197"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98"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89"/>
                                        </p:tgtEl>
                                        <p:attrNameLst>
                                          <p:attrName>style.visibility</p:attrName>
                                        </p:attrNameLst>
                                      </p:cBhvr>
                                      <p:to>
                                        <p:strVal val="visible"/>
                                      </p:to>
                                    </p:set>
                                    <p:anim calcmode="lin" valueType="num">
                                      <p:cBhvr additive="repl">
                                        <p:cTn id="7" dur="750" fill="hold"/>
                                        <p:tgtEl>
                                          <p:spTgt spid="189"/>
                                        </p:tgtEl>
                                        <p:attrNameLst>
                                          <p:attrName>ppt_w</p:attrName>
                                        </p:attrNameLst>
                                      </p:cBhvr>
                                      <p:tavLst>
                                        <p:tav tm="0">
                                          <p:val>
                                            <p:fltVal val="0"/>
                                          </p:val>
                                        </p:tav>
                                        <p:tav tm="100000">
                                          <p:val>
                                            <p:strVal val="#ppt_w"/>
                                          </p:val>
                                        </p:tav>
                                      </p:tavLst>
                                    </p:anim>
                                    <p:anim calcmode="lin" valueType="num">
                                      <p:cBhvr additive="repl">
                                        <p:cTn id="8" dur="750" fill="hold"/>
                                        <p:tgtEl>
                                          <p:spTgt spid="189"/>
                                        </p:tgtEl>
                                        <p:attrNameLst>
                                          <p:attrName>ppt_h</p:attrName>
                                        </p:attrNameLst>
                                      </p:cBhvr>
                                      <p:tavLst>
                                        <p:tav tm="0">
                                          <p:val>
                                            <p:fltVal val="0"/>
                                          </p:val>
                                        </p:tav>
                                        <p:tav tm="100000">
                                          <p:val>
                                            <p:strVal val="#ppt_h"/>
                                          </p:val>
                                        </p:tav>
                                      </p:tavLst>
                                    </p:anim>
                                    <p:animEffect transition="in" filter="fade">
                                      <p:cBhvr additive="repl">
                                        <p:cTn id="9" dur="750"/>
                                        <p:tgtEl>
                                          <p:spTgt spid="1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9"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智能教材定制</a:t>
            </a:r>
            <a:endParaRPr lang="en-US" sz="3600" b="0" strike="noStrike" spc="-1">
              <a:solidFill>
                <a:schemeClr val="dk1"/>
              </a:solidFill>
              <a:latin typeface="Arial"/>
            </a:endParaRPr>
          </a:p>
        </p:txBody>
      </p:sp>
      <p:sp>
        <p:nvSpPr>
          <p:cNvPr id="201"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根据学生需求制定定制化教材</a:t>
            </a:r>
            <a:endParaRPr lang="en-US" sz="1600" b="0" strike="noStrike" spc="-1">
              <a:solidFill>
                <a:srgbClr val="000000"/>
              </a:solidFill>
              <a:latin typeface="Arial"/>
            </a:endParaRPr>
          </a:p>
        </p:txBody>
      </p:sp>
      <p:sp>
        <p:nvSpPr>
          <p:cNvPr id="202"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个性化学习</a:t>
            </a:r>
            <a:endParaRPr lang="en-US" sz="2000" b="0" strike="noStrike" spc="-1">
              <a:solidFill>
                <a:srgbClr val="000000"/>
              </a:solidFill>
              <a:latin typeface="Arial"/>
            </a:endParaRPr>
          </a:p>
        </p:txBody>
      </p:sp>
      <p:sp>
        <p:nvSpPr>
          <p:cNvPr id="203"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即时调整学习内容以提高效率</a:t>
            </a:r>
            <a:endParaRPr lang="en-US" sz="1600" b="0" strike="noStrike" spc="-1">
              <a:solidFill>
                <a:srgbClr val="000000"/>
              </a:solidFill>
              <a:latin typeface="Arial"/>
            </a:endParaRPr>
          </a:p>
        </p:txBody>
      </p:sp>
      <p:sp>
        <p:nvSpPr>
          <p:cNvPr id="204"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实时反馈</a:t>
            </a:r>
            <a:endParaRPr lang="en-US" sz="2000" b="0" strike="noStrike" spc="-1">
              <a:solidFill>
                <a:srgbClr val="000000"/>
              </a:solidFill>
              <a:latin typeface="Arial"/>
            </a:endParaRPr>
          </a:p>
        </p:txBody>
      </p:sp>
      <p:sp>
        <p:nvSpPr>
          <p:cNvPr id="205"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根据学习情况调整学习路径</a:t>
            </a:r>
            <a:endParaRPr lang="en-US" sz="1600" b="0" strike="noStrike" spc="-1">
              <a:solidFill>
                <a:srgbClr val="000000"/>
              </a:solidFill>
              <a:latin typeface="Arial"/>
            </a:endParaRPr>
          </a:p>
        </p:txBody>
      </p:sp>
      <p:sp>
        <p:nvSpPr>
          <p:cNvPr id="206"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学习路径优化</a:t>
            </a:r>
            <a:endParaRPr lang="en-US" sz="2000" b="0" strike="noStrike" spc="-1">
              <a:solidFill>
                <a:srgbClr val="000000"/>
              </a:solidFill>
              <a:latin typeface="Arial"/>
            </a:endParaRPr>
          </a:p>
        </p:txBody>
      </p:sp>
      <p:sp>
        <p:nvSpPr>
          <p:cNvPr id="207"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08"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99"/>
                                        </p:tgtEl>
                                        <p:attrNameLst>
                                          <p:attrName>style.visibility</p:attrName>
                                        </p:attrNameLst>
                                      </p:cBhvr>
                                      <p:to>
                                        <p:strVal val="visible"/>
                                      </p:to>
                                    </p:set>
                                    <p:anim calcmode="lin" valueType="num">
                                      <p:cBhvr additive="repl">
                                        <p:cTn id="7" dur="750" fill="hold"/>
                                        <p:tgtEl>
                                          <p:spTgt spid="199"/>
                                        </p:tgtEl>
                                        <p:attrNameLst>
                                          <p:attrName>ppt_w</p:attrName>
                                        </p:attrNameLst>
                                      </p:cBhvr>
                                      <p:tavLst>
                                        <p:tav tm="0">
                                          <p:val>
                                            <p:fltVal val="0"/>
                                          </p:val>
                                        </p:tav>
                                        <p:tav tm="100000">
                                          <p:val>
                                            <p:strVal val="#ppt_w"/>
                                          </p:val>
                                        </p:tav>
                                      </p:tavLst>
                                    </p:anim>
                                    <p:anim calcmode="lin" valueType="num">
                                      <p:cBhvr additive="repl">
                                        <p:cTn id="8" dur="750" fill="hold"/>
                                        <p:tgtEl>
                                          <p:spTgt spid="199"/>
                                        </p:tgtEl>
                                        <p:attrNameLst>
                                          <p:attrName>ppt_h</p:attrName>
                                        </p:attrNameLst>
                                      </p:cBhvr>
                                      <p:tavLst>
                                        <p:tav tm="0">
                                          <p:val>
                                            <p:fltVal val="0"/>
                                          </p:val>
                                        </p:tav>
                                        <p:tav tm="100000">
                                          <p:val>
                                            <p:strVal val="#ppt_h"/>
                                          </p:val>
                                        </p:tav>
                                      </p:tavLst>
                                    </p:anim>
                                    <p:animEffect transition="in" filter="fade">
                                      <p:cBhvr additive="repl">
                                        <p:cTn id="9" dur="750"/>
                                        <p:tgtEl>
                                          <p:spTgt spid="1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9"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虚拟现实技术在教学中的应用</a:t>
            </a:r>
            <a:endParaRPr lang="en-US" sz="3600" b="0" strike="noStrike" spc="-1">
              <a:solidFill>
                <a:schemeClr val="dk1"/>
              </a:solidFill>
              <a:latin typeface="Arial"/>
            </a:endParaRPr>
          </a:p>
        </p:txBody>
      </p:sp>
      <p:sp>
        <p:nvSpPr>
          <p:cNvPr id="210"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让学生身临其境体验教学内容</a:t>
            </a:r>
            <a:endParaRPr lang="en-US" sz="1600" b="0" strike="noStrike" spc="-1">
              <a:solidFill>
                <a:srgbClr val="000000"/>
              </a:solidFill>
              <a:latin typeface="Arial"/>
            </a:endParaRPr>
          </a:p>
        </p:txBody>
      </p:sp>
      <p:sp>
        <p:nvSpPr>
          <p:cNvPr id="211"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实地体验</a:t>
            </a:r>
            <a:endParaRPr lang="en-US" sz="2000" b="0" strike="noStrike" spc="-1">
              <a:solidFill>
                <a:srgbClr val="000000"/>
              </a:solidFill>
              <a:latin typeface="Arial"/>
            </a:endParaRPr>
          </a:p>
        </p:txBody>
      </p:sp>
      <p:sp>
        <p:nvSpPr>
          <p:cNvPr id="21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21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21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模拟真实场景以增强学习效果</a:t>
            </a:r>
            <a:endParaRPr lang="en-US" sz="1600" b="0" strike="noStrike" spc="-1">
              <a:solidFill>
                <a:srgbClr val="000000"/>
              </a:solidFill>
              <a:latin typeface="Arial"/>
            </a:endParaRPr>
          </a:p>
        </p:txBody>
      </p:sp>
      <p:sp>
        <p:nvSpPr>
          <p:cNvPr id="21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场景模拟</a:t>
            </a:r>
            <a:endParaRPr lang="en-US" sz="2000" b="0" strike="noStrike" spc="-1">
              <a:solidFill>
                <a:srgbClr val="000000"/>
              </a:solidFill>
              <a:latin typeface="Arial"/>
            </a:endParaRPr>
          </a:p>
        </p:txBody>
      </p:sp>
      <p:sp>
        <p:nvSpPr>
          <p:cNvPr id="21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21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提供互动性强的学习环境</a:t>
            </a:r>
            <a:endParaRPr lang="en-US" sz="1600" b="0" strike="noStrike" spc="-1">
              <a:solidFill>
                <a:srgbClr val="000000"/>
              </a:solidFill>
              <a:latin typeface="Arial"/>
            </a:endParaRPr>
          </a:p>
        </p:txBody>
      </p:sp>
      <p:sp>
        <p:nvSpPr>
          <p:cNvPr id="21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互动性增强</a:t>
            </a:r>
            <a:endParaRPr lang="en-US" sz="20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9" name="矩形: 圆角 42"/>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0"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总结</a:t>
            </a:r>
            <a:endParaRPr lang="en-US" sz="3600" b="0" strike="noStrike" spc="-1">
              <a:solidFill>
                <a:schemeClr val="dk1"/>
              </a:solidFill>
              <a:latin typeface="Arial"/>
            </a:endParaRPr>
          </a:p>
        </p:txBody>
      </p:sp>
      <p:sp>
        <p:nvSpPr>
          <p:cNvPr id="221" name="content"/>
          <p:cNvSpPr/>
          <p:nvPr/>
        </p:nvSpPr>
        <p:spPr>
          <a:xfrm>
            <a:off x="1739880" y="221436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人工智能技术在教学培训中的应用不断推动教育方式的创新和进步。智能编程教学、模拟与虚拟仿真技术、智能教材定制以及虚拟现实技术的应用都为教育行业带来了新的可能性，加速了学习过程，提高了教学效果。</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219"/>
                                        </p:tgtEl>
                                        <p:attrNameLst>
                                          <p:attrName>style.visibility</p:attrName>
                                        </p:attrNameLst>
                                      </p:cBhvr>
                                      <p:to>
                                        <p:strVal val="visible"/>
                                      </p:to>
                                    </p:set>
                                    <p:anim calcmode="lin" valueType="num">
                                      <p:cBhvr additive="repl">
                                        <p:cTn id="7" dur="750" fill="hold"/>
                                        <p:tgtEl>
                                          <p:spTgt spid="219"/>
                                        </p:tgtEl>
                                        <p:attrNameLst>
                                          <p:attrName>ppt_w</p:attrName>
                                        </p:attrNameLst>
                                      </p:cBhvr>
                                      <p:tavLst>
                                        <p:tav tm="0">
                                          <p:val>
                                            <p:fltVal val="0"/>
                                          </p:val>
                                        </p:tav>
                                        <p:tav tm="100000">
                                          <p:val>
                                            <p:strVal val="#ppt_w"/>
                                          </p:val>
                                        </p:tav>
                                      </p:tavLst>
                                    </p:anim>
                                    <p:anim calcmode="lin" valueType="num">
                                      <p:cBhvr additive="repl">
                                        <p:cTn id="8" dur="750" fill="hold"/>
                                        <p:tgtEl>
                                          <p:spTgt spid="219"/>
                                        </p:tgtEl>
                                        <p:attrNameLst>
                                          <p:attrName>ppt_h</p:attrName>
                                        </p:attrNameLst>
                                      </p:cBhvr>
                                      <p:tavLst>
                                        <p:tav tm="0">
                                          <p:val>
                                            <p:fltVal val="0"/>
                                          </p:val>
                                        </p:tav>
                                        <p:tav tm="100000">
                                          <p:val>
                                            <p:strVal val="#ppt_h"/>
                                          </p:val>
                                        </p:tav>
                                      </p:tavLst>
                                    </p:anim>
                                    <p:animEffect transition="in" filter="fade">
                                      <p:cBhvr additive="repl">
                                        <p:cTn id="9" dur="750"/>
                                        <p:tgtEl>
                                          <p:spTgt spid="2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22"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223" name="直接连接符 7"/>
          <p:cNvCxnSpPr/>
          <p:nvPr/>
        </p:nvCxnSpPr>
        <p:spPr>
          <a:xfrm>
            <a:off x="5039640" y="1541520"/>
            <a:ext cx="360" cy="3902040"/>
          </a:xfrm>
          <a:prstGeom prst="straightConnector1">
            <a:avLst/>
          </a:prstGeom>
          <a:ln w="38100">
            <a:solidFill>
              <a:srgbClr val="86CAC4"/>
            </a:solidFill>
          </a:ln>
        </p:spPr>
      </p:cxnSp>
      <p:sp>
        <p:nvSpPr>
          <p:cNvPr id="22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25"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第四章 人工智能技术在教师辅助中的作用</a:t>
            </a:r>
            <a:endParaRPr lang="en-US" sz="3600" b="0" strike="noStrike" spc="-1">
              <a:solidFill>
                <a:schemeClr val="dk1"/>
              </a:solidFill>
              <a:latin typeface="Arial"/>
            </a:endParaRPr>
          </a:p>
        </p:txBody>
      </p:sp>
      <p:sp>
        <p:nvSpPr>
          <p:cNvPr id="22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222"/>
                                        </p:tgtEl>
                                        <p:attrNameLst>
                                          <p:attrName>style.visibility</p:attrName>
                                        </p:attrNameLst>
                                      </p:cBhvr>
                                      <p:to>
                                        <p:strVal val="visible"/>
                                      </p:to>
                                    </p:set>
                                    <p:anim calcmode="lin" valueType="num">
                                      <p:cBhvr additive="repl">
                                        <p:cTn id="7" dur="750" fill="hold"/>
                                        <p:tgtEl>
                                          <p:spTgt spid="222"/>
                                        </p:tgtEl>
                                        <p:attrNameLst>
                                          <p:attrName>ppt_w</p:attrName>
                                        </p:attrNameLst>
                                      </p:cBhvr>
                                      <p:tavLst>
                                        <p:tav tm="0">
                                          <p:val>
                                            <p:fltVal val="0"/>
                                          </p:val>
                                        </p:tav>
                                        <p:tav tm="100000">
                                          <p:val>
                                            <p:strVal val="#ppt_w"/>
                                          </p:val>
                                        </p:tav>
                                      </p:tavLst>
                                    </p:anim>
                                    <p:anim calcmode="lin" valueType="num">
                                      <p:cBhvr additive="repl">
                                        <p:cTn id="8" dur="750" fill="hold"/>
                                        <p:tgtEl>
                                          <p:spTgt spid="222"/>
                                        </p:tgtEl>
                                        <p:attrNameLst>
                                          <p:attrName>ppt_h</p:attrName>
                                        </p:attrNameLst>
                                      </p:cBhvr>
                                      <p:tavLst>
                                        <p:tav tm="0">
                                          <p:val>
                                            <p:fltVal val="0"/>
                                          </p:val>
                                        </p:tav>
                                        <p:tav tm="100000">
                                          <p:val>
                                            <p:strVal val="#ppt_h"/>
                                          </p:val>
                                        </p:tav>
                                      </p:tavLst>
                                    </p:anim>
                                    <p:animEffect transition="in" filter="fade">
                                      <p:cBhvr additive="repl">
                                        <p:cTn id="9" dur="750"/>
                                        <p:tgtEl>
                                          <p:spTgt spid="222"/>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223"/>
                                        </p:tgtEl>
                                        <p:attrNameLst>
                                          <p:attrName>style.visibility</p:attrName>
                                        </p:attrNameLst>
                                      </p:cBhvr>
                                      <p:to>
                                        <p:strVal val="visible"/>
                                      </p:to>
                                    </p:set>
                                    <p:animEffect transition="in" filter="wipe(down)">
                                      <p:cBhvr additive="repl">
                                        <p:cTn id="13" dur="750"/>
                                        <p:tgtEl>
                                          <p:spTgt spid="2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27"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智能辅导与答疑系统</a:t>
            </a:r>
            <a:endParaRPr lang="en-US" sz="3600" b="0" strike="noStrike" spc="-1">
              <a:solidFill>
                <a:schemeClr val="dk1"/>
              </a:solidFill>
              <a:latin typeface="Arial"/>
            </a:endParaRPr>
          </a:p>
        </p:txBody>
      </p:sp>
      <p:sp>
        <p:nvSpPr>
          <p:cNvPr id="228"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智能辅导系统如何提高教师工作效率和教学质量</a:t>
            </a:r>
            <a:endParaRPr lang="en-US" sz="1600" b="0" strike="noStrike" spc="-1">
              <a:solidFill>
                <a:srgbClr val="000000"/>
              </a:solidFill>
              <a:latin typeface="Arial"/>
            </a:endParaRPr>
          </a:p>
        </p:txBody>
      </p:sp>
      <p:sp>
        <p:nvSpPr>
          <p:cNvPr id="229"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提高教师工作效率</a:t>
            </a:r>
            <a:endParaRPr lang="en-US" sz="2000" b="0" strike="noStrike" spc="-1">
              <a:solidFill>
                <a:srgbClr val="000000"/>
              </a:solidFill>
              <a:latin typeface="Arial"/>
            </a:endParaRPr>
          </a:p>
        </p:txBody>
      </p:sp>
      <p:sp>
        <p:nvSpPr>
          <p:cNvPr id="230"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231"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232"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智能辅导系统如何支持个性化学习</a:t>
            </a:r>
            <a:endParaRPr lang="en-US" sz="1600" b="0" strike="noStrike" spc="-1">
              <a:solidFill>
                <a:srgbClr val="000000"/>
              </a:solidFill>
              <a:latin typeface="Arial"/>
            </a:endParaRPr>
          </a:p>
        </p:txBody>
      </p:sp>
      <p:sp>
        <p:nvSpPr>
          <p:cNvPr id="233"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个性化学习支持</a:t>
            </a:r>
            <a:endParaRPr lang="en-US" sz="2000" b="0" strike="noStrike" spc="-1">
              <a:solidFill>
                <a:srgbClr val="000000"/>
              </a:solidFill>
              <a:latin typeface="Arial"/>
            </a:endParaRPr>
          </a:p>
        </p:txBody>
      </p:sp>
      <p:sp>
        <p:nvSpPr>
          <p:cNvPr id="23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235"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智能辅导系统如何提高教学质量</a:t>
            </a:r>
            <a:endParaRPr lang="en-US" sz="1600" b="0" strike="noStrike" spc="-1">
              <a:solidFill>
                <a:srgbClr val="000000"/>
              </a:solidFill>
              <a:latin typeface="Arial"/>
            </a:endParaRPr>
          </a:p>
        </p:txBody>
      </p:sp>
      <p:sp>
        <p:nvSpPr>
          <p:cNvPr id="236"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优化教学质量</a:t>
            </a:r>
            <a:endParaRPr lang="en-US" sz="2000" b="0" strike="noStrike" spc="-1">
              <a:solidFill>
                <a:srgbClr val="000000"/>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https://d.book118.com/025233344013011130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146</Paragraphs>
  <Slides>24</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24</vt:i4>
      </vt:variant>
    </vt:vector>
  </HeadingPairs>
  <TitlesOfParts>
    <vt:vector baseType="lpstr" size="32">
      <vt:lpstr>Arial</vt:lpstr>
      <vt:lpstr>Calibri</vt:lpstr>
      <vt:lpstr>微软雅黑</vt:lpstr>
      <vt:lpstr>Times New Roman</vt:lpstr>
      <vt:lpstr>Wingdings</vt:lpstr>
      <vt:lpstr>Symbol</vt:lpstr>
      <vt:lpstr>DejaVu Sans</vt:lpstr>
      <vt:lpstr>Office Theme</vt:lpstr>
      <vt:lpstr>人工智能技术如何加速教学培训进程</vt:lpstr>
      <vt:lpstr>目录</vt:lpstr>
      <vt:lpstr>第1章 人工智能技术如何加速教学培训进程</vt:lpstr>
      <vt:lpstr>简介</vt:lpstr>
      <vt:lpstr>人工智能在教育领域的发展历程</vt:lpstr>
      <vt:lpstr>人工智能在教学中的应用场景</vt:lpstr>
      <vt:lpstr>人工智能技术加速教学过程的优势</vt:lpstr>
      <vt:lpstr> </vt:lpstr>
      <vt:lpstr>第二章 人工智能技术在远程教学中的应用</vt:lpstr>
      <vt:lpstr>基于人工智能的远程教学平台</vt:lpstr>
      <vt:lpstr>智能互动教学工具</vt:lpstr>
      <vt:lpstr>个性化学习推动者</vt:lpstr>
      <vt:lpstr> </vt:lpstr>
      <vt:lpstr>虚拟实训的优势</vt:lpstr>
      <vt:lpstr>总结</vt:lpstr>
      <vt:lpstr>第3章 人工智能技术在教学内容开发中的应用</vt:lpstr>
      <vt:lpstr> </vt:lpstr>
      <vt:lpstr>模拟与虚拟仿真技术</vt:lpstr>
      <vt:lpstr>智能教材定制</vt:lpstr>
      <vt:lpstr>虚拟现实技术在教学中的应用</vt:lpstr>
      <vt:lpstr>总结</vt:lpstr>
      <vt:lpstr>第四章 人工智能技术在教师辅助中的作用</vt:lpstr>
      <vt:lpstr>智能辅导与答疑系统</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2024-09-29T14:24:33.914</cp:lastPrinted>
  <dcterms:created xsi:type="dcterms:W3CDTF">2024-09-29T06:24:33Z</dcterms:created>
  <dcterms:modified xsi:type="dcterms:W3CDTF">2024-09-29T06:24:36Z</dcterms:modified>
</cp:coreProperties>
</file>