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3716000" cy="10287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018D3-EC3E-4908-8772-B599304B4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9E0EB-8FB0-47FF-9DF6-2CCD071A7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AF126-4F1A-4BCF-A1AF-07BA05E7E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8BF45-5ED6-49BE-B8C4-9C3853BB1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220111-7DC7-493B-822B-73F2E719A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4BA559-67F7-4860-A161-05A2621CB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31CF53-0EA6-40C4-BCCB-27712F33D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3243A-4F3D-4EDF-9E48-8C436EC27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B2160-C7B7-4DD9-905B-FC210D891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1E78A-CDDB-42E9-97F4-92CC13682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DD3C8-71BB-4264-9360-53B158EFE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028700" y="3195638"/>
            <a:ext cx="11658600" cy="220503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057400" y="5829300"/>
            <a:ext cx="9601200" cy="26289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84263" y="6610350"/>
            <a:ext cx="11658600" cy="2043113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084263" y="4360863"/>
            <a:ext cx="11658600" cy="22494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412750"/>
            <a:ext cx="12344400" cy="17145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85800" y="2303463"/>
            <a:ext cx="6061075" cy="958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85800" y="3262313"/>
            <a:ext cx="6061075" cy="59277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967538" y="2303463"/>
            <a:ext cx="6062662" cy="958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967538" y="3262313"/>
            <a:ext cx="6062662" cy="59277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409575"/>
            <a:ext cx="4513263" cy="17430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362575" y="409575"/>
            <a:ext cx="7667625" cy="87804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85800" y="2152650"/>
            <a:ext cx="4513263" cy="70373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689225" y="7200900"/>
            <a:ext cx="8229600" cy="8509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689225" y="919163"/>
            <a:ext cx="8229600" cy="61722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689225" y="8051800"/>
            <a:ext cx="8229600" cy="12065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en-US" altLang="zh-CN"/>
              <a:t>Click to edit Master title style</a:t>
            </a:r>
            <a:endParaRPr lang="en-US" altLang="zh-CN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000121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Text Box 2"/>
          <p:cNvSpPr txBox="1"/>
          <p:nvPr/>
        </p:nvSpPr>
        <p:spPr>
          <a:xfrm>
            <a:off x="2654300" y="2171700"/>
            <a:ext cx="8775700" cy="83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6600" b="1">
                <a:solidFill>
                  <a:srgbClr val="8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课外古诗词诵读（一）</a:t>
            </a:r>
            <a:endParaRPr lang="zh-CN" altLang="en-US" sz="6600" b="1">
              <a:solidFill>
                <a:srgbClr val="8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2051" name="Text Box 3"/>
          <p:cNvSpPr txBox="1"/>
          <p:nvPr/>
        </p:nvSpPr>
        <p:spPr>
          <a:xfrm>
            <a:off x="11049000" y="2171700"/>
            <a:ext cx="609600" cy="83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6600" b="1">
                <a:solidFill>
                  <a:srgbClr val="800000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6600" b="1">
              <a:solidFill>
                <a:srgbClr val="800000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6600" b="1">
              <a:solidFill>
                <a:srgbClr val="80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2052" name="Text Box 4"/>
          <p:cNvSpPr txBox="1"/>
          <p:nvPr/>
        </p:nvSpPr>
        <p:spPr>
          <a:xfrm>
            <a:off x="2273300" y="4851400"/>
            <a:ext cx="95504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0000FF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《</a:t>
            </a:r>
            <a:r>
              <a:rPr lang="zh-CN" altLang="en-US" sz="4800" b="1">
                <a:solidFill>
                  <a:srgbClr val="0000FF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峨眉山月歌</a:t>
            </a:r>
            <a:r>
              <a:rPr lang="en-US" altLang="zh-CN" sz="4800" b="1">
                <a:solidFill>
                  <a:srgbClr val="0000FF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》《</a:t>
            </a:r>
            <a:r>
              <a:rPr lang="zh-CN" altLang="en-US" sz="4800" b="1">
                <a:solidFill>
                  <a:srgbClr val="0000FF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江南逢李龟年</a:t>
            </a:r>
            <a:r>
              <a:rPr lang="en-US" altLang="zh-CN" sz="4800" b="1">
                <a:solidFill>
                  <a:srgbClr val="0000FF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》</a:t>
            </a:r>
            <a:endParaRPr lang="en-US" altLang="zh-CN" sz="4800" b="1">
              <a:solidFill>
                <a:srgbClr val="0000FF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2053" name="Text Box 5"/>
          <p:cNvSpPr txBox="1"/>
          <p:nvPr/>
        </p:nvSpPr>
        <p:spPr>
          <a:xfrm>
            <a:off x="11455400" y="4851400"/>
            <a:ext cx="5461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0000FF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48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48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2054" name="Text Box 6"/>
          <p:cNvSpPr txBox="1"/>
          <p:nvPr/>
        </p:nvSpPr>
        <p:spPr>
          <a:xfrm>
            <a:off x="787400" y="5727700"/>
            <a:ext cx="126111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0000FF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《</a:t>
            </a:r>
            <a:r>
              <a:rPr lang="zh-CN" altLang="en-US" sz="4800" b="1">
                <a:solidFill>
                  <a:srgbClr val="0000FF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行军九日思长安故园</a:t>
            </a:r>
            <a:r>
              <a:rPr lang="en-US" altLang="zh-CN" sz="4800" b="1">
                <a:solidFill>
                  <a:srgbClr val="0000FF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》《</a:t>
            </a:r>
            <a:r>
              <a:rPr lang="zh-CN" altLang="en-US" sz="4800" b="1">
                <a:solidFill>
                  <a:srgbClr val="0000FF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夜上受降城闻笛</a:t>
            </a:r>
            <a:r>
              <a:rPr lang="en-US" altLang="zh-CN" sz="4800" b="1">
                <a:solidFill>
                  <a:srgbClr val="0000FF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》</a:t>
            </a:r>
            <a:endParaRPr lang="en-US" altLang="zh-CN" sz="4800" b="1">
              <a:solidFill>
                <a:srgbClr val="0000FF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2055" name="Text Box 7"/>
          <p:cNvSpPr txBox="1"/>
          <p:nvPr/>
        </p:nvSpPr>
        <p:spPr>
          <a:xfrm>
            <a:off x="13030200" y="5727700"/>
            <a:ext cx="5461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0000FF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48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48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2056" name="TextBox 2055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5" name="Text Box 3"/>
          <p:cNvSpPr txBox="1"/>
          <p:nvPr/>
        </p:nvSpPr>
        <p:spPr>
          <a:xfrm>
            <a:off x="3124200" y="2946400"/>
            <a:ext cx="7607300" cy="1028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8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《</a:t>
            </a:r>
            <a:r>
              <a:rPr lang="zh-CN" altLang="en-US" sz="8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峨眉山月歌</a:t>
            </a:r>
            <a:r>
              <a:rPr lang="en-US" altLang="zh-CN" sz="8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》</a:t>
            </a:r>
            <a:endParaRPr lang="en-US" altLang="zh-CN" sz="8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3076" name="Text Box 4"/>
          <p:cNvSpPr txBox="1"/>
          <p:nvPr/>
        </p:nvSpPr>
        <p:spPr>
          <a:xfrm>
            <a:off x="10350500" y="2946400"/>
            <a:ext cx="660400" cy="1028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8100" b="1">
                <a:solidFill>
                  <a:srgbClr val="000000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81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81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3077" name="Text Box 5"/>
          <p:cNvSpPr txBox="1"/>
          <p:nvPr/>
        </p:nvSpPr>
        <p:spPr>
          <a:xfrm>
            <a:off x="6007100" y="5994400"/>
            <a:ext cx="2057400" cy="83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66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李白</a:t>
            </a:r>
            <a:endParaRPr lang="zh-CN" altLang="en-US" sz="66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3078" name="Text Box 6"/>
          <p:cNvSpPr txBox="1"/>
          <p:nvPr/>
        </p:nvSpPr>
        <p:spPr>
          <a:xfrm>
            <a:off x="7696200" y="5994400"/>
            <a:ext cx="609600" cy="83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6600" b="1">
                <a:solidFill>
                  <a:srgbClr val="000000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66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66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099" name="Text Box 3"/>
          <p:cNvSpPr txBox="1"/>
          <p:nvPr/>
        </p:nvSpPr>
        <p:spPr>
          <a:xfrm>
            <a:off x="9690100" y="1206500"/>
            <a:ext cx="4038600" cy="965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7200" b="1">
                <a:solidFill>
                  <a:srgbClr val="0000FF"/>
                </a:solidFill>
                <a:latin typeface="华文隶书" panose="02010800040101010101" pitchFamily="34" charset="-122"/>
                <a:ea typeface="宋体" panose="02010600030101010101" pitchFamily="2" charset="-122"/>
              </a:rPr>
              <a:t>诗人简介</a:t>
            </a:r>
            <a:endParaRPr lang="zh-CN" altLang="en-US" sz="7200" b="1">
              <a:solidFill>
                <a:srgbClr val="0000FF"/>
              </a:solidFill>
              <a:latin typeface="华文隶书" panose="02010800040101010101" pitchFamily="34" charset="-122"/>
              <a:ea typeface="宋体" panose="02010600030101010101" pitchFamily="2" charset="-122"/>
            </a:endParaRPr>
          </a:p>
        </p:txBody>
      </p:sp>
      <p:pic>
        <p:nvPicPr>
          <p:cNvPr id="4100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289300"/>
            <a:ext cx="13716000" cy="5486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101" name="Text Box 5"/>
          <p:cNvSpPr txBox="1"/>
          <p:nvPr/>
        </p:nvSpPr>
        <p:spPr>
          <a:xfrm>
            <a:off x="13360400" y="1206500"/>
            <a:ext cx="635000" cy="965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7200" b="1">
                <a:solidFill>
                  <a:srgbClr val="0000FF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72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4102" name="Text Box 6"/>
          <p:cNvSpPr txBox="1"/>
          <p:nvPr/>
        </p:nvSpPr>
        <p:spPr>
          <a:xfrm>
            <a:off x="127000" y="558800"/>
            <a:ext cx="1536700" cy="889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6600" b="1">
                <a:solidFill>
                  <a:srgbClr val="FF0000"/>
                </a:solidFill>
                <a:latin typeface="Arial Bold" pitchFamily="34" charset="0"/>
                <a:ea typeface="宋体" panose="02010600030101010101" pitchFamily="2" charset="-122"/>
              </a:rPr>
              <a:t>     </a:t>
            </a:r>
            <a:endParaRPr lang="en-US" altLang="zh-CN" sz="6600" b="1">
              <a:solidFill>
                <a:srgbClr val="FF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4103" name="Text Box 7"/>
          <p:cNvSpPr txBox="1"/>
          <p:nvPr/>
        </p:nvSpPr>
        <p:spPr>
          <a:xfrm>
            <a:off x="1295400" y="558800"/>
            <a:ext cx="2057400" cy="889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6600" b="1">
                <a:solidFill>
                  <a:srgbClr val="FF0000"/>
                </a:solidFill>
                <a:latin typeface="隶书" panose="02010509060101010101" pitchFamily="34" charset="-122"/>
                <a:ea typeface="宋体" panose="02010600030101010101" pitchFamily="2" charset="-122"/>
              </a:rPr>
              <a:t>李白</a:t>
            </a:r>
            <a:endParaRPr lang="zh-CN" altLang="en-US" sz="6600" b="1">
              <a:solidFill>
                <a:srgbClr val="FF0000"/>
              </a:solidFill>
              <a:latin typeface="隶书" panose="020105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4104" name="Text Box 8"/>
          <p:cNvSpPr txBox="1"/>
          <p:nvPr/>
        </p:nvSpPr>
        <p:spPr>
          <a:xfrm>
            <a:off x="2984500" y="749300"/>
            <a:ext cx="990600" cy="647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endParaRPr lang="zh-CN" altLang="en-US" sz="48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105" name="Text Box 9"/>
          <p:cNvSpPr txBox="1"/>
          <p:nvPr/>
        </p:nvSpPr>
        <p:spPr>
          <a:xfrm>
            <a:off x="3594100" y="749300"/>
            <a:ext cx="2616200" cy="647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701-762</a:t>
            </a:r>
            <a:endParaRPr lang="en-US" altLang="zh-CN" sz="48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106" name="Text Box 10"/>
          <p:cNvSpPr txBox="1"/>
          <p:nvPr/>
        </p:nvSpPr>
        <p:spPr>
          <a:xfrm>
            <a:off x="5829300" y="749300"/>
            <a:ext cx="1600200" cy="647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），</a:t>
            </a:r>
            <a:endParaRPr lang="zh-CN" altLang="en-US" sz="48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107" name="Text Box 11"/>
          <p:cNvSpPr txBox="1"/>
          <p:nvPr/>
        </p:nvSpPr>
        <p:spPr>
          <a:xfrm>
            <a:off x="7048500" y="749300"/>
            <a:ext cx="2819400" cy="647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字太白，</a:t>
            </a:r>
            <a:endParaRPr lang="zh-CN" altLang="en-US" sz="48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4108" name="Text Box 12"/>
          <p:cNvSpPr txBox="1"/>
          <p:nvPr/>
        </p:nvSpPr>
        <p:spPr>
          <a:xfrm>
            <a:off x="9499600" y="749300"/>
            <a:ext cx="546100" cy="647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FF0000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4800" b="1">
              <a:solidFill>
                <a:srgbClr val="FF0000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4800" b="1">
              <a:solidFill>
                <a:srgbClr val="FF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4109" name="Text Box 13"/>
          <p:cNvSpPr txBox="1"/>
          <p:nvPr/>
        </p:nvSpPr>
        <p:spPr>
          <a:xfrm>
            <a:off x="127000" y="1562100"/>
            <a:ext cx="95504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号青莲居士，唐代浪漫主义诗人。</a:t>
            </a:r>
            <a:endParaRPr lang="zh-CN" altLang="en-US" sz="48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4110" name="Text Box 14"/>
          <p:cNvSpPr txBox="1"/>
          <p:nvPr/>
        </p:nvSpPr>
        <p:spPr>
          <a:xfrm>
            <a:off x="127000" y="2298700"/>
            <a:ext cx="95504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官至供奉翰林。因性格傲岸，不为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4111" name="Text Box 15"/>
          <p:cNvSpPr txBox="1"/>
          <p:nvPr/>
        </p:nvSpPr>
        <p:spPr>
          <a:xfrm>
            <a:off x="127000" y="3022600"/>
            <a:ext cx="95504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权贵所容，使他对腐败社会加深了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4112" name="Text Box 16"/>
          <p:cNvSpPr txBox="1"/>
          <p:nvPr/>
        </p:nvSpPr>
        <p:spPr>
          <a:xfrm>
            <a:off x="127000" y="3759200"/>
            <a:ext cx="95504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认识，写下了许多抨击帝王权贵荒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4113" name="Text Box 17"/>
          <p:cNvSpPr txBox="1"/>
          <p:nvPr/>
        </p:nvSpPr>
        <p:spPr>
          <a:xfrm>
            <a:off x="127000" y="4495800"/>
            <a:ext cx="101600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淫奢侈和控诉现实政治黑暗的诗篇。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4114" name="Text Box 18"/>
          <p:cNvSpPr txBox="1"/>
          <p:nvPr/>
        </p:nvSpPr>
        <p:spPr>
          <a:xfrm>
            <a:off x="127000" y="5219700"/>
            <a:ext cx="95504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诗仙李白从二十四岁“仗剑去国，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4115" name="Text Box 19"/>
          <p:cNvSpPr txBox="1"/>
          <p:nvPr/>
        </p:nvSpPr>
        <p:spPr>
          <a:xfrm>
            <a:off x="127000" y="5956300"/>
            <a:ext cx="95504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辞亲远游”，离开四川之后，便浪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4116" name="Text Box 20"/>
          <p:cNvSpPr txBox="1"/>
          <p:nvPr/>
        </p:nvSpPr>
        <p:spPr>
          <a:xfrm>
            <a:off x="127000" y="6680200"/>
            <a:ext cx="95504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迹天涯，四海为家了，直到他六十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4117" name="Text Box 21"/>
          <p:cNvSpPr txBox="1"/>
          <p:nvPr/>
        </p:nvSpPr>
        <p:spPr>
          <a:xfrm>
            <a:off x="127000" y="7416800"/>
            <a:ext cx="95504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二岁时，在安徽长江边的采石矶醉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4118" name="Text Box 22"/>
          <p:cNvSpPr txBox="1"/>
          <p:nvPr/>
        </p:nvSpPr>
        <p:spPr>
          <a:xfrm>
            <a:off x="127000" y="8153400"/>
            <a:ext cx="95504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酒落水仙逝，一生在中华大地上留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4119" name="Text Box 23"/>
          <p:cNvSpPr txBox="1"/>
          <p:nvPr/>
        </p:nvSpPr>
        <p:spPr>
          <a:xfrm>
            <a:off x="127000" y="8877300"/>
            <a:ext cx="95504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下了不少足迹，所到之处，留下了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4120" name="Text Box 24"/>
          <p:cNvSpPr txBox="1"/>
          <p:nvPr/>
        </p:nvSpPr>
        <p:spPr>
          <a:xfrm>
            <a:off x="127000" y="9613900"/>
            <a:ext cx="64897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不胜枚举的动人华章。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4121" name="Text Box 25"/>
          <p:cNvSpPr txBox="1"/>
          <p:nvPr/>
        </p:nvSpPr>
        <p:spPr>
          <a:xfrm>
            <a:off x="6248400" y="9613900"/>
            <a:ext cx="9906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 </a:t>
            </a:r>
            <a:endParaRPr lang="en-US" altLang="zh-CN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3" name="Text Box 3"/>
          <p:cNvSpPr txBox="1"/>
          <p:nvPr/>
        </p:nvSpPr>
        <p:spPr>
          <a:xfrm>
            <a:off x="5321300" y="533400"/>
            <a:ext cx="3467100" cy="1028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81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背景：</a:t>
            </a:r>
            <a:endParaRPr lang="zh-CN" altLang="en-US" sz="81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24" name="Text Box 4"/>
          <p:cNvSpPr txBox="1"/>
          <p:nvPr/>
        </p:nvSpPr>
        <p:spPr>
          <a:xfrm>
            <a:off x="8420100" y="533400"/>
            <a:ext cx="660400" cy="1028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8100" b="1">
                <a:solidFill>
                  <a:srgbClr val="0000FF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81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81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5125" name="Text Box 5"/>
          <p:cNvSpPr txBox="1"/>
          <p:nvPr/>
        </p:nvSpPr>
        <p:spPr>
          <a:xfrm>
            <a:off x="914400" y="952500"/>
            <a:ext cx="5207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1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en-US" altLang="zh-CN" sz="41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4100" b="1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126" name="Text Box 6"/>
          <p:cNvSpPr txBox="1"/>
          <p:nvPr/>
        </p:nvSpPr>
        <p:spPr>
          <a:xfrm>
            <a:off x="406400" y="1866900"/>
            <a:ext cx="2298700" cy="558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100" b="1">
                <a:solidFill>
                  <a:srgbClr val="000000"/>
                </a:solidFill>
                <a:latin typeface="Arial Bold" pitchFamily="34" charset="0"/>
                <a:ea typeface="宋体" panose="02010600030101010101" pitchFamily="2" charset="-122"/>
              </a:rPr>
              <a:t>             </a:t>
            </a:r>
            <a:endParaRPr lang="en-US" altLang="zh-CN" sz="41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5127" name="Text Box 7"/>
          <p:cNvSpPr txBox="1"/>
          <p:nvPr/>
        </p:nvSpPr>
        <p:spPr>
          <a:xfrm>
            <a:off x="2324100" y="1727200"/>
            <a:ext cx="106934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这首诗是李白年轻时离开蜀地时的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5128" name="Text Box 8"/>
          <p:cNvSpPr txBox="1"/>
          <p:nvPr/>
        </p:nvSpPr>
        <p:spPr>
          <a:xfrm>
            <a:off x="914400" y="2476500"/>
            <a:ext cx="127635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作品，意境明朗，语言浅近，音韵流畅。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5129" name="Text Box 9"/>
          <p:cNvSpPr txBox="1"/>
          <p:nvPr/>
        </p:nvSpPr>
        <p:spPr>
          <a:xfrm>
            <a:off x="13296900" y="2476500"/>
            <a:ext cx="723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5130" name="Text Box 10"/>
          <p:cNvSpPr txBox="1"/>
          <p:nvPr/>
        </p:nvSpPr>
        <p:spPr>
          <a:xfrm>
            <a:off x="406400" y="3378200"/>
            <a:ext cx="20955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    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5131" name="Text Box 11"/>
          <p:cNvSpPr txBox="1"/>
          <p:nvPr/>
        </p:nvSpPr>
        <p:spPr>
          <a:xfrm>
            <a:off x="2120900" y="3378200"/>
            <a:ext cx="106934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《</a:t>
            </a:r>
            <a:r>
              <a:rPr lang="zh-CN" altLang="en-US" sz="54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峨眉山月歌</a:t>
            </a:r>
            <a:r>
              <a:rPr lang="en-US" altLang="zh-CN" sz="54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》</a:t>
            </a:r>
            <a:r>
              <a:rPr lang="zh-CN" altLang="en-US" sz="54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是李白最早的一首</a:t>
            </a:r>
            <a:endParaRPr lang="zh-CN" altLang="en-US" sz="54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5132" name="Text Box 12"/>
          <p:cNvSpPr txBox="1"/>
          <p:nvPr/>
        </p:nvSpPr>
        <p:spPr>
          <a:xfrm>
            <a:off x="914400" y="4127500"/>
            <a:ext cx="120650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写月诗。这首诗写于他出蜀远游，向三</a:t>
            </a:r>
            <a:endParaRPr lang="zh-CN" altLang="en-US" sz="54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5133" name="Text Box 13"/>
          <p:cNvSpPr txBox="1"/>
          <p:nvPr/>
        </p:nvSpPr>
        <p:spPr>
          <a:xfrm>
            <a:off x="914400" y="4864100"/>
            <a:ext cx="120650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峡进发的途中，他怀着“遍谒诸侯，海</a:t>
            </a:r>
            <a:endParaRPr lang="zh-CN" altLang="en-US" sz="54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5134" name="Text Box 14"/>
          <p:cNvSpPr txBox="1"/>
          <p:nvPr/>
        </p:nvSpPr>
        <p:spPr>
          <a:xfrm>
            <a:off x="914400" y="5600700"/>
            <a:ext cx="120650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县清一”的政治抱负和生活理想，扬帆</a:t>
            </a:r>
            <a:endParaRPr lang="zh-CN" altLang="en-US" sz="54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5135" name="Text Box 15"/>
          <p:cNvSpPr txBox="1"/>
          <p:nvPr/>
        </p:nvSpPr>
        <p:spPr>
          <a:xfrm>
            <a:off x="914400" y="6350000"/>
            <a:ext cx="58801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东下，辞亲远游。</a:t>
            </a:r>
            <a:endParaRPr lang="zh-CN" altLang="en-US" sz="54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5136" name="Text Box 16"/>
          <p:cNvSpPr txBox="1"/>
          <p:nvPr/>
        </p:nvSpPr>
        <p:spPr>
          <a:xfrm>
            <a:off x="6426200" y="6350000"/>
            <a:ext cx="6565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然而这个青少年生活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5137" name="Text Box 17"/>
          <p:cNvSpPr txBox="1"/>
          <p:nvPr/>
        </p:nvSpPr>
        <p:spPr>
          <a:xfrm>
            <a:off x="914400" y="7086600"/>
            <a:ext cx="120650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过的山清水秀的蜀地，又使他踌躇满志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5138" name="Text Box 18"/>
          <p:cNvSpPr txBox="1"/>
          <p:nvPr/>
        </p:nvSpPr>
        <p:spPr>
          <a:xfrm>
            <a:off x="914400" y="7823200"/>
            <a:ext cx="86360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的胸中萦绕着留恋的情绪。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5139" name="Text Box 19"/>
          <p:cNvSpPr txBox="1"/>
          <p:nvPr/>
        </p:nvSpPr>
        <p:spPr>
          <a:xfrm>
            <a:off x="9169400" y="7823200"/>
            <a:ext cx="10668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 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5140" name="Text Box 20"/>
          <p:cNvSpPr txBox="1"/>
          <p:nvPr/>
        </p:nvSpPr>
        <p:spPr>
          <a:xfrm>
            <a:off x="406400" y="8851900"/>
            <a:ext cx="49657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遍谒诸侯，海县清一：</a:t>
            </a:r>
            <a:endParaRPr lang="zh-CN" altLang="en-US" sz="36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5141" name="Text Box 21"/>
          <p:cNvSpPr txBox="1"/>
          <p:nvPr/>
        </p:nvSpPr>
        <p:spPr>
          <a:xfrm>
            <a:off x="4991100" y="8851900"/>
            <a:ext cx="77216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拜访天下诸侯，使国家安定，天下统</a:t>
            </a:r>
            <a:endParaRPr lang="zh-CN" altLang="en-US" sz="36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42" name="Text Box 22"/>
          <p:cNvSpPr txBox="1"/>
          <p:nvPr/>
        </p:nvSpPr>
        <p:spPr>
          <a:xfrm>
            <a:off x="406400" y="9385300"/>
            <a:ext cx="12954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一。</a:t>
            </a:r>
            <a:endParaRPr lang="zh-CN" altLang="en-US" sz="36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143" name="Text Box 23"/>
          <p:cNvSpPr txBox="1"/>
          <p:nvPr/>
        </p:nvSpPr>
        <p:spPr>
          <a:xfrm>
            <a:off x="1320800" y="9385300"/>
            <a:ext cx="508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solidFill>
                  <a:srgbClr val="000000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36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36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147" name="Text Box 3"/>
          <p:cNvSpPr txBox="1"/>
          <p:nvPr/>
        </p:nvSpPr>
        <p:spPr>
          <a:xfrm>
            <a:off x="4267200" y="1625600"/>
            <a:ext cx="5537200" cy="1028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8100" b="1">
                <a:solidFill>
                  <a:srgbClr val="CB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峨眉山月歌</a:t>
            </a:r>
            <a:endParaRPr lang="zh-CN" altLang="en-US" sz="8100" b="1">
              <a:solidFill>
                <a:srgbClr val="CB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6148" name="Text Box 4"/>
          <p:cNvSpPr txBox="1"/>
          <p:nvPr/>
        </p:nvSpPr>
        <p:spPr>
          <a:xfrm>
            <a:off x="9436100" y="1625600"/>
            <a:ext cx="660400" cy="1028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8100" b="1">
                <a:solidFill>
                  <a:srgbClr val="CB0000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8100" b="1">
              <a:solidFill>
                <a:srgbClr val="CB0000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8100" b="1">
              <a:solidFill>
                <a:srgbClr val="CB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6149" name="Text Box 5"/>
          <p:cNvSpPr txBox="1"/>
          <p:nvPr/>
        </p:nvSpPr>
        <p:spPr>
          <a:xfrm>
            <a:off x="6083300" y="2819400"/>
            <a:ext cx="1905000" cy="749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9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李白</a:t>
            </a:r>
            <a:endParaRPr lang="zh-CN" altLang="en-US" sz="59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6150" name="Text Box 6"/>
          <p:cNvSpPr txBox="1"/>
          <p:nvPr/>
        </p:nvSpPr>
        <p:spPr>
          <a:xfrm>
            <a:off x="7620000" y="2819400"/>
            <a:ext cx="584200" cy="749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900" b="1">
                <a:solidFill>
                  <a:srgbClr val="000000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59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59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6151" name="Text Box 7"/>
          <p:cNvSpPr txBox="1"/>
          <p:nvPr/>
        </p:nvSpPr>
        <p:spPr>
          <a:xfrm>
            <a:off x="2717800" y="3771900"/>
            <a:ext cx="8623300" cy="1028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81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峨眉山月半轮秋，</a:t>
            </a:r>
            <a:endParaRPr lang="zh-CN" altLang="en-US" sz="81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152" name="Text Box 8"/>
          <p:cNvSpPr txBox="1"/>
          <p:nvPr/>
        </p:nvSpPr>
        <p:spPr>
          <a:xfrm>
            <a:off x="10985500" y="3771900"/>
            <a:ext cx="952500" cy="1028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8100" b="1">
                <a:solidFill>
                  <a:srgbClr val="0000FF"/>
                </a:solidFill>
                <a:latin typeface="Arial Bold" pitchFamily="34" charset="0"/>
                <a:ea typeface="宋体" panose="02010600030101010101" pitchFamily="2" charset="-122"/>
              </a:rPr>
              <a:t>  </a:t>
            </a:r>
            <a:endParaRPr lang="en-US" altLang="zh-CN" sz="81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6153" name="Text Box 9"/>
          <p:cNvSpPr txBox="1"/>
          <p:nvPr/>
        </p:nvSpPr>
        <p:spPr>
          <a:xfrm>
            <a:off x="2717800" y="5003800"/>
            <a:ext cx="8623300" cy="1028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81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影入平羌江水流。</a:t>
            </a:r>
            <a:endParaRPr lang="zh-CN" altLang="en-US" sz="81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154" name="Text Box 10"/>
          <p:cNvSpPr txBox="1"/>
          <p:nvPr/>
        </p:nvSpPr>
        <p:spPr>
          <a:xfrm>
            <a:off x="10985500" y="5003800"/>
            <a:ext cx="660400" cy="1028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8100" b="1">
                <a:solidFill>
                  <a:srgbClr val="0000FF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81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6155" name="Text Box 11"/>
          <p:cNvSpPr txBox="1"/>
          <p:nvPr/>
        </p:nvSpPr>
        <p:spPr>
          <a:xfrm>
            <a:off x="2717800" y="6235700"/>
            <a:ext cx="8623300" cy="1028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81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夜发清溪向三峡，</a:t>
            </a:r>
            <a:endParaRPr lang="zh-CN" altLang="en-US" sz="81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156" name="Text Box 12"/>
          <p:cNvSpPr txBox="1"/>
          <p:nvPr/>
        </p:nvSpPr>
        <p:spPr>
          <a:xfrm>
            <a:off x="10985500" y="6235700"/>
            <a:ext cx="952500" cy="1028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8100" b="1">
                <a:solidFill>
                  <a:srgbClr val="0000FF"/>
                </a:solidFill>
                <a:latin typeface="Arial Bold" pitchFamily="34" charset="0"/>
                <a:ea typeface="宋体" panose="02010600030101010101" pitchFamily="2" charset="-122"/>
              </a:rPr>
              <a:t>  </a:t>
            </a:r>
            <a:endParaRPr lang="en-US" altLang="zh-CN" sz="81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6157" name="Text Box 13"/>
          <p:cNvSpPr txBox="1"/>
          <p:nvPr/>
        </p:nvSpPr>
        <p:spPr>
          <a:xfrm>
            <a:off x="2717800" y="7480300"/>
            <a:ext cx="8623300" cy="1028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81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思君不见下渝州。</a:t>
            </a:r>
            <a:endParaRPr lang="zh-CN" altLang="en-US" sz="8100" b="1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158" name="Text Box 14"/>
          <p:cNvSpPr txBox="1"/>
          <p:nvPr/>
        </p:nvSpPr>
        <p:spPr>
          <a:xfrm>
            <a:off x="10985500" y="7480300"/>
            <a:ext cx="660400" cy="1028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8100" b="1">
                <a:solidFill>
                  <a:srgbClr val="0000FF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81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81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1" name="Text Box 3"/>
          <p:cNvSpPr txBox="1"/>
          <p:nvPr/>
        </p:nvSpPr>
        <p:spPr>
          <a:xfrm>
            <a:off x="622300" y="863600"/>
            <a:ext cx="13208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CB0000"/>
                </a:solidFill>
                <a:latin typeface="Arial Bold" pitchFamily="34" charset="0"/>
                <a:ea typeface="宋体" panose="02010600030101010101" pitchFamily="2" charset="-122"/>
              </a:rPr>
              <a:t>     </a:t>
            </a:r>
            <a:endParaRPr lang="en-US" altLang="zh-CN" sz="5400" b="1">
              <a:solidFill>
                <a:srgbClr val="CB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7172" name="Text Box 4"/>
          <p:cNvSpPr txBox="1"/>
          <p:nvPr/>
        </p:nvSpPr>
        <p:spPr>
          <a:xfrm>
            <a:off x="1562100" y="863600"/>
            <a:ext cx="38100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峨眉山月歌</a:t>
            </a:r>
            <a:endParaRPr lang="zh-CN" altLang="en-US" sz="54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73" name="Text Box 5"/>
          <p:cNvSpPr txBox="1"/>
          <p:nvPr/>
        </p:nvSpPr>
        <p:spPr>
          <a:xfrm>
            <a:off x="5003800" y="863600"/>
            <a:ext cx="5715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FF0000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FF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7174" name="Text Box 6"/>
          <p:cNvSpPr txBox="1"/>
          <p:nvPr/>
        </p:nvSpPr>
        <p:spPr>
          <a:xfrm>
            <a:off x="622300" y="1689100"/>
            <a:ext cx="22733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CB0000"/>
                </a:solidFill>
                <a:latin typeface="Arial Bold" pitchFamily="34" charset="0"/>
                <a:ea typeface="宋体" panose="02010600030101010101" pitchFamily="2" charset="-122"/>
              </a:rPr>
              <a:t>          </a:t>
            </a:r>
            <a:endParaRPr lang="en-US" altLang="zh-CN" sz="5400" b="1">
              <a:solidFill>
                <a:srgbClr val="CB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7175" name="Text Box 7"/>
          <p:cNvSpPr txBox="1"/>
          <p:nvPr/>
        </p:nvSpPr>
        <p:spPr>
          <a:xfrm>
            <a:off x="2514600" y="1689100"/>
            <a:ext cx="17526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李白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76" name="Text Box 8"/>
          <p:cNvSpPr txBox="1"/>
          <p:nvPr/>
        </p:nvSpPr>
        <p:spPr>
          <a:xfrm>
            <a:off x="3898900" y="1689100"/>
            <a:ext cx="5715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54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7177" name="Text Box 9"/>
          <p:cNvSpPr txBox="1"/>
          <p:nvPr/>
        </p:nvSpPr>
        <p:spPr>
          <a:xfrm>
            <a:off x="622300" y="2540000"/>
            <a:ext cx="58801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峨眉山月半轮秋，</a:t>
            </a:r>
            <a:endParaRPr lang="zh-CN" altLang="en-US" sz="54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78" name="Text Box 10"/>
          <p:cNvSpPr txBox="1"/>
          <p:nvPr/>
        </p:nvSpPr>
        <p:spPr>
          <a:xfrm>
            <a:off x="6121400" y="2540000"/>
            <a:ext cx="10668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 </a:t>
            </a:r>
            <a:endParaRPr lang="en-US" altLang="zh-CN" sz="54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79" name="Text Box 11"/>
          <p:cNvSpPr txBox="1"/>
          <p:nvPr/>
        </p:nvSpPr>
        <p:spPr>
          <a:xfrm>
            <a:off x="622300" y="3365500"/>
            <a:ext cx="58801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影入平羌江水流。</a:t>
            </a:r>
            <a:endParaRPr lang="zh-CN" altLang="en-US" sz="54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80" name="Text Box 12"/>
          <p:cNvSpPr txBox="1"/>
          <p:nvPr/>
        </p:nvSpPr>
        <p:spPr>
          <a:xfrm>
            <a:off x="6121400" y="3365500"/>
            <a:ext cx="7239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81" name="Text Box 13"/>
          <p:cNvSpPr txBox="1"/>
          <p:nvPr/>
        </p:nvSpPr>
        <p:spPr>
          <a:xfrm>
            <a:off x="622300" y="4191000"/>
            <a:ext cx="58801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夜发清溪向三峡，</a:t>
            </a:r>
            <a:endParaRPr lang="zh-CN" altLang="en-US" sz="54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82" name="Text Box 14"/>
          <p:cNvSpPr txBox="1"/>
          <p:nvPr/>
        </p:nvSpPr>
        <p:spPr>
          <a:xfrm>
            <a:off x="6121400" y="4191000"/>
            <a:ext cx="10668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 </a:t>
            </a:r>
            <a:endParaRPr lang="en-US" altLang="zh-CN" sz="54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83" name="Text Box 15"/>
          <p:cNvSpPr txBox="1"/>
          <p:nvPr/>
        </p:nvSpPr>
        <p:spPr>
          <a:xfrm>
            <a:off x="622300" y="5003800"/>
            <a:ext cx="58801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思君不见下渝州。</a:t>
            </a:r>
            <a:endParaRPr lang="zh-CN" altLang="en-US" sz="54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84" name="Text Box 16"/>
          <p:cNvSpPr txBox="1"/>
          <p:nvPr/>
        </p:nvSpPr>
        <p:spPr>
          <a:xfrm>
            <a:off x="6121400" y="5003800"/>
            <a:ext cx="7239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85" name="Text Box 17"/>
          <p:cNvSpPr txBox="1"/>
          <p:nvPr/>
        </p:nvSpPr>
        <p:spPr>
          <a:xfrm>
            <a:off x="6769100" y="1181100"/>
            <a:ext cx="13208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Arial Bold" pitchFamily="34" charset="0"/>
                <a:ea typeface="宋体" panose="02010600030101010101" pitchFamily="2" charset="-122"/>
              </a:rPr>
              <a:t>     </a:t>
            </a:r>
            <a:endParaRPr lang="en-US" altLang="zh-CN" sz="54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7186" name="Text Box 18"/>
          <p:cNvSpPr txBox="1"/>
          <p:nvPr/>
        </p:nvSpPr>
        <p:spPr>
          <a:xfrm>
            <a:off x="7721600" y="1181100"/>
            <a:ext cx="51943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峨眉山巅悬挂着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87" name="Text Box 19"/>
          <p:cNvSpPr txBox="1"/>
          <p:nvPr/>
        </p:nvSpPr>
        <p:spPr>
          <a:xfrm>
            <a:off x="6769100" y="2044700"/>
            <a:ext cx="38100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半轮秋月，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88" name="Text Box 20"/>
          <p:cNvSpPr txBox="1"/>
          <p:nvPr/>
        </p:nvSpPr>
        <p:spPr>
          <a:xfrm>
            <a:off x="10210800" y="2044700"/>
            <a:ext cx="24384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月影倒</a:t>
            </a:r>
            <a:endParaRPr lang="zh-CN" altLang="en-US" sz="54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54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89" name="Text Box 21"/>
          <p:cNvSpPr txBox="1"/>
          <p:nvPr/>
        </p:nvSpPr>
        <p:spPr>
          <a:xfrm>
            <a:off x="6769100" y="2870200"/>
            <a:ext cx="58801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映在缓缓流动的平</a:t>
            </a:r>
            <a:endParaRPr lang="zh-CN" altLang="en-US" sz="54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90" name="Text Box 22"/>
          <p:cNvSpPr txBox="1"/>
          <p:nvPr/>
        </p:nvSpPr>
        <p:spPr>
          <a:xfrm>
            <a:off x="6769100" y="3683000"/>
            <a:ext cx="38100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羌江水中。</a:t>
            </a:r>
            <a:endParaRPr lang="zh-CN" altLang="en-US" sz="54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91" name="Text Box 23"/>
          <p:cNvSpPr txBox="1"/>
          <p:nvPr/>
        </p:nvSpPr>
        <p:spPr>
          <a:xfrm>
            <a:off x="10210800" y="3683000"/>
            <a:ext cx="24384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夜间乘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92" name="Text Box 24"/>
          <p:cNvSpPr txBox="1"/>
          <p:nvPr/>
        </p:nvSpPr>
        <p:spPr>
          <a:xfrm>
            <a:off x="6769100" y="4508500"/>
            <a:ext cx="58801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船从青溪驿出发，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93" name="Text Box 25"/>
          <p:cNvSpPr txBox="1"/>
          <p:nvPr/>
        </p:nvSpPr>
        <p:spPr>
          <a:xfrm>
            <a:off x="6769100" y="5334000"/>
            <a:ext cx="45085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向三峡驶去。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94" name="Text Box 26"/>
          <p:cNvSpPr txBox="1"/>
          <p:nvPr/>
        </p:nvSpPr>
        <p:spPr>
          <a:xfrm>
            <a:off x="10896600" y="5334000"/>
            <a:ext cx="17526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很想</a:t>
            </a:r>
            <a:endParaRPr lang="zh-CN" altLang="en-US" sz="54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54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95" name="Text Box 27"/>
          <p:cNvSpPr txBox="1"/>
          <p:nvPr/>
        </p:nvSpPr>
        <p:spPr>
          <a:xfrm>
            <a:off x="6769100" y="6159500"/>
            <a:ext cx="58801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念你却很难相见，</a:t>
            </a:r>
            <a:endParaRPr lang="zh-CN" altLang="en-US" sz="54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96" name="Text Box 28"/>
          <p:cNvSpPr txBox="1"/>
          <p:nvPr/>
        </p:nvSpPr>
        <p:spPr>
          <a:xfrm>
            <a:off x="6769100" y="6985000"/>
            <a:ext cx="58801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恋恋不舍的到渝州</a:t>
            </a:r>
            <a:endParaRPr lang="zh-CN" altLang="en-US" sz="54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97" name="Text Box 29"/>
          <p:cNvSpPr txBox="1"/>
          <p:nvPr/>
        </p:nvSpPr>
        <p:spPr>
          <a:xfrm>
            <a:off x="6769100" y="7772400"/>
            <a:ext cx="17526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去。</a:t>
            </a:r>
            <a:endParaRPr lang="zh-CN" altLang="en-US" sz="54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7198" name="Text Box 30"/>
          <p:cNvSpPr txBox="1"/>
          <p:nvPr/>
        </p:nvSpPr>
        <p:spPr>
          <a:xfrm>
            <a:off x="8153400" y="7772400"/>
            <a:ext cx="5715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FF0000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FF0000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5400" b="1">
              <a:solidFill>
                <a:srgbClr val="FF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5" name="Text Box 3"/>
          <p:cNvSpPr txBox="1"/>
          <p:nvPr/>
        </p:nvSpPr>
        <p:spPr>
          <a:xfrm>
            <a:off x="508000" y="571500"/>
            <a:ext cx="6565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“</a:t>
            </a:r>
            <a:r>
              <a:rPr lang="zh-CN" altLang="en-US" sz="54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峨眉山月半轮秋，</a:t>
            </a:r>
            <a:endParaRPr lang="zh-CN" altLang="en-US" sz="54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196" name="Text Box 4"/>
          <p:cNvSpPr txBox="1"/>
          <p:nvPr/>
        </p:nvSpPr>
        <p:spPr>
          <a:xfrm>
            <a:off x="6705600" y="571500"/>
            <a:ext cx="723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197" name="Text Box 5"/>
          <p:cNvSpPr txBox="1"/>
          <p:nvPr/>
        </p:nvSpPr>
        <p:spPr>
          <a:xfrm>
            <a:off x="508000" y="1562100"/>
            <a:ext cx="723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198" name="Text Box 6"/>
          <p:cNvSpPr txBox="1"/>
          <p:nvPr/>
        </p:nvSpPr>
        <p:spPr>
          <a:xfrm>
            <a:off x="850900" y="1562100"/>
            <a:ext cx="6565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影入平羌江水流。”</a:t>
            </a:r>
            <a:endParaRPr lang="zh-CN" altLang="en-US" sz="54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pic>
        <p:nvPicPr>
          <p:cNvPr id="8199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1400" y="279400"/>
            <a:ext cx="5207000" cy="21971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200" name="Text Box 8"/>
          <p:cNvSpPr txBox="1"/>
          <p:nvPr/>
        </p:nvSpPr>
        <p:spPr>
          <a:xfrm>
            <a:off x="7048500" y="1816100"/>
            <a:ext cx="762000" cy="381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 </a:t>
            </a:r>
            <a:endParaRPr lang="en-US" altLang="zh-CN" sz="30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01" name="Text Box 9"/>
          <p:cNvSpPr txBox="1"/>
          <p:nvPr/>
        </p:nvSpPr>
        <p:spPr>
          <a:xfrm>
            <a:off x="508000" y="2540000"/>
            <a:ext cx="20955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    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02" name="Text Box 10"/>
          <p:cNvSpPr txBox="1"/>
          <p:nvPr/>
        </p:nvSpPr>
        <p:spPr>
          <a:xfrm>
            <a:off x="2235200" y="2616200"/>
            <a:ext cx="46609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诗从“峨眉山月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03" name="Text Box 11"/>
          <p:cNvSpPr txBox="1"/>
          <p:nvPr/>
        </p:nvSpPr>
        <p:spPr>
          <a:xfrm>
            <a:off x="6515100" y="2616200"/>
            <a:ext cx="6858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04" name="Text Box 12"/>
          <p:cNvSpPr txBox="1"/>
          <p:nvPr/>
        </p:nvSpPr>
        <p:spPr>
          <a:xfrm>
            <a:off x="6819900" y="2616200"/>
            <a:ext cx="64897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”</a:t>
            </a:r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写起，点出远游的时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05" name="Text Box 13"/>
          <p:cNvSpPr txBox="1"/>
          <p:nvPr/>
        </p:nvSpPr>
        <p:spPr>
          <a:xfrm>
            <a:off x="1016000" y="3352800"/>
            <a:ext cx="126111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令在秋天。次句“影”指月影。“入”“流”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06" name="Text Box 14"/>
          <p:cNvSpPr txBox="1"/>
          <p:nvPr/>
        </p:nvSpPr>
        <p:spPr>
          <a:xfrm>
            <a:off x="1016000" y="4089400"/>
            <a:ext cx="119888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两个动词意思是说月影映入江水，又随江水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07" name="Text Box 15"/>
          <p:cNvSpPr txBox="1"/>
          <p:nvPr/>
        </p:nvSpPr>
        <p:spPr>
          <a:xfrm>
            <a:off x="1016000" y="4813300"/>
            <a:ext cx="46609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流去。此句不仅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08" name="Text Box 16"/>
          <p:cNvSpPr txBox="1"/>
          <p:nvPr/>
        </p:nvSpPr>
        <p:spPr>
          <a:xfrm>
            <a:off x="5308600" y="4813300"/>
            <a:ext cx="77089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明写了月映清江的美景，同</a:t>
            </a:r>
            <a:endParaRPr lang="zh-CN" altLang="en-US" sz="48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09" name="Text Box 17"/>
          <p:cNvSpPr txBox="1"/>
          <p:nvPr/>
        </p:nvSpPr>
        <p:spPr>
          <a:xfrm>
            <a:off x="1016000" y="5549900"/>
            <a:ext cx="70993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时暗写了秋夜行船之事。</a:t>
            </a:r>
            <a:endParaRPr lang="zh-CN" altLang="en-US" sz="48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10" name="Text Box 18"/>
          <p:cNvSpPr txBox="1"/>
          <p:nvPr/>
        </p:nvSpPr>
        <p:spPr>
          <a:xfrm>
            <a:off x="7747000" y="5549900"/>
            <a:ext cx="6858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48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11" name="Text Box 19"/>
          <p:cNvSpPr txBox="1"/>
          <p:nvPr/>
        </p:nvSpPr>
        <p:spPr>
          <a:xfrm>
            <a:off x="622300" y="7251700"/>
            <a:ext cx="64897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为什么月只“半轮”？</a:t>
            </a:r>
            <a:endParaRPr lang="zh-CN" altLang="en-US" sz="48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12" name="Text Box 20"/>
          <p:cNvSpPr txBox="1"/>
          <p:nvPr/>
        </p:nvSpPr>
        <p:spPr>
          <a:xfrm>
            <a:off x="6743700" y="7251700"/>
            <a:ext cx="6858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48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48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13" name="Text Box 21"/>
          <p:cNvSpPr txBox="1"/>
          <p:nvPr/>
        </p:nvSpPr>
        <p:spPr>
          <a:xfrm>
            <a:off x="622300" y="8356600"/>
            <a:ext cx="16002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   </a:t>
            </a:r>
            <a:endParaRPr lang="en-US" altLang="zh-CN" sz="48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14" name="Text Box 22"/>
          <p:cNvSpPr txBox="1"/>
          <p:nvPr/>
        </p:nvSpPr>
        <p:spPr>
          <a:xfrm>
            <a:off x="1841500" y="8356600"/>
            <a:ext cx="46609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很逼真的写出了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15" name="Text Box 23"/>
          <p:cNvSpPr txBox="1"/>
          <p:nvPr/>
        </p:nvSpPr>
        <p:spPr>
          <a:xfrm>
            <a:off x="6134100" y="8356600"/>
            <a:ext cx="28194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青山吐月</a:t>
            </a:r>
            <a:endParaRPr lang="zh-CN" altLang="en-US" sz="48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16" name="Text Box 24"/>
          <p:cNvSpPr txBox="1"/>
          <p:nvPr/>
        </p:nvSpPr>
        <p:spPr>
          <a:xfrm>
            <a:off x="8572500" y="8356600"/>
            <a:ext cx="46482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的优美意境，我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17" name="Text Box 25"/>
          <p:cNvSpPr txBox="1"/>
          <p:nvPr/>
        </p:nvSpPr>
        <p:spPr>
          <a:xfrm>
            <a:off x="622300" y="9080500"/>
            <a:ext cx="58801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们读者眼前似有一幅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18" name="Text Box 26"/>
          <p:cNvSpPr txBox="1"/>
          <p:nvPr/>
        </p:nvSpPr>
        <p:spPr>
          <a:xfrm>
            <a:off x="6121400" y="9080500"/>
            <a:ext cx="28194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月亮渐升</a:t>
            </a:r>
            <a:endParaRPr lang="zh-CN" altLang="en-US" sz="48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19" name="Text Box 27"/>
          <p:cNvSpPr txBox="1"/>
          <p:nvPr/>
        </p:nvSpPr>
        <p:spPr>
          <a:xfrm>
            <a:off x="8572500" y="9080500"/>
            <a:ext cx="22098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的画图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20" name="Text Box 28"/>
          <p:cNvSpPr txBox="1"/>
          <p:nvPr/>
        </p:nvSpPr>
        <p:spPr>
          <a:xfrm>
            <a:off x="10414000" y="9080500"/>
            <a:ext cx="6858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21" name="Text Box 29"/>
          <p:cNvSpPr txBox="1"/>
          <p:nvPr/>
        </p:nvSpPr>
        <p:spPr>
          <a:xfrm>
            <a:off x="10718800" y="9080500"/>
            <a:ext cx="9906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。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22" name="Text Box 30"/>
          <p:cNvSpPr txBox="1"/>
          <p:nvPr/>
        </p:nvSpPr>
        <p:spPr>
          <a:xfrm>
            <a:off x="11328400" y="9080500"/>
            <a:ext cx="6858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23" name="Text Box 31"/>
          <p:cNvSpPr txBox="1"/>
          <p:nvPr/>
        </p:nvSpPr>
        <p:spPr>
          <a:xfrm>
            <a:off x="7531100" y="431800"/>
            <a:ext cx="51943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首句写青山吐月</a:t>
            </a:r>
            <a:endParaRPr lang="zh-CN" altLang="en-US" sz="54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24" name="Text Box 32"/>
          <p:cNvSpPr txBox="1"/>
          <p:nvPr/>
        </p:nvSpPr>
        <p:spPr>
          <a:xfrm>
            <a:off x="12344400" y="431800"/>
            <a:ext cx="5715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FF0000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FF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8225" name="Text Box 33"/>
          <p:cNvSpPr txBox="1"/>
          <p:nvPr/>
        </p:nvSpPr>
        <p:spPr>
          <a:xfrm>
            <a:off x="7531100" y="1663700"/>
            <a:ext cx="51943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次句写月映清江</a:t>
            </a:r>
            <a:endParaRPr lang="zh-CN" altLang="en-US" sz="54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8226" name="Text Box 34"/>
          <p:cNvSpPr txBox="1"/>
          <p:nvPr/>
        </p:nvSpPr>
        <p:spPr>
          <a:xfrm>
            <a:off x="12344400" y="1663700"/>
            <a:ext cx="5715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FF0000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FF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19" name="Text Box 3"/>
          <p:cNvSpPr txBox="1"/>
          <p:nvPr/>
        </p:nvSpPr>
        <p:spPr>
          <a:xfrm>
            <a:off x="406400" y="660400"/>
            <a:ext cx="7239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FF"/>
                </a:solidFill>
                <a:latin typeface="Arial Bold" pitchFamily="34" charset="0"/>
                <a:ea typeface="宋体" panose="02010600030101010101" pitchFamily="2" charset="-122"/>
              </a:rPr>
              <a:t>“</a:t>
            </a:r>
            <a:endParaRPr lang="en-US" altLang="zh-CN" sz="54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9220" name="Text Box 4"/>
          <p:cNvSpPr txBox="1"/>
          <p:nvPr/>
        </p:nvSpPr>
        <p:spPr>
          <a:xfrm>
            <a:off x="749300" y="660400"/>
            <a:ext cx="58801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夜发清溪向三峡，</a:t>
            </a:r>
            <a:endParaRPr lang="zh-CN" altLang="en-US" sz="54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21" name="Text Box 5"/>
          <p:cNvSpPr txBox="1"/>
          <p:nvPr/>
        </p:nvSpPr>
        <p:spPr>
          <a:xfrm>
            <a:off x="6248400" y="660400"/>
            <a:ext cx="5715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FF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54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9222" name="Text Box 6"/>
          <p:cNvSpPr txBox="1"/>
          <p:nvPr/>
        </p:nvSpPr>
        <p:spPr>
          <a:xfrm>
            <a:off x="406400" y="1485900"/>
            <a:ext cx="5715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FF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pic>
        <p:nvPicPr>
          <p:cNvPr id="9223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9400" y="165100"/>
            <a:ext cx="7099300" cy="2336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24" name="Text Box 8"/>
          <p:cNvSpPr txBox="1"/>
          <p:nvPr/>
        </p:nvSpPr>
        <p:spPr>
          <a:xfrm>
            <a:off x="584200" y="1485900"/>
            <a:ext cx="65659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思君不见下渝州。”</a:t>
            </a:r>
            <a:endParaRPr lang="zh-CN" altLang="en-US" sz="54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25" name="Text Box 9"/>
          <p:cNvSpPr txBox="1"/>
          <p:nvPr/>
        </p:nvSpPr>
        <p:spPr>
          <a:xfrm>
            <a:off x="6781800" y="1485900"/>
            <a:ext cx="10668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 </a:t>
            </a:r>
            <a:endParaRPr lang="en-US" altLang="zh-CN" sz="54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26" name="Text Box 10"/>
          <p:cNvSpPr txBox="1"/>
          <p:nvPr/>
        </p:nvSpPr>
        <p:spPr>
          <a:xfrm>
            <a:off x="406400" y="2336800"/>
            <a:ext cx="723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54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27" name="Text Box 11"/>
          <p:cNvSpPr txBox="1"/>
          <p:nvPr/>
        </p:nvSpPr>
        <p:spPr>
          <a:xfrm>
            <a:off x="406400" y="3340100"/>
            <a:ext cx="1943100" cy="406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000" b="1">
                <a:solidFill>
                  <a:srgbClr val="000000"/>
                </a:solidFill>
                <a:latin typeface="Arial Bold" pitchFamily="34" charset="0"/>
                <a:ea typeface="宋体" panose="02010600030101010101" pitchFamily="2" charset="-122"/>
              </a:rPr>
              <a:t>               </a:t>
            </a:r>
            <a:endParaRPr lang="en-US" altLang="zh-CN" sz="30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9228" name="Text Box 12"/>
          <p:cNvSpPr txBox="1"/>
          <p:nvPr/>
        </p:nvSpPr>
        <p:spPr>
          <a:xfrm>
            <a:off x="1968500" y="3149600"/>
            <a:ext cx="10782300" cy="647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次句中有人，第三句人已露面：他正连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29" name="Text Box 13"/>
          <p:cNvSpPr txBox="1"/>
          <p:nvPr/>
        </p:nvSpPr>
        <p:spPr>
          <a:xfrm>
            <a:off x="914400" y="3733800"/>
            <a:ext cx="113792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夜从清溪驿出发进入岷江，向三峡驶去。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30" name="Text Box 14"/>
          <p:cNvSpPr txBox="1"/>
          <p:nvPr/>
        </p:nvSpPr>
        <p:spPr>
          <a:xfrm>
            <a:off x="914400" y="4318000"/>
            <a:ext cx="126111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“</a:t>
            </a:r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仗剑去国，辞亲远游”的青年，乍离故土，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31" name="Text Box 15"/>
          <p:cNvSpPr txBox="1"/>
          <p:nvPr/>
        </p:nvSpPr>
        <p:spPr>
          <a:xfrm>
            <a:off x="914400" y="4902200"/>
            <a:ext cx="89408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对故国故人不免恋恋不舍。末句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32" name="Text Box 16"/>
          <p:cNvSpPr txBox="1"/>
          <p:nvPr/>
        </p:nvSpPr>
        <p:spPr>
          <a:xfrm>
            <a:off x="9486900" y="4902200"/>
            <a:ext cx="34290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“</a:t>
            </a:r>
            <a:r>
              <a:rPr lang="zh-CN" altLang="en-US" sz="48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思君不见</a:t>
            </a:r>
            <a:endParaRPr lang="zh-CN" altLang="en-US" sz="48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33" name="Text Box 17"/>
          <p:cNvSpPr txBox="1"/>
          <p:nvPr/>
        </p:nvSpPr>
        <p:spPr>
          <a:xfrm>
            <a:off x="914400" y="5486400"/>
            <a:ext cx="89408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下渝州”依依惜别的无限情思，</a:t>
            </a:r>
            <a:endParaRPr lang="zh-CN" altLang="en-US" sz="48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34" name="Text Box 18"/>
          <p:cNvSpPr txBox="1"/>
          <p:nvPr/>
        </p:nvSpPr>
        <p:spPr>
          <a:xfrm>
            <a:off x="9486900" y="5486400"/>
            <a:ext cx="34290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可谓语短情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35" name="Text Box 19"/>
          <p:cNvSpPr txBox="1"/>
          <p:nvPr/>
        </p:nvSpPr>
        <p:spPr>
          <a:xfrm>
            <a:off x="914400" y="6045200"/>
            <a:ext cx="16002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长。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36" name="Text Box 20"/>
          <p:cNvSpPr txBox="1"/>
          <p:nvPr/>
        </p:nvSpPr>
        <p:spPr>
          <a:xfrm>
            <a:off x="2133600" y="6045200"/>
            <a:ext cx="5461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000000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48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48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9237" name="Text Box 21"/>
          <p:cNvSpPr txBox="1"/>
          <p:nvPr/>
        </p:nvSpPr>
        <p:spPr>
          <a:xfrm>
            <a:off x="406400" y="6769100"/>
            <a:ext cx="2070100" cy="647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000000"/>
                </a:solidFill>
                <a:latin typeface="Arial Bold" pitchFamily="34" charset="0"/>
                <a:ea typeface="宋体" panose="02010600030101010101" pitchFamily="2" charset="-122"/>
              </a:rPr>
              <a:t>          </a:t>
            </a:r>
            <a:endParaRPr lang="en-US" altLang="zh-CN" sz="48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9238" name="Text Box 22"/>
          <p:cNvSpPr txBox="1"/>
          <p:nvPr/>
        </p:nvSpPr>
        <p:spPr>
          <a:xfrm>
            <a:off x="2095500" y="6769100"/>
            <a:ext cx="10782300" cy="647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这写的是又一个旅途之夜。诗人一叶轻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39" name="Text Box 23"/>
          <p:cNvSpPr txBox="1"/>
          <p:nvPr/>
        </p:nvSpPr>
        <p:spPr>
          <a:xfrm>
            <a:off x="914400" y="7391400"/>
            <a:ext cx="119888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舟，早早就从泯江岸上的清溪驿出发，朝着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40" name="Text Box 24"/>
          <p:cNvSpPr txBox="1"/>
          <p:nvPr/>
        </p:nvSpPr>
        <p:spPr>
          <a:xfrm>
            <a:off x="914400" y="7975600"/>
            <a:ext cx="126111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三峡飞驰而去，没有多久，就将要到达渝州。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41" name="Text Box 25"/>
          <p:cNvSpPr txBox="1"/>
          <p:nvPr/>
        </p:nvSpPr>
        <p:spPr>
          <a:xfrm>
            <a:off x="914400" y="8559800"/>
            <a:ext cx="120015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这时离故乡已很远了，眷恋之情油然而生，</a:t>
            </a:r>
            <a:endParaRPr lang="zh-CN" altLang="en-US" sz="48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42" name="Text Box 26"/>
          <p:cNvSpPr txBox="1"/>
          <p:nvPr/>
        </p:nvSpPr>
        <p:spPr>
          <a:xfrm>
            <a:off x="914400" y="9118600"/>
            <a:ext cx="58801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抒发思乡怀友之情。</a:t>
            </a:r>
            <a:endParaRPr lang="zh-CN" altLang="en-US" sz="48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43" name="Text Box 27"/>
          <p:cNvSpPr txBox="1"/>
          <p:nvPr/>
        </p:nvSpPr>
        <p:spPr>
          <a:xfrm>
            <a:off x="6426200" y="9118600"/>
            <a:ext cx="6985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000000"/>
                </a:solidFill>
                <a:latin typeface="Arial Bold" pitchFamily="34" charset="0"/>
                <a:ea typeface="宋体" panose="02010600030101010101" pitchFamily="2" charset="-122"/>
              </a:rPr>
              <a:t>  </a:t>
            </a:r>
            <a:endParaRPr lang="en-US" altLang="zh-CN" sz="48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48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9244" name="Text Box 28"/>
          <p:cNvSpPr txBox="1"/>
          <p:nvPr/>
        </p:nvSpPr>
        <p:spPr>
          <a:xfrm>
            <a:off x="6769100" y="342900"/>
            <a:ext cx="71120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三、四句写连夜从清溪向</a:t>
            </a:r>
            <a:endParaRPr lang="zh-CN" altLang="en-US" sz="48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48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45" name="Text Box 29"/>
          <p:cNvSpPr txBox="1"/>
          <p:nvPr/>
        </p:nvSpPr>
        <p:spPr>
          <a:xfrm>
            <a:off x="6769100" y="1066800"/>
            <a:ext cx="70993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渝州向三峡进发。抒发思</a:t>
            </a:r>
            <a:endParaRPr lang="zh-CN" altLang="en-US" sz="48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48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46" name="Text Box 30"/>
          <p:cNvSpPr txBox="1"/>
          <p:nvPr/>
        </p:nvSpPr>
        <p:spPr>
          <a:xfrm>
            <a:off x="6769100" y="1803400"/>
            <a:ext cx="40386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乡怀友之情。</a:t>
            </a:r>
            <a:endParaRPr lang="zh-CN" altLang="en-US" sz="48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9247" name="Text Box 31"/>
          <p:cNvSpPr txBox="1"/>
          <p:nvPr/>
        </p:nvSpPr>
        <p:spPr>
          <a:xfrm>
            <a:off x="10452100" y="1803400"/>
            <a:ext cx="9779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 </a:t>
            </a:r>
            <a:endParaRPr lang="en-US" altLang="zh-CN" sz="48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48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3" name="Text Box 3"/>
          <p:cNvSpPr txBox="1"/>
          <p:nvPr/>
        </p:nvSpPr>
        <p:spPr>
          <a:xfrm>
            <a:off x="406400" y="571500"/>
            <a:ext cx="10668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1.</a:t>
            </a:r>
            <a:endParaRPr lang="en-US" altLang="zh-CN" sz="54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44" name="Text Box 4"/>
          <p:cNvSpPr txBox="1"/>
          <p:nvPr/>
        </p:nvSpPr>
        <p:spPr>
          <a:xfrm>
            <a:off x="1092200" y="571500"/>
            <a:ext cx="6565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这首诗连用五个地名</a:t>
            </a:r>
            <a:endParaRPr lang="zh-CN" altLang="en-US" sz="54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45" name="Text Box 5"/>
          <p:cNvSpPr txBox="1"/>
          <p:nvPr/>
        </p:nvSpPr>
        <p:spPr>
          <a:xfrm>
            <a:off x="7289800" y="571500"/>
            <a:ext cx="723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46" name="Text Box 6"/>
          <p:cNvSpPr txBox="1"/>
          <p:nvPr/>
        </p:nvSpPr>
        <p:spPr>
          <a:xfrm>
            <a:off x="7632700" y="571500"/>
            <a:ext cx="51943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“</a:t>
            </a:r>
            <a:r>
              <a:rPr lang="zh-CN" altLang="en-US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峨眉山</a:t>
            </a:r>
            <a:r>
              <a:rPr lang="en-US" altLang="zh-CN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—</a:t>
            </a:r>
            <a:r>
              <a:rPr lang="zh-CN" altLang="en-US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平羌</a:t>
            </a:r>
            <a:endParaRPr lang="zh-CN" altLang="en-US" sz="54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47" name="Text Box 7"/>
          <p:cNvSpPr txBox="1"/>
          <p:nvPr/>
        </p:nvSpPr>
        <p:spPr>
          <a:xfrm>
            <a:off x="406400" y="1397000"/>
            <a:ext cx="79375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江</a:t>
            </a:r>
            <a:r>
              <a:rPr lang="en-US" altLang="zh-CN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—</a:t>
            </a:r>
            <a:r>
              <a:rPr lang="zh-CN" altLang="en-US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清溪</a:t>
            </a:r>
            <a:r>
              <a:rPr lang="en-US" altLang="zh-CN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—</a:t>
            </a:r>
            <a:r>
              <a:rPr lang="zh-CN" altLang="en-US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渝州</a:t>
            </a:r>
            <a:r>
              <a:rPr lang="en-US" altLang="zh-CN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—</a:t>
            </a:r>
            <a:r>
              <a:rPr lang="zh-CN" altLang="en-US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三峡”</a:t>
            </a:r>
            <a:endParaRPr lang="zh-CN" altLang="en-US" sz="54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48" name="Text Box 8"/>
          <p:cNvSpPr txBox="1"/>
          <p:nvPr/>
        </p:nvSpPr>
        <p:spPr>
          <a:xfrm>
            <a:off x="7975600" y="1397000"/>
            <a:ext cx="723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49" name="Text Box 9"/>
          <p:cNvSpPr txBox="1"/>
          <p:nvPr/>
        </p:nvSpPr>
        <p:spPr>
          <a:xfrm>
            <a:off x="8318500" y="1397000"/>
            <a:ext cx="38100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有何作用？</a:t>
            </a:r>
            <a:endParaRPr lang="zh-CN" altLang="en-US" sz="54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50" name="Text Box 10"/>
          <p:cNvSpPr txBox="1"/>
          <p:nvPr/>
        </p:nvSpPr>
        <p:spPr>
          <a:xfrm>
            <a:off x="11760200" y="1397000"/>
            <a:ext cx="723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54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51" name="Text Box 11"/>
          <p:cNvSpPr txBox="1"/>
          <p:nvPr/>
        </p:nvSpPr>
        <p:spPr>
          <a:xfrm>
            <a:off x="406400" y="2374900"/>
            <a:ext cx="14097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  </a:t>
            </a:r>
            <a:endParaRPr lang="en-US" altLang="zh-CN" sz="54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52" name="Text Box 12"/>
          <p:cNvSpPr txBox="1"/>
          <p:nvPr/>
        </p:nvSpPr>
        <p:spPr>
          <a:xfrm>
            <a:off x="1435100" y="2374900"/>
            <a:ext cx="127635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这样精巧的点出行程，既有“仗剑去国，</a:t>
            </a:r>
            <a:endParaRPr lang="zh-CN" altLang="en-US" sz="54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53" name="Text Box 13"/>
          <p:cNvSpPr txBox="1"/>
          <p:nvPr/>
        </p:nvSpPr>
        <p:spPr>
          <a:xfrm>
            <a:off x="406400" y="3200400"/>
            <a:ext cx="120650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辞亲远游”的豪迈，也有思乡的情怀。</a:t>
            </a:r>
            <a:endParaRPr lang="zh-CN" altLang="en-US" sz="54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54" name="Text Box 14"/>
          <p:cNvSpPr txBox="1"/>
          <p:nvPr/>
        </p:nvSpPr>
        <p:spPr>
          <a:xfrm>
            <a:off x="12103100" y="3200400"/>
            <a:ext cx="7239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55" name="Text Box 15"/>
          <p:cNvSpPr txBox="1"/>
          <p:nvPr/>
        </p:nvSpPr>
        <p:spPr>
          <a:xfrm>
            <a:off x="406400" y="4191000"/>
            <a:ext cx="10668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2.</a:t>
            </a:r>
            <a:endParaRPr lang="en-US" altLang="zh-CN" sz="54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56" name="Text Box 16"/>
          <p:cNvSpPr txBox="1"/>
          <p:nvPr/>
        </p:nvSpPr>
        <p:spPr>
          <a:xfrm>
            <a:off x="1092200" y="4191000"/>
            <a:ext cx="120650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《</a:t>
            </a:r>
            <a:r>
              <a:rPr lang="zh-CN" altLang="en-US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峨眉山月歌</a:t>
            </a:r>
            <a:r>
              <a:rPr lang="en-US" altLang="zh-CN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》</a:t>
            </a:r>
            <a:r>
              <a:rPr lang="zh-CN" altLang="en-US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是怎样写尽对故乡故人</a:t>
            </a:r>
            <a:endParaRPr lang="zh-CN" altLang="en-US" sz="54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57" name="Text Box 17"/>
          <p:cNvSpPr txBox="1"/>
          <p:nvPr/>
        </p:nvSpPr>
        <p:spPr>
          <a:xfrm>
            <a:off x="406400" y="5016500"/>
            <a:ext cx="38100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的眷恋的？</a:t>
            </a:r>
            <a:endParaRPr lang="zh-CN" altLang="en-US" sz="54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58" name="Text Box 18"/>
          <p:cNvSpPr txBox="1"/>
          <p:nvPr/>
        </p:nvSpPr>
        <p:spPr>
          <a:xfrm>
            <a:off x="3835400" y="5016500"/>
            <a:ext cx="723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54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59" name="Text Box 19"/>
          <p:cNvSpPr txBox="1"/>
          <p:nvPr/>
        </p:nvSpPr>
        <p:spPr>
          <a:xfrm>
            <a:off x="622300" y="6667500"/>
            <a:ext cx="1320800" cy="355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2700" b="1">
                <a:solidFill>
                  <a:srgbClr val="FF0000"/>
                </a:solidFill>
                <a:latin typeface="Arial Bold" pitchFamily="34" charset="0"/>
                <a:ea typeface="宋体" panose="02010600030101010101" pitchFamily="2" charset="-122"/>
              </a:rPr>
              <a:t>          </a:t>
            </a:r>
            <a:endParaRPr lang="en-US" altLang="zh-CN" sz="2700" b="1">
              <a:solidFill>
                <a:srgbClr val="FF0000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2700" b="1">
              <a:solidFill>
                <a:srgbClr val="FF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10260" name="Text Box 20"/>
          <p:cNvSpPr txBox="1"/>
          <p:nvPr/>
        </p:nvSpPr>
        <p:spPr>
          <a:xfrm>
            <a:off x="1562100" y="6311900"/>
            <a:ext cx="3429000" cy="800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9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诗人借“</a:t>
            </a:r>
            <a:endParaRPr lang="zh-CN" altLang="en-US" sz="59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61" name="Text Box 21"/>
          <p:cNvSpPr txBox="1"/>
          <p:nvPr/>
        </p:nvSpPr>
        <p:spPr>
          <a:xfrm>
            <a:off x="4635500" y="6311900"/>
            <a:ext cx="749300" cy="800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9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9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62" name="Text Box 22"/>
          <p:cNvSpPr txBox="1"/>
          <p:nvPr/>
        </p:nvSpPr>
        <p:spPr>
          <a:xfrm>
            <a:off x="5003800" y="6311900"/>
            <a:ext cx="8026400" cy="800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9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山中月”和“江水流”</a:t>
            </a:r>
            <a:endParaRPr lang="zh-CN" altLang="en-US" sz="59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63" name="Text Box 23"/>
          <p:cNvSpPr txBox="1"/>
          <p:nvPr/>
        </p:nvSpPr>
        <p:spPr>
          <a:xfrm>
            <a:off x="622300" y="7226300"/>
            <a:ext cx="12585700" cy="749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9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两个意象来传送眷念之情，这样寓情</a:t>
            </a:r>
            <a:endParaRPr lang="zh-CN" altLang="en-US" sz="59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64" name="Text Box 24"/>
          <p:cNvSpPr txBox="1"/>
          <p:nvPr/>
        </p:nvSpPr>
        <p:spPr>
          <a:xfrm>
            <a:off x="622300" y="8140700"/>
            <a:ext cx="6477000" cy="749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9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于景，使情景交融</a:t>
            </a:r>
            <a:endParaRPr lang="zh-CN" altLang="en-US" sz="59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65" name="Text Box 25"/>
          <p:cNvSpPr txBox="1"/>
          <p:nvPr/>
        </p:nvSpPr>
        <p:spPr>
          <a:xfrm>
            <a:off x="6731000" y="8140700"/>
            <a:ext cx="749300" cy="749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9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9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66" name="Text Box 26"/>
          <p:cNvSpPr txBox="1"/>
          <p:nvPr/>
        </p:nvSpPr>
        <p:spPr>
          <a:xfrm>
            <a:off x="7112000" y="8140700"/>
            <a:ext cx="6477000" cy="749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9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。写尽对故乡故人</a:t>
            </a:r>
            <a:endParaRPr lang="zh-CN" altLang="en-US" sz="59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67" name="Text Box 27"/>
          <p:cNvSpPr txBox="1"/>
          <p:nvPr/>
        </p:nvSpPr>
        <p:spPr>
          <a:xfrm>
            <a:off x="622300" y="9055100"/>
            <a:ext cx="3429000" cy="749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900" b="1">
                <a:solidFill>
                  <a:srgbClr val="FF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的眷恋。</a:t>
            </a:r>
            <a:endParaRPr lang="zh-CN" altLang="en-US" sz="5900" b="1">
              <a:solidFill>
                <a:srgbClr val="FF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0268" name="Text Box 28"/>
          <p:cNvSpPr txBox="1"/>
          <p:nvPr/>
        </p:nvSpPr>
        <p:spPr>
          <a:xfrm>
            <a:off x="3670300" y="9055100"/>
            <a:ext cx="749300" cy="749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9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9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59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7" name="Text Box 3"/>
          <p:cNvSpPr txBox="1"/>
          <p:nvPr/>
        </p:nvSpPr>
        <p:spPr>
          <a:xfrm>
            <a:off x="406400" y="774700"/>
            <a:ext cx="22098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小结：</a:t>
            </a:r>
            <a:endParaRPr lang="zh-CN" altLang="en-US" sz="48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pic>
        <p:nvPicPr>
          <p:cNvPr id="11268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727200"/>
            <a:ext cx="13462000" cy="79883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9" name="Text Box 5"/>
          <p:cNvSpPr txBox="1"/>
          <p:nvPr/>
        </p:nvSpPr>
        <p:spPr>
          <a:xfrm>
            <a:off x="2235200" y="774700"/>
            <a:ext cx="6858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48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48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70" name="Text Box 6"/>
          <p:cNvSpPr txBox="1"/>
          <p:nvPr/>
        </p:nvSpPr>
        <p:spPr>
          <a:xfrm>
            <a:off x="127000" y="1879600"/>
            <a:ext cx="14478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100" b="1">
                <a:solidFill>
                  <a:srgbClr val="FFFF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   </a:t>
            </a:r>
            <a:endParaRPr lang="en-US" altLang="zh-CN" sz="4100" b="1">
              <a:solidFill>
                <a:srgbClr val="FFFF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71" name="Text Box 7"/>
          <p:cNvSpPr txBox="1"/>
          <p:nvPr/>
        </p:nvSpPr>
        <p:spPr>
          <a:xfrm>
            <a:off x="1206500" y="1879600"/>
            <a:ext cx="57404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这首诗描写了“峨眉山</a:t>
            </a:r>
            <a:endParaRPr lang="zh-CN" altLang="en-US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72" name="Text Box 8"/>
          <p:cNvSpPr txBox="1"/>
          <p:nvPr/>
        </p:nvSpPr>
        <p:spPr>
          <a:xfrm>
            <a:off x="6578600" y="1879600"/>
            <a:ext cx="9017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1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—</a:t>
            </a:r>
            <a:endParaRPr lang="en-US" altLang="zh-CN" sz="41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273" name="Text Box 9"/>
          <p:cNvSpPr txBox="1"/>
          <p:nvPr/>
        </p:nvSpPr>
        <p:spPr>
          <a:xfrm>
            <a:off x="7112000" y="1879600"/>
            <a:ext cx="19812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平羌江</a:t>
            </a:r>
            <a:endParaRPr lang="zh-CN" altLang="en-US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74" name="Text Box 10"/>
          <p:cNvSpPr txBox="1"/>
          <p:nvPr/>
        </p:nvSpPr>
        <p:spPr>
          <a:xfrm>
            <a:off x="8712200" y="1879600"/>
            <a:ext cx="9017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1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—</a:t>
            </a:r>
            <a:endParaRPr lang="en-US" altLang="zh-CN" sz="41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275" name="Text Box 11"/>
          <p:cNvSpPr txBox="1"/>
          <p:nvPr/>
        </p:nvSpPr>
        <p:spPr>
          <a:xfrm>
            <a:off x="9245600" y="1879600"/>
            <a:ext cx="14478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清溪</a:t>
            </a:r>
            <a:endParaRPr lang="zh-CN" altLang="en-US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76" name="Text Box 12"/>
          <p:cNvSpPr txBox="1"/>
          <p:nvPr/>
        </p:nvSpPr>
        <p:spPr>
          <a:xfrm>
            <a:off x="10325100" y="1879600"/>
            <a:ext cx="9017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1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—</a:t>
            </a:r>
            <a:endParaRPr lang="en-US" altLang="zh-CN" sz="41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277" name="Text Box 13"/>
          <p:cNvSpPr txBox="1"/>
          <p:nvPr/>
        </p:nvSpPr>
        <p:spPr>
          <a:xfrm>
            <a:off x="10858500" y="1879600"/>
            <a:ext cx="14478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渝州</a:t>
            </a:r>
            <a:endParaRPr lang="zh-CN" altLang="en-US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78" name="Text Box 14"/>
          <p:cNvSpPr txBox="1"/>
          <p:nvPr/>
        </p:nvSpPr>
        <p:spPr>
          <a:xfrm>
            <a:off x="11925300" y="1879600"/>
            <a:ext cx="9017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1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—</a:t>
            </a:r>
            <a:endParaRPr lang="en-US" altLang="zh-CN" sz="41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279" name="Text Box 15"/>
          <p:cNvSpPr txBox="1"/>
          <p:nvPr/>
        </p:nvSpPr>
        <p:spPr>
          <a:xfrm>
            <a:off x="12471400" y="1879600"/>
            <a:ext cx="9017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三</a:t>
            </a:r>
            <a:endParaRPr lang="zh-CN" altLang="en-US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80" name="Text Box 16"/>
          <p:cNvSpPr txBox="1"/>
          <p:nvPr/>
        </p:nvSpPr>
        <p:spPr>
          <a:xfrm>
            <a:off x="127000" y="2527300"/>
            <a:ext cx="132080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峡”一幅千里蜀江行旅图，无处不渗透着诗人的江行体</a:t>
            </a:r>
            <a:endParaRPr lang="zh-CN" altLang="en-US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81" name="Text Box 17"/>
          <p:cNvSpPr txBox="1"/>
          <p:nvPr/>
        </p:nvSpPr>
        <p:spPr>
          <a:xfrm>
            <a:off x="127000" y="3162300"/>
            <a:ext cx="126746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验和思友之情，这种体验和情感统一于广阔的时空。</a:t>
            </a:r>
            <a:endParaRPr lang="zh-CN" altLang="en-US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82" name="Text Box 18"/>
          <p:cNvSpPr txBox="1"/>
          <p:nvPr/>
        </p:nvSpPr>
        <p:spPr>
          <a:xfrm>
            <a:off x="12446000" y="3162300"/>
            <a:ext cx="6350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83" name="Text Box 19"/>
          <p:cNvSpPr txBox="1"/>
          <p:nvPr/>
        </p:nvSpPr>
        <p:spPr>
          <a:xfrm>
            <a:off x="127000" y="4127500"/>
            <a:ext cx="14478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   </a:t>
            </a:r>
            <a:endParaRPr lang="en-US" altLang="zh-CN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84" name="Text Box 20"/>
          <p:cNvSpPr txBox="1"/>
          <p:nvPr/>
        </p:nvSpPr>
        <p:spPr>
          <a:xfrm>
            <a:off x="1206500" y="4127500"/>
            <a:ext cx="41275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首句写青山吐月</a:t>
            </a:r>
            <a:endParaRPr lang="zh-CN" altLang="en-US" sz="41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85" name="Text Box 21"/>
          <p:cNvSpPr txBox="1"/>
          <p:nvPr/>
        </p:nvSpPr>
        <p:spPr>
          <a:xfrm>
            <a:off x="4965700" y="4127500"/>
            <a:ext cx="41148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，交待特定场合</a:t>
            </a:r>
            <a:endParaRPr lang="zh-CN" altLang="en-US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86" name="Text Box 22"/>
          <p:cNvSpPr txBox="1"/>
          <p:nvPr/>
        </p:nvSpPr>
        <p:spPr>
          <a:xfrm>
            <a:off x="8712200" y="4127500"/>
            <a:ext cx="14478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1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endParaRPr lang="en-US" altLang="zh-CN" sz="41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287" name="Text Box 23"/>
          <p:cNvSpPr txBox="1"/>
          <p:nvPr/>
        </p:nvSpPr>
        <p:spPr>
          <a:xfrm>
            <a:off x="9791700" y="4127500"/>
            <a:ext cx="35814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峨眉山和特定</a:t>
            </a:r>
            <a:endParaRPr lang="zh-CN" altLang="en-US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88" name="Text Box 24"/>
          <p:cNvSpPr txBox="1"/>
          <p:nvPr/>
        </p:nvSpPr>
        <p:spPr>
          <a:xfrm>
            <a:off x="127000" y="4762500"/>
            <a:ext cx="14478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时间</a:t>
            </a:r>
            <a:endParaRPr lang="zh-CN" altLang="en-US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89" name="Text Box 25"/>
          <p:cNvSpPr txBox="1"/>
          <p:nvPr/>
        </p:nvSpPr>
        <p:spPr>
          <a:xfrm>
            <a:off x="1206500" y="4762500"/>
            <a:ext cx="14478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1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endParaRPr lang="en-US" altLang="zh-CN" sz="41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290" name="Text Box 26"/>
          <p:cNvSpPr txBox="1"/>
          <p:nvPr/>
        </p:nvSpPr>
        <p:spPr>
          <a:xfrm>
            <a:off x="2273300" y="4762500"/>
            <a:ext cx="30607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秋天夜晚。</a:t>
            </a:r>
            <a:endParaRPr lang="zh-CN" altLang="en-US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91" name="Text Box 27"/>
          <p:cNvSpPr txBox="1"/>
          <p:nvPr/>
        </p:nvSpPr>
        <p:spPr>
          <a:xfrm>
            <a:off x="4965700" y="4762500"/>
            <a:ext cx="41148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次句写月映清江</a:t>
            </a:r>
            <a:endParaRPr lang="zh-CN" altLang="en-US" sz="41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92" name="Text Box 28"/>
          <p:cNvSpPr txBox="1"/>
          <p:nvPr/>
        </p:nvSpPr>
        <p:spPr>
          <a:xfrm>
            <a:off x="8712200" y="4762500"/>
            <a:ext cx="46609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，明写空间变换：</a:t>
            </a:r>
            <a:endParaRPr lang="zh-CN" altLang="en-US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93" name="Text Box 29"/>
          <p:cNvSpPr txBox="1"/>
          <p:nvPr/>
        </p:nvSpPr>
        <p:spPr>
          <a:xfrm>
            <a:off x="127000" y="5410200"/>
            <a:ext cx="19812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峨眉山</a:t>
            </a:r>
            <a:endParaRPr lang="zh-CN" altLang="en-US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94" name="Text Box 30"/>
          <p:cNvSpPr txBox="1"/>
          <p:nvPr/>
        </p:nvSpPr>
        <p:spPr>
          <a:xfrm>
            <a:off x="1739900" y="5410200"/>
            <a:ext cx="14478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1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endParaRPr lang="en-US" altLang="zh-CN" sz="4100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1295" name="Text Box 31"/>
          <p:cNvSpPr txBox="1"/>
          <p:nvPr/>
        </p:nvSpPr>
        <p:spPr>
          <a:xfrm>
            <a:off x="2806700" y="5410200"/>
            <a:ext cx="62611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平羌江；暗写秋夜行舟。</a:t>
            </a:r>
            <a:endParaRPr lang="zh-CN" altLang="en-US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96" name="Text Box 32"/>
          <p:cNvSpPr txBox="1"/>
          <p:nvPr/>
        </p:nvSpPr>
        <p:spPr>
          <a:xfrm>
            <a:off x="8712200" y="5410200"/>
            <a:ext cx="46609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三、四句写连夜从</a:t>
            </a:r>
            <a:endParaRPr lang="zh-CN" altLang="en-US" sz="41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97" name="Text Box 33"/>
          <p:cNvSpPr txBox="1"/>
          <p:nvPr/>
        </p:nvSpPr>
        <p:spPr>
          <a:xfrm>
            <a:off x="127000" y="6045200"/>
            <a:ext cx="62611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清溪向渝州向三峡进发。</a:t>
            </a:r>
            <a:endParaRPr lang="zh-CN" altLang="en-US" sz="41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98" name="Text Box 34"/>
          <p:cNvSpPr txBox="1"/>
          <p:nvPr/>
        </p:nvSpPr>
        <p:spPr>
          <a:xfrm>
            <a:off x="6019800" y="6045200"/>
            <a:ext cx="73279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继续明写空间推移，暗写时间</a:t>
            </a:r>
            <a:endParaRPr lang="zh-CN" altLang="en-US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299" name="Text Box 35"/>
          <p:cNvSpPr txBox="1"/>
          <p:nvPr/>
        </p:nvSpPr>
        <p:spPr>
          <a:xfrm>
            <a:off x="127000" y="6692900"/>
            <a:ext cx="19812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变化。</a:t>
            </a:r>
            <a:endParaRPr lang="zh-CN" altLang="en-US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300" name="Text Box 36"/>
          <p:cNvSpPr txBox="1"/>
          <p:nvPr/>
        </p:nvSpPr>
        <p:spPr>
          <a:xfrm>
            <a:off x="1739900" y="6692900"/>
            <a:ext cx="6350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301" name="Text Box 37"/>
          <p:cNvSpPr txBox="1"/>
          <p:nvPr/>
        </p:nvSpPr>
        <p:spPr>
          <a:xfrm>
            <a:off x="127000" y="7645400"/>
            <a:ext cx="14478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   </a:t>
            </a:r>
            <a:endParaRPr lang="en-US" altLang="zh-CN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302" name="Text Box 38"/>
          <p:cNvSpPr txBox="1"/>
          <p:nvPr/>
        </p:nvSpPr>
        <p:spPr>
          <a:xfrm>
            <a:off x="1206500" y="7645400"/>
            <a:ext cx="121412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全诗二十八字，连用五个地名，统一了广阔的空间</a:t>
            </a:r>
            <a:endParaRPr lang="zh-CN" altLang="en-US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303" name="Text Box 39"/>
          <p:cNvSpPr txBox="1"/>
          <p:nvPr/>
        </p:nvSpPr>
        <p:spPr>
          <a:xfrm>
            <a:off x="127000" y="8293100"/>
            <a:ext cx="132080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和较长的时间，渐次展开诗境，流畅飘逸，处处给读者</a:t>
            </a:r>
            <a:endParaRPr lang="zh-CN" altLang="en-US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304" name="Text Box 40"/>
          <p:cNvSpPr txBox="1"/>
          <p:nvPr/>
        </p:nvSpPr>
        <p:spPr>
          <a:xfrm>
            <a:off x="127000" y="9004300"/>
            <a:ext cx="3581400" cy="520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1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以启发、联想</a:t>
            </a:r>
            <a:endParaRPr lang="zh-CN" altLang="en-US" sz="41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305" name="Text Box 41"/>
          <p:cNvSpPr txBox="1"/>
          <p:nvPr/>
        </p:nvSpPr>
        <p:spPr>
          <a:xfrm>
            <a:off x="3340100" y="8940800"/>
            <a:ext cx="9906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8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。</a:t>
            </a:r>
            <a:endParaRPr lang="zh-CN" altLang="en-US" sz="48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1306" name="Text Box 42"/>
          <p:cNvSpPr txBox="1"/>
          <p:nvPr/>
        </p:nvSpPr>
        <p:spPr>
          <a:xfrm>
            <a:off x="3949700" y="8940800"/>
            <a:ext cx="685800" cy="60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48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48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0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1" name="Text Box 3"/>
          <p:cNvSpPr txBox="1"/>
          <p:nvPr/>
        </p:nvSpPr>
        <p:spPr>
          <a:xfrm>
            <a:off x="6007100" y="863600"/>
            <a:ext cx="2057400" cy="83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66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主旨</a:t>
            </a:r>
            <a:endParaRPr lang="zh-CN" altLang="en-US" sz="66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292" name="Text Box 4"/>
          <p:cNvSpPr txBox="1"/>
          <p:nvPr/>
        </p:nvSpPr>
        <p:spPr>
          <a:xfrm>
            <a:off x="7696200" y="863600"/>
            <a:ext cx="609600" cy="83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66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en-US" altLang="zh-CN" sz="66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66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293" name="Text Box 5"/>
          <p:cNvSpPr txBox="1"/>
          <p:nvPr/>
        </p:nvSpPr>
        <p:spPr>
          <a:xfrm>
            <a:off x="812800" y="2616200"/>
            <a:ext cx="698500" cy="977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7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•</a:t>
            </a:r>
            <a:endParaRPr lang="en-US" altLang="zh-CN" sz="72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294" name="Text Box 6"/>
          <p:cNvSpPr txBox="1"/>
          <p:nvPr/>
        </p:nvSpPr>
        <p:spPr>
          <a:xfrm>
            <a:off x="1333500" y="2616200"/>
            <a:ext cx="11353800" cy="977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72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这首诗是诗人初离蜀地时的</a:t>
            </a:r>
            <a:endParaRPr lang="zh-CN" altLang="en-US" sz="72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295" name="Text Box 7"/>
          <p:cNvSpPr txBox="1"/>
          <p:nvPr/>
        </p:nvSpPr>
        <p:spPr>
          <a:xfrm>
            <a:off x="1333500" y="3721100"/>
            <a:ext cx="11353800" cy="914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72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作品。表达了诗人对故乡，</a:t>
            </a:r>
            <a:endParaRPr lang="zh-CN" altLang="en-US" sz="72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296" name="Text Box 8"/>
          <p:cNvSpPr txBox="1"/>
          <p:nvPr/>
        </p:nvSpPr>
        <p:spPr>
          <a:xfrm>
            <a:off x="1333500" y="4775200"/>
            <a:ext cx="7696200" cy="914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72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友人的思念之情。</a:t>
            </a:r>
            <a:endParaRPr lang="zh-CN" altLang="en-US" sz="72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297" name="Text Box 9"/>
          <p:cNvSpPr txBox="1"/>
          <p:nvPr/>
        </p:nvSpPr>
        <p:spPr>
          <a:xfrm>
            <a:off x="8648700" y="4775200"/>
            <a:ext cx="635000" cy="914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7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en-US" altLang="zh-CN" sz="72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72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15" name="Text Box 3"/>
          <p:cNvSpPr txBox="1"/>
          <p:nvPr/>
        </p:nvSpPr>
        <p:spPr>
          <a:xfrm>
            <a:off x="6718300" y="2882900"/>
            <a:ext cx="660400" cy="1092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8100">
                <a:solidFill>
                  <a:srgbClr val="CB0000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en-US" altLang="zh-CN" sz="8100">
              <a:solidFill>
                <a:srgbClr val="CB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8100">
              <a:solidFill>
                <a:srgbClr val="CB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16" name="Text Box 4"/>
          <p:cNvSpPr txBox="1"/>
          <p:nvPr/>
        </p:nvSpPr>
        <p:spPr>
          <a:xfrm>
            <a:off x="6718300" y="4127500"/>
            <a:ext cx="660400" cy="1092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8100">
                <a:solidFill>
                  <a:srgbClr val="CB0000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endParaRPr lang="en-US" altLang="zh-CN" sz="8100">
              <a:solidFill>
                <a:srgbClr val="CB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8100">
              <a:solidFill>
                <a:srgbClr val="CB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13317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00"/>
            <a:ext cx="13716000" cy="1168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18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19" name="Text Box 7"/>
          <p:cNvSpPr txBox="1"/>
          <p:nvPr/>
        </p:nvSpPr>
        <p:spPr>
          <a:xfrm>
            <a:off x="6718300" y="5359400"/>
            <a:ext cx="7518400" cy="1092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8100">
                <a:solidFill>
                  <a:srgbClr val="CB0000"/>
                </a:solidFill>
                <a:latin typeface="Arial" pitchFamily="34" charset="0"/>
                <a:ea typeface="宋体" panose="02010600030101010101" pitchFamily="2" charset="-122"/>
              </a:rPr>
              <a:t>                         </a:t>
            </a:r>
            <a:endParaRPr lang="en-US" altLang="zh-CN" sz="8100">
              <a:solidFill>
                <a:srgbClr val="CB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20" name="Text Box 8"/>
          <p:cNvSpPr txBox="1"/>
          <p:nvPr/>
        </p:nvSpPr>
        <p:spPr>
          <a:xfrm>
            <a:off x="2882900" y="3784600"/>
            <a:ext cx="7251700" cy="1143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90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江南逢李龟年</a:t>
            </a:r>
            <a:endParaRPr lang="zh-CN" altLang="en-US" sz="90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pic>
        <p:nvPicPr>
          <p:cNvPr id="13321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22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969000"/>
            <a:ext cx="13716000" cy="749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23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24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969000"/>
            <a:ext cx="13716000" cy="762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25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26" name="Text Box 14"/>
          <p:cNvSpPr txBox="1"/>
          <p:nvPr/>
        </p:nvSpPr>
        <p:spPr>
          <a:xfrm>
            <a:off x="9766300" y="3784600"/>
            <a:ext cx="952500" cy="1143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90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90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3327" name="Text Box 15"/>
          <p:cNvSpPr txBox="1"/>
          <p:nvPr/>
        </p:nvSpPr>
        <p:spPr>
          <a:xfrm>
            <a:off x="7416800" y="5791200"/>
            <a:ext cx="596900" cy="990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900" b="1">
                <a:solidFill>
                  <a:srgbClr val="000000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 </a:t>
            </a:r>
            <a:endParaRPr lang="en-US" altLang="zh-CN" sz="5900" b="1">
              <a:solidFill>
                <a:srgbClr val="000000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13328" name="Text Box 16"/>
          <p:cNvSpPr txBox="1"/>
          <p:nvPr/>
        </p:nvSpPr>
        <p:spPr>
          <a:xfrm>
            <a:off x="7645400" y="5791200"/>
            <a:ext cx="1130300" cy="990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9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唐</a:t>
            </a:r>
            <a:endParaRPr lang="zh-CN" altLang="en-US" sz="59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3329" name="Text Box 17"/>
          <p:cNvSpPr txBox="1"/>
          <p:nvPr/>
        </p:nvSpPr>
        <p:spPr>
          <a:xfrm>
            <a:off x="8407400" y="5791200"/>
            <a:ext cx="749300" cy="990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9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9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3330" name="Text Box 18"/>
          <p:cNvSpPr txBox="1"/>
          <p:nvPr/>
        </p:nvSpPr>
        <p:spPr>
          <a:xfrm>
            <a:off x="8788400" y="5791200"/>
            <a:ext cx="1905000" cy="990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9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杜甫</a:t>
            </a:r>
            <a:endParaRPr lang="zh-CN" altLang="en-US" sz="59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3331" name="Text Box 19"/>
          <p:cNvSpPr txBox="1"/>
          <p:nvPr/>
        </p:nvSpPr>
        <p:spPr>
          <a:xfrm>
            <a:off x="10325100" y="5791200"/>
            <a:ext cx="749300" cy="990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9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9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59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8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339" name="Text Box 3"/>
          <p:cNvSpPr txBox="1"/>
          <p:nvPr/>
        </p:nvSpPr>
        <p:spPr>
          <a:xfrm>
            <a:off x="7378700" y="723900"/>
            <a:ext cx="2057400" cy="1092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6600" b="1">
                <a:solidFill>
                  <a:srgbClr val="0000FF"/>
                </a:solidFill>
                <a:latin typeface="微软雅黑 Bold" pitchFamily="34" charset="0"/>
                <a:ea typeface="宋体" panose="02010600030101010101" pitchFamily="2" charset="-122"/>
              </a:rPr>
              <a:t>原文</a:t>
            </a:r>
            <a:endParaRPr lang="zh-CN" altLang="en-US" sz="6600" b="1">
              <a:solidFill>
                <a:srgbClr val="0000FF"/>
              </a:solidFill>
              <a:latin typeface="微软雅黑 Bold" pitchFamily="34" charset="0"/>
              <a:ea typeface="宋体" panose="02010600030101010101" pitchFamily="2" charset="-122"/>
            </a:endParaRPr>
          </a:p>
        </p:txBody>
      </p:sp>
      <p:pic>
        <p:nvPicPr>
          <p:cNvPr id="14340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00100"/>
            <a:ext cx="13716000" cy="9271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341" name="Text Box 5"/>
          <p:cNvSpPr txBox="1"/>
          <p:nvPr/>
        </p:nvSpPr>
        <p:spPr>
          <a:xfrm>
            <a:off x="9055100" y="723900"/>
            <a:ext cx="609600" cy="1092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6600" b="1">
                <a:solidFill>
                  <a:srgbClr val="0000FF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66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66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14342" name="Text Box 6"/>
          <p:cNvSpPr txBox="1"/>
          <p:nvPr/>
        </p:nvSpPr>
        <p:spPr>
          <a:xfrm>
            <a:off x="5156200" y="2235200"/>
            <a:ext cx="889000" cy="1028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8100" b="1">
                <a:solidFill>
                  <a:srgbClr val="000000"/>
                </a:solidFill>
                <a:latin typeface="隶书" panose="020105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8100" b="1">
              <a:solidFill>
                <a:srgbClr val="000000"/>
              </a:solidFill>
              <a:latin typeface="隶书" panose="020105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4343" name="Text Box 7"/>
          <p:cNvSpPr txBox="1"/>
          <p:nvPr/>
        </p:nvSpPr>
        <p:spPr>
          <a:xfrm>
            <a:off x="5676900" y="2235200"/>
            <a:ext cx="6565900" cy="1028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8100" b="1">
                <a:solidFill>
                  <a:srgbClr val="000000"/>
                </a:solidFill>
                <a:latin typeface="隶书" panose="02010509060101010101" pitchFamily="34" charset="-122"/>
                <a:ea typeface="宋体" panose="02010600030101010101" pitchFamily="2" charset="-122"/>
              </a:rPr>
              <a:t>江南逢李龟年</a:t>
            </a:r>
            <a:endParaRPr lang="zh-CN" altLang="en-US" sz="8100" b="1">
              <a:solidFill>
                <a:srgbClr val="000000"/>
              </a:solidFill>
              <a:latin typeface="隶书" panose="020105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4344" name="Text Box 8"/>
          <p:cNvSpPr txBox="1"/>
          <p:nvPr/>
        </p:nvSpPr>
        <p:spPr>
          <a:xfrm>
            <a:off x="11874500" y="2235200"/>
            <a:ext cx="889000" cy="1028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8100" b="1">
                <a:solidFill>
                  <a:srgbClr val="000000"/>
                </a:solidFill>
                <a:latin typeface="隶书" panose="020105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8100" b="1">
              <a:solidFill>
                <a:srgbClr val="000000"/>
              </a:solidFill>
              <a:latin typeface="隶书" panose="020105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8100" b="1">
              <a:solidFill>
                <a:srgbClr val="000000"/>
              </a:solidFill>
              <a:latin typeface="隶书" panose="020105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4345" name="Text Box 9"/>
          <p:cNvSpPr txBox="1"/>
          <p:nvPr/>
        </p:nvSpPr>
        <p:spPr>
          <a:xfrm>
            <a:off x="5156200" y="3314700"/>
            <a:ext cx="1803400" cy="83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6600" b="1">
                <a:solidFill>
                  <a:srgbClr val="000000"/>
                </a:solidFill>
                <a:latin typeface="华文新魏" panose="02010800040101010101" pitchFamily="34" charset="-122"/>
                <a:ea typeface="宋体" panose="02010600030101010101" pitchFamily="2" charset="-122"/>
              </a:rPr>
              <a:t>       </a:t>
            </a:r>
            <a:endParaRPr lang="en-US" altLang="zh-CN" sz="6600" b="1">
              <a:solidFill>
                <a:srgbClr val="000000"/>
              </a:solidFill>
              <a:latin typeface="华文新魏" panose="0201080004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4346" name="Text Box 10"/>
          <p:cNvSpPr txBox="1"/>
          <p:nvPr/>
        </p:nvSpPr>
        <p:spPr>
          <a:xfrm>
            <a:off x="6591300" y="3314700"/>
            <a:ext cx="2057400" cy="83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66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杜甫</a:t>
            </a:r>
            <a:endParaRPr lang="zh-CN" altLang="en-US" sz="66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4347" name="Text Box 11"/>
          <p:cNvSpPr txBox="1"/>
          <p:nvPr/>
        </p:nvSpPr>
        <p:spPr>
          <a:xfrm>
            <a:off x="8267700" y="3314700"/>
            <a:ext cx="800100" cy="83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66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66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66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4348" name="Text Box 12"/>
          <p:cNvSpPr txBox="1"/>
          <p:nvPr/>
        </p:nvSpPr>
        <p:spPr>
          <a:xfrm>
            <a:off x="5156200" y="4178300"/>
            <a:ext cx="647700" cy="1193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7200" b="1">
                <a:solidFill>
                  <a:srgbClr val="000000"/>
                </a:solidFill>
                <a:latin typeface="微软雅黑 Bold" pitchFamily="34" charset="0"/>
                <a:ea typeface="宋体" panose="02010600030101010101" pitchFamily="2" charset="-122"/>
              </a:rPr>
              <a:t> </a:t>
            </a:r>
            <a:endParaRPr lang="en-US" altLang="zh-CN" sz="7200" b="1">
              <a:solidFill>
                <a:srgbClr val="000000"/>
              </a:solidFill>
              <a:latin typeface="微软雅黑 Bold" pitchFamily="34" charset="0"/>
              <a:ea typeface="宋体" panose="02010600030101010101" pitchFamily="2" charset="-122"/>
            </a:endParaRPr>
          </a:p>
        </p:txBody>
      </p:sp>
      <p:sp>
        <p:nvSpPr>
          <p:cNvPr id="14349" name="Text Box 13"/>
          <p:cNvSpPr txBox="1"/>
          <p:nvPr/>
        </p:nvSpPr>
        <p:spPr>
          <a:xfrm>
            <a:off x="5422900" y="4178300"/>
            <a:ext cx="7696200" cy="1193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7200" b="1">
                <a:solidFill>
                  <a:srgbClr val="000000"/>
                </a:solidFill>
                <a:latin typeface="微软雅黑 Bold" pitchFamily="34" charset="0"/>
                <a:ea typeface="宋体" panose="02010600030101010101" pitchFamily="2" charset="-122"/>
              </a:rPr>
              <a:t>岐王宅里寻常见，</a:t>
            </a:r>
            <a:endParaRPr lang="zh-CN" altLang="en-US" sz="7200" b="1">
              <a:solidFill>
                <a:srgbClr val="000000"/>
              </a:solidFill>
              <a:latin typeface="微软雅黑 Bold" pitchFamily="34" charset="0"/>
              <a:ea typeface="宋体" panose="02010600030101010101" pitchFamily="2" charset="-122"/>
            </a:endParaRPr>
          </a:p>
        </p:txBody>
      </p:sp>
      <p:sp>
        <p:nvSpPr>
          <p:cNvPr id="14350" name="Text Box 14"/>
          <p:cNvSpPr txBox="1"/>
          <p:nvPr/>
        </p:nvSpPr>
        <p:spPr>
          <a:xfrm>
            <a:off x="12738100" y="4178300"/>
            <a:ext cx="647700" cy="1193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7200" b="1">
                <a:solidFill>
                  <a:srgbClr val="000000"/>
                </a:solidFill>
                <a:latin typeface="微软雅黑 Bold" pitchFamily="34" charset="0"/>
                <a:ea typeface="宋体" panose="02010600030101010101" pitchFamily="2" charset="-122"/>
              </a:rPr>
              <a:t> </a:t>
            </a:r>
            <a:endParaRPr lang="en-US" altLang="zh-CN" sz="7200" b="1">
              <a:solidFill>
                <a:srgbClr val="000000"/>
              </a:solidFill>
              <a:latin typeface="微软雅黑 Bold" pitchFamily="34" charset="0"/>
              <a:ea typeface="宋体" panose="02010600030101010101" pitchFamily="2" charset="-122"/>
            </a:endParaRPr>
          </a:p>
        </p:txBody>
      </p:sp>
      <p:sp>
        <p:nvSpPr>
          <p:cNvPr id="14351" name="Text Box 15"/>
          <p:cNvSpPr txBox="1"/>
          <p:nvPr/>
        </p:nvSpPr>
        <p:spPr>
          <a:xfrm>
            <a:off x="5156200" y="5435600"/>
            <a:ext cx="647700" cy="1193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7200" b="1">
                <a:solidFill>
                  <a:srgbClr val="000000"/>
                </a:solidFill>
                <a:latin typeface="微软雅黑 Bold" pitchFamily="34" charset="0"/>
                <a:ea typeface="宋体" panose="02010600030101010101" pitchFamily="2" charset="-122"/>
              </a:rPr>
              <a:t> </a:t>
            </a:r>
            <a:endParaRPr lang="en-US" altLang="zh-CN" sz="7200" b="1">
              <a:solidFill>
                <a:srgbClr val="000000"/>
              </a:solidFill>
              <a:latin typeface="微软雅黑 Bold" pitchFamily="34" charset="0"/>
              <a:ea typeface="宋体" panose="02010600030101010101" pitchFamily="2" charset="-122"/>
            </a:endParaRPr>
          </a:p>
        </p:txBody>
      </p:sp>
      <p:sp>
        <p:nvSpPr>
          <p:cNvPr id="14352" name="Text Box 16"/>
          <p:cNvSpPr txBox="1"/>
          <p:nvPr/>
        </p:nvSpPr>
        <p:spPr>
          <a:xfrm>
            <a:off x="5422900" y="5435600"/>
            <a:ext cx="7696200" cy="1193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7200" b="1">
                <a:solidFill>
                  <a:srgbClr val="000000"/>
                </a:solidFill>
                <a:latin typeface="微软雅黑 Bold" pitchFamily="34" charset="0"/>
                <a:ea typeface="宋体" panose="02010600030101010101" pitchFamily="2" charset="-122"/>
              </a:rPr>
              <a:t>崔九堂前几度闻。</a:t>
            </a:r>
            <a:endParaRPr lang="zh-CN" altLang="en-US" sz="7200" b="1">
              <a:solidFill>
                <a:srgbClr val="000000"/>
              </a:solidFill>
              <a:latin typeface="微软雅黑 Bold" pitchFamily="34" charset="0"/>
              <a:ea typeface="宋体" panose="02010600030101010101" pitchFamily="2" charset="-122"/>
            </a:endParaRPr>
          </a:p>
        </p:txBody>
      </p:sp>
      <p:sp>
        <p:nvSpPr>
          <p:cNvPr id="14353" name="Text Box 17"/>
          <p:cNvSpPr txBox="1"/>
          <p:nvPr/>
        </p:nvSpPr>
        <p:spPr>
          <a:xfrm>
            <a:off x="12738100" y="5435600"/>
            <a:ext cx="647700" cy="1193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7200" b="1">
                <a:solidFill>
                  <a:srgbClr val="000000"/>
                </a:solidFill>
                <a:latin typeface="微软雅黑 Bold" pitchFamily="34" charset="0"/>
                <a:ea typeface="宋体" panose="02010600030101010101" pitchFamily="2" charset="-122"/>
              </a:rPr>
              <a:t> </a:t>
            </a:r>
            <a:endParaRPr lang="en-US" altLang="zh-CN" sz="7200" b="1">
              <a:solidFill>
                <a:srgbClr val="000000"/>
              </a:solidFill>
              <a:latin typeface="微软雅黑 Bold" pitchFamily="34" charset="0"/>
              <a:ea typeface="宋体" panose="02010600030101010101" pitchFamily="2" charset="-122"/>
            </a:endParaRPr>
          </a:p>
        </p:txBody>
      </p:sp>
      <p:sp>
        <p:nvSpPr>
          <p:cNvPr id="14354" name="Text Box 18"/>
          <p:cNvSpPr txBox="1"/>
          <p:nvPr/>
        </p:nvSpPr>
        <p:spPr>
          <a:xfrm>
            <a:off x="5156200" y="6705600"/>
            <a:ext cx="647700" cy="1193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7200" b="1">
                <a:solidFill>
                  <a:srgbClr val="000000"/>
                </a:solidFill>
                <a:latin typeface="微软雅黑 Bold" pitchFamily="34" charset="0"/>
                <a:ea typeface="宋体" panose="02010600030101010101" pitchFamily="2" charset="-122"/>
              </a:rPr>
              <a:t> </a:t>
            </a:r>
            <a:endParaRPr lang="en-US" altLang="zh-CN" sz="7200" b="1">
              <a:solidFill>
                <a:srgbClr val="000000"/>
              </a:solidFill>
              <a:latin typeface="微软雅黑 Bold" pitchFamily="34" charset="0"/>
              <a:ea typeface="宋体" panose="02010600030101010101" pitchFamily="2" charset="-122"/>
            </a:endParaRPr>
          </a:p>
        </p:txBody>
      </p:sp>
      <p:sp>
        <p:nvSpPr>
          <p:cNvPr id="14355" name="Text Box 19"/>
          <p:cNvSpPr txBox="1"/>
          <p:nvPr/>
        </p:nvSpPr>
        <p:spPr>
          <a:xfrm>
            <a:off x="5422900" y="6705600"/>
            <a:ext cx="7696200" cy="1193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7200" b="1">
                <a:solidFill>
                  <a:srgbClr val="000000"/>
                </a:solidFill>
                <a:latin typeface="微软雅黑 Bold" pitchFamily="34" charset="0"/>
                <a:ea typeface="宋体" panose="02010600030101010101" pitchFamily="2" charset="-122"/>
              </a:rPr>
              <a:t>正是江南好风景，</a:t>
            </a:r>
            <a:endParaRPr lang="zh-CN" altLang="en-US" sz="7200" b="1">
              <a:solidFill>
                <a:srgbClr val="000000"/>
              </a:solidFill>
              <a:latin typeface="微软雅黑 Bold" pitchFamily="34" charset="0"/>
              <a:ea typeface="宋体" panose="02010600030101010101" pitchFamily="2" charset="-122"/>
            </a:endParaRPr>
          </a:p>
        </p:txBody>
      </p:sp>
      <p:sp>
        <p:nvSpPr>
          <p:cNvPr id="14356" name="Text Box 20"/>
          <p:cNvSpPr txBox="1"/>
          <p:nvPr/>
        </p:nvSpPr>
        <p:spPr>
          <a:xfrm>
            <a:off x="12738100" y="6705600"/>
            <a:ext cx="647700" cy="1193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7200" b="1">
                <a:solidFill>
                  <a:srgbClr val="000000"/>
                </a:solidFill>
                <a:latin typeface="微软雅黑 Bold" pitchFamily="34" charset="0"/>
                <a:ea typeface="宋体" panose="02010600030101010101" pitchFamily="2" charset="-122"/>
              </a:rPr>
              <a:t> </a:t>
            </a:r>
            <a:endParaRPr lang="en-US" altLang="zh-CN" sz="7200" b="1">
              <a:solidFill>
                <a:srgbClr val="000000"/>
              </a:solidFill>
              <a:latin typeface="微软雅黑 Bold" pitchFamily="34" charset="0"/>
              <a:ea typeface="宋体" panose="02010600030101010101" pitchFamily="2" charset="-122"/>
            </a:endParaRPr>
          </a:p>
        </p:txBody>
      </p:sp>
      <p:sp>
        <p:nvSpPr>
          <p:cNvPr id="14357" name="Text Box 21"/>
          <p:cNvSpPr txBox="1"/>
          <p:nvPr/>
        </p:nvSpPr>
        <p:spPr>
          <a:xfrm>
            <a:off x="5156200" y="7962900"/>
            <a:ext cx="647700" cy="1193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7200" b="1">
                <a:solidFill>
                  <a:srgbClr val="000000"/>
                </a:solidFill>
                <a:latin typeface="微软雅黑 Bold" pitchFamily="34" charset="0"/>
                <a:ea typeface="宋体" panose="02010600030101010101" pitchFamily="2" charset="-122"/>
              </a:rPr>
              <a:t> </a:t>
            </a:r>
            <a:endParaRPr lang="en-US" altLang="zh-CN" sz="7200" b="1">
              <a:solidFill>
                <a:srgbClr val="000000"/>
              </a:solidFill>
              <a:latin typeface="微软雅黑 Bold" pitchFamily="34" charset="0"/>
              <a:ea typeface="宋体" panose="02010600030101010101" pitchFamily="2" charset="-122"/>
            </a:endParaRPr>
          </a:p>
        </p:txBody>
      </p:sp>
      <p:sp>
        <p:nvSpPr>
          <p:cNvPr id="14358" name="Text Box 22"/>
          <p:cNvSpPr txBox="1"/>
          <p:nvPr/>
        </p:nvSpPr>
        <p:spPr>
          <a:xfrm>
            <a:off x="5422900" y="7962900"/>
            <a:ext cx="6781800" cy="1193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7200" b="1">
                <a:solidFill>
                  <a:srgbClr val="000000"/>
                </a:solidFill>
                <a:latin typeface="微软雅黑 Bold" pitchFamily="34" charset="0"/>
                <a:ea typeface="宋体" panose="02010600030101010101" pitchFamily="2" charset="-122"/>
              </a:rPr>
              <a:t>落花时节又逢君</a:t>
            </a:r>
            <a:endParaRPr lang="zh-CN" altLang="en-US" sz="7200" b="1">
              <a:solidFill>
                <a:srgbClr val="000000"/>
              </a:solidFill>
              <a:latin typeface="微软雅黑 Bold" pitchFamily="34" charset="0"/>
              <a:ea typeface="宋体" panose="02010600030101010101" pitchFamily="2" charset="-122"/>
            </a:endParaRPr>
          </a:p>
        </p:txBody>
      </p:sp>
      <p:sp>
        <p:nvSpPr>
          <p:cNvPr id="14359" name="Text Box 23"/>
          <p:cNvSpPr txBox="1"/>
          <p:nvPr/>
        </p:nvSpPr>
        <p:spPr>
          <a:xfrm>
            <a:off x="11823700" y="7962900"/>
            <a:ext cx="1295400" cy="1193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7200">
                <a:solidFill>
                  <a:srgbClr val="000000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。</a:t>
            </a:r>
            <a:endParaRPr lang="zh-CN" altLang="en-US" sz="7200">
              <a:solidFill>
                <a:srgbClr val="000000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pic>
        <p:nvPicPr>
          <p:cNvPr id="14360" name="Picture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819400"/>
            <a:ext cx="13716000" cy="6680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361" name="Text Box 25"/>
          <p:cNvSpPr txBox="1"/>
          <p:nvPr/>
        </p:nvSpPr>
        <p:spPr>
          <a:xfrm>
            <a:off x="12738100" y="7962900"/>
            <a:ext cx="647700" cy="1193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7200">
                <a:solidFill>
                  <a:srgbClr val="000000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 </a:t>
            </a:r>
            <a:endParaRPr lang="en-US" altLang="zh-CN" sz="7200">
              <a:solidFill>
                <a:srgbClr val="000000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7200">
              <a:solidFill>
                <a:srgbClr val="000000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363" name="Text Box 3"/>
          <p:cNvSpPr txBox="1"/>
          <p:nvPr/>
        </p:nvSpPr>
        <p:spPr>
          <a:xfrm>
            <a:off x="508000" y="1778000"/>
            <a:ext cx="914400" cy="800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4800">
                <a:solidFill>
                  <a:srgbClr val="000000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   </a:t>
            </a:r>
            <a:endParaRPr lang="en-US" altLang="zh-CN" sz="4800">
              <a:solidFill>
                <a:srgbClr val="000000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15364" name="Text Box 4"/>
          <p:cNvSpPr txBox="1"/>
          <p:nvPr/>
        </p:nvSpPr>
        <p:spPr>
          <a:xfrm>
            <a:off x="1054100" y="1625600"/>
            <a:ext cx="3429000" cy="990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9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词语注释</a:t>
            </a:r>
            <a:endParaRPr lang="zh-CN" altLang="en-US" sz="59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65" name="Text Box 5"/>
          <p:cNvSpPr txBox="1"/>
          <p:nvPr/>
        </p:nvSpPr>
        <p:spPr>
          <a:xfrm>
            <a:off x="4114800" y="1625600"/>
            <a:ext cx="749300" cy="990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9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9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59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66" name="Text Box 6"/>
          <p:cNvSpPr txBox="1"/>
          <p:nvPr/>
        </p:nvSpPr>
        <p:spPr>
          <a:xfrm>
            <a:off x="508000" y="2616200"/>
            <a:ext cx="749300" cy="749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9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9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67" name="Text Box 7"/>
          <p:cNvSpPr txBox="1"/>
          <p:nvPr/>
        </p:nvSpPr>
        <p:spPr>
          <a:xfrm>
            <a:off x="1270000" y="2616200"/>
            <a:ext cx="1143000" cy="749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9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 </a:t>
            </a:r>
            <a:endParaRPr lang="en-US" altLang="zh-CN" sz="59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68" name="Text Box 8"/>
          <p:cNvSpPr txBox="1"/>
          <p:nvPr/>
        </p:nvSpPr>
        <p:spPr>
          <a:xfrm>
            <a:off x="2044700" y="2679700"/>
            <a:ext cx="100076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⑴</a:t>
            </a:r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李龟年：唐代著名的音乐家。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69" name="Text Box 9"/>
          <p:cNvSpPr txBox="1"/>
          <p:nvPr/>
        </p:nvSpPr>
        <p:spPr>
          <a:xfrm>
            <a:off x="11671300" y="2679700"/>
            <a:ext cx="7239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70" name="Text Box 10"/>
          <p:cNvSpPr txBox="1"/>
          <p:nvPr/>
        </p:nvSpPr>
        <p:spPr>
          <a:xfrm>
            <a:off x="508000" y="3429000"/>
            <a:ext cx="723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71" name="Text Box 11"/>
          <p:cNvSpPr txBox="1"/>
          <p:nvPr/>
        </p:nvSpPr>
        <p:spPr>
          <a:xfrm>
            <a:off x="1193800" y="3429000"/>
            <a:ext cx="10668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 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72" name="Text Box 12"/>
          <p:cNvSpPr txBox="1"/>
          <p:nvPr/>
        </p:nvSpPr>
        <p:spPr>
          <a:xfrm>
            <a:off x="1892300" y="3429000"/>
            <a:ext cx="120777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⑵</a:t>
            </a:r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岐王：唐玄宗的弟弟。寻常：经常。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73" name="Text Box 13"/>
          <p:cNvSpPr txBox="1"/>
          <p:nvPr/>
        </p:nvSpPr>
        <p:spPr>
          <a:xfrm>
            <a:off x="13589000" y="3429000"/>
            <a:ext cx="723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74" name="Text Box 14"/>
          <p:cNvSpPr txBox="1"/>
          <p:nvPr/>
        </p:nvSpPr>
        <p:spPr>
          <a:xfrm>
            <a:off x="508000" y="4165600"/>
            <a:ext cx="7239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75" name="Text Box 15"/>
          <p:cNvSpPr txBox="1"/>
          <p:nvPr/>
        </p:nvSpPr>
        <p:spPr>
          <a:xfrm>
            <a:off x="1193800" y="4165600"/>
            <a:ext cx="10668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 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76" name="Text Box 16"/>
          <p:cNvSpPr txBox="1"/>
          <p:nvPr/>
        </p:nvSpPr>
        <p:spPr>
          <a:xfrm>
            <a:off x="1892300" y="4165600"/>
            <a:ext cx="113919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⑶</a:t>
            </a:r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崔九：崔涤，在兄弟中排行第九。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77" name="Text Box 17"/>
          <p:cNvSpPr txBox="1"/>
          <p:nvPr/>
        </p:nvSpPr>
        <p:spPr>
          <a:xfrm>
            <a:off x="12903200" y="4165600"/>
            <a:ext cx="7112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78" name="Text Box 18"/>
          <p:cNvSpPr txBox="1"/>
          <p:nvPr/>
        </p:nvSpPr>
        <p:spPr>
          <a:xfrm>
            <a:off x="13589000" y="4165600"/>
            <a:ext cx="7239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79" name="Text Box 19"/>
          <p:cNvSpPr txBox="1"/>
          <p:nvPr/>
        </p:nvSpPr>
        <p:spPr>
          <a:xfrm>
            <a:off x="508000" y="4914900"/>
            <a:ext cx="17526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   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80" name="Text Box 20"/>
          <p:cNvSpPr txBox="1"/>
          <p:nvPr/>
        </p:nvSpPr>
        <p:spPr>
          <a:xfrm>
            <a:off x="1892300" y="4914900"/>
            <a:ext cx="100076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⑷</a:t>
            </a:r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江南：这里指今湖南省一带。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81" name="Text Box 21"/>
          <p:cNvSpPr txBox="1"/>
          <p:nvPr/>
        </p:nvSpPr>
        <p:spPr>
          <a:xfrm>
            <a:off x="11518900" y="4914900"/>
            <a:ext cx="7239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82" name="Text Box 22"/>
          <p:cNvSpPr txBox="1"/>
          <p:nvPr/>
        </p:nvSpPr>
        <p:spPr>
          <a:xfrm>
            <a:off x="508000" y="5651500"/>
            <a:ext cx="17526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   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83" name="Text Box 23"/>
          <p:cNvSpPr txBox="1"/>
          <p:nvPr/>
        </p:nvSpPr>
        <p:spPr>
          <a:xfrm>
            <a:off x="1892300" y="5651500"/>
            <a:ext cx="11391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⑸</a:t>
            </a:r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落花时节：暮春，阴历三月。落花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84" name="Text Box 24"/>
          <p:cNvSpPr txBox="1"/>
          <p:nvPr/>
        </p:nvSpPr>
        <p:spPr>
          <a:xfrm>
            <a:off x="508000" y="6388100"/>
            <a:ext cx="127635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的寓意很多，人衰老飘零，社会的凋弊丧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85" name="Text Box 25"/>
          <p:cNvSpPr txBox="1"/>
          <p:nvPr/>
        </p:nvSpPr>
        <p:spPr>
          <a:xfrm>
            <a:off x="508000" y="7137400"/>
            <a:ext cx="93218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乱都在其中。君：指李龟年。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86" name="Text Box 26"/>
          <p:cNvSpPr txBox="1"/>
          <p:nvPr/>
        </p:nvSpPr>
        <p:spPr>
          <a:xfrm>
            <a:off x="9461500" y="7137400"/>
            <a:ext cx="723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87" name="Text Box 27"/>
          <p:cNvSpPr txBox="1"/>
          <p:nvPr/>
        </p:nvSpPr>
        <p:spPr>
          <a:xfrm>
            <a:off x="508000" y="7962900"/>
            <a:ext cx="723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5388" name="Text Box 28"/>
          <p:cNvSpPr txBox="1"/>
          <p:nvPr/>
        </p:nvSpPr>
        <p:spPr>
          <a:xfrm>
            <a:off x="7378700" y="685800"/>
            <a:ext cx="3733800" cy="83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66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注释译文</a:t>
            </a:r>
            <a:endParaRPr lang="zh-CN" altLang="en-US" sz="66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pic>
        <p:nvPicPr>
          <p:cNvPr id="15389" name="Picture 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4200"/>
            <a:ext cx="13716000" cy="9271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390" name="Text Box 30"/>
          <p:cNvSpPr txBox="1"/>
          <p:nvPr/>
        </p:nvSpPr>
        <p:spPr>
          <a:xfrm>
            <a:off x="10744200" y="685800"/>
            <a:ext cx="609600" cy="83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6600" b="1">
                <a:solidFill>
                  <a:srgbClr val="0000FF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66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66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6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87" name="Text Box 3"/>
          <p:cNvSpPr txBox="1"/>
          <p:nvPr/>
        </p:nvSpPr>
        <p:spPr>
          <a:xfrm>
            <a:off x="622300" y="2717800"/>
            <a:ext cx="10668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隶书" panose="02010509060101010101" pitchFamily="34" charset="-122"/>
                <a:ea typeface="宋体" panose="02010600030101010101" pitchFamily="2" charset="-122"/>
              </a:rPr>
              <a:t>  </a:t>
            </a:r>
            <a:endParaRPr lang="en-US" altLang="zh-CN" sz="5400" b="1">
              <a:solidFill>
                <a:srgbClr val="000000"/>
              </a:solidFill>
              <a:latin typeface="隶书" panose="020105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388" name="Text Box 4"/>
          <p:cNvSpPr txBox="1"/>
          <p:nvPr/>
        </p:nvSpPr>
        <p:spPr>
          <a:xfrm>
            <a:off x="1308100" y="2717800"/>
            <a:ext cx="44958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江南逢李龟年</a:t>
            </a:r>
            <a:endParaRPr lang="zh-CN" altLang="en-US" sz="54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389" name="Text Box 5"/>
          <p:cNvSpPr txBox="1"/>
          <p:nvPr/>
        </p:nvSpPr>
        <p:spPr>
          <a:xfrm>
            <a:off x="5435600" y="2717800"/>
            <a:ext cx="7874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微软雅黑 Bold" pitchFamily="34" charset="0"/>
                <a:ea typeface="宋体" panose="02010600030101010101" pitchFamily="2" charset="-122"/>
              </a:rPr>
              <a:t>  </a:t>
            </a:r>
            <a:endParaRPr lang="en-US" altLang="zh-CN" sz="5400" b="1">
              <a:solidFill>
                <a:srgbClr val="000000"/>
              </a:solidFill>
              <a:latin typeface="微软雅黑 Bold" pitchFamily="34" charset="0"/>
              <a:ea typeface="宋体" panose="02010600030101010101" pitchFamily="2" charset="-122"/>
            </a:endParaRPr>
          </a:p>
        </p:txBody>
      </p:sp>
      <p:sp>
        <p:nvSpPr>
          <p:cNvPr id="16390" name="Text Box 6"/>
          <p:cNvSpPr txBox="1"/>
          <p:nvPr/>
        </p:nvSpPr>
        <p:spPr>
          <a:xfrm>
            <a:off x="622300" y="3327400"/>
            <a:ext cx="1397000" cy="889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微软雅黑 Bold" pitchFamily="34" charset="0"/>
                <a:ea typeface="宋体" panose="02010600030101010101" pitchFamily="2" charset="-122"/>
              </a:rPr>
              <a:t>     </a:t>
            </a:r>
            <a:endParaRPr lang="en-US" altLang="zh-CN" sz="5400" b="1">
              <a:solidFill>
                <a:srgbClr val="000000"/>
              </a:solidFill>
              <a:latin typeface="微软雅黑 Bold" pitchFamily="34" charset="0"/>
              <a:ea typeface="宋体" panose="02010600030101010101" pitchFamily="2" charset="-122"/>
            </a:endParaRPr>
          </a:p>
        </p:txBody>
      </p:sp>
      <p:sp>
        <p:nvSpPr>
          <p:cNvPr id="16391" name="Text Box 7"/>
          <p:cNvSpPr txBox="1"/>
          <p:nvPr/>
        </p:nvSpPr>
        <p:spPr>
          <a:xfrm>
            <a:off x="1638300" y="3327400"/>
            <a:ext cx="1752600" cy="889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杜甫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392" name="Text Box 8"/>
          <p:cNvSpPr txBox="1"/>
          <p:nvPr/>
        </p:nvSpPr>
        <p:spPr>
          <a:xfrm>
            <a:off x="3022600" y="3327400"/>
            <a:ext cx="723900" cy="889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393" name="Text Box 9"/>
          <p:cNvSpPr txBox="1"/>
          <p:nvPr/>
        </p:nvSpPr>
        <p:spPr>
          <a:xfrm>
            <a:off x="622300" y="4330700"/>
            <a:ext cx="58801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岐王宅里寻常见，</a:t>
            </a:r>
            <a:endParaRPr lang="zh-CN" altLang="en-US" sz="54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394" name="Text Box 10"/>
          <p:cNvSpPr txBox="1"/>
          <p:nvPr/>
        </p:nvSpPr>
        <p:spPr>
          <a:xfrm>
            <a:off x="6121400" y="4330700"/>
            <a:ext cx="7239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395" name="Text Box 11"/>
          <p:cNvSpPr txBox="1"/>
          <p:nvPr/>
        </p:nvSpPr>
        <p:spPr>
          <a:xfrm>
            <a:off x="622300" y="5270500"/>
            <a:ext cx="58801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崔九堂前几度闻。</a:t>
            </a:r>
            <a:endParaRPr lang="zh-CN" altLang="en-US" sz="54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396" name="Text Box 12"/>
          <p:cNvSpPr txBox="1"/>
          <p:nvPr/>
        </p:nvSpPr>
        <p:spPr>
          <a:xfrm>
            <a:off x="6121400" y="5270500"/>
            <a:ext cx="723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397" name="Text Box 13"/>
          <p:cNvSpPr txBox="1"/>
          <p:nvPr/>
        </p:nvSpPr>
        <p:spPr>
          <a:xfrm>
            <a:off x="622300" y="6223000"/>
            <a:ext cx="58801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正是江南好风景，</a:t>
            </a:r>
            <a:endParaRPr lang="zh-CN" altLang="en-US" sz="54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398" name="Text Box 14"/>
          <p:cNvSpPr txBox="1"/>
          <p:nvPr/>
        </p:nvSpPr>
        <p:spPr>
          <a:xfrm>
            <a:off x="6121400" y="6223000"/>
            <a:ext cx="723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399" name="Text Box 15"/>
          <p:cNvSpPr txBox="1"/>
          <p:nvPr/>
        </p:nvSpPr>
        <p:spPr>
          <a:xfrm>
            <a:off x="622300" y="7162800"/>
            <a:ext cx="58801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落花时节又逢君。</a:t>
            </a:r>
            <a:endParaRPr lang="zh-CN" altLang="en-US" sz="54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400" name="Text Box 16"/>
          <p:cNvSpPr txBox="1"/>
          <p:nvPr/>
        </p:nvSpPr>
        <p:spPr>
          <a:xfrm>
            <a:off x="6121400" y="7162800"/>
            <a:ext cx="723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54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401" name="Text Box 17"/>
          <p:cNvSpPr txBox="1"/>
          <p:nvPr/>
        </p:nvSpPr>
        <p:spPr>
          <a:xfrm>
            <a:off x="6769100" y="1536700"/>
            <a:ext cx="58801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当年在岐王宅里常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402" name="Text Box 18"/>
          <p:cNvSpPr txBox="1"/>
          <p:nvPr/>
        </p:nvSpPr>
        <p:spPr>
          <a:xfrm>
            <a:off x="6769100" y="2336800"/>
            <a:ext cx="58801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常见到你的演出，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403" name="Text Box 19"/>
          <p:cNvSpPr txBox="1"/>
          <p:nvPr/>
        </p:nvSpPr>
        <p:spPr>
          <a:xfrm>
            <a:off x="12280900" y="2336800"/>
            <a:ext cx="5715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16404" name="Text Box 20"/>
          <p:cNvSpPr txBox="1"/>
          <p:nvPr/>
        </p:nvSpPr>
        <p:spPr>
          <a:xfrm>
            <a:off x="6769100" y="3187700"/>
            <a:ext cx="58801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在崔九堂前也曾多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405" name="Text Box 21"/>
          <p:cNvSpPr txBox="1"/>
          <p:nvPr/>
        </p:nvSpPr>
        <p:spPr>
          <a:xfrm>
            <a:off x="6769100" y="4013200"/>
            <a:ext cx="58801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次听到你优美的歌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406" name="Text Box 22"/>
          <p:cNvSpPr txBox="1"/>
          <p:nvPr/>
        </p:nvSpPr>
        <p:spPr>
          <a:xfrm>
            <a:off x="6769100" y="4800600"/>
            <a:ext cx="17526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声。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407" name="Text Box 23"/>
          <p:cNvSpPr txBox="1"/>
          <p:nvPr/>
        </p:nvSpPr>
        <p:spPr>
          <a:xfrm>
            <a:off x="8153400" y="4800600"/>
            <a:ext cx="5715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54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16408" name="Text Box 24"/>
          <p:cNvSpPr txBox="1"/>
          <p:nvPr/>
        </p:nvSpPr>
        <p:spPr>
          <a:xfrm>
            <a:off x="6769100" y="5651500"/>
            <a:ext cx="58801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没想到在一派大好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409" name="Text Box 25"/>
          <p:cNvSpPr txBox="1"/>
          <p:nvPr/>
        </p:nvSpPr>
        <p:spPr>
          <a:xfrm>
            <a:off x="6769100" y="6451600"/>
            <a:ext cx="45085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风景的江南，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410" name="Text Box 26"/>
          <p:cNvSpPr txBox="1"/>
          <p:nvPr/>
        </p:nvSpPr>
        <p:spPr>
          <a:xfrm>
            <a:off x="10896600" y="6451600"/>
            <a:ext cx="5715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16411" name="Text Box 27"/>
          <p:cNvSpPr txBox="1"/>
          <p:nvPr/>
        </p:nvSpPr>
        <p:spPr>
          <a:xfrm>
            <a:off x="6769100" y="7302500"/>
            <a:ext cx="58801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在落花时节又遇见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412" name="Text Box 28"/>
          <p:cNvSpPr txBox="1"/>
          <p:nvPr/>
        </p:nvSpPr>
        <p:spPr>
          <a:xfrm>
            <a:off x="6769100" y="8089900"/>
            <a:ext cx="24384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了你。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6413" name="Text Box 29"/>
          <p:cNvSpPr txBox="1"/>
          <p:nvPr/>
        </p:nvSpPr>
        <p:spPr>
          <a:xfrm>
            <a:off x="8839200" y="8089900"/>
            <a:ext cx="5715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54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0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411" name="Text Box 3"/>
          <p:cNvSpPr txBox="1"/>
          <p:nvPr/>
        </p:nvSpPr>
        <p:spPr>
          <a:xfrm>
            <a:off x="4343400" y="762000"/>
            <a:ext cx="4965700" cy="1143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9000" b="1">
                <a:solidFill>
                  <a:srgbClr val="0000FF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创作背景</a:t>
            </a:r>
            <a:endParaRPr lang="zh-CN" altLang="en-US" sz="9000" b="1">
              <a:solidFill>
                <a:srgbClr val="0000FF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7412" name="Text Box 4"/>
          <p:cNvSpPr txBox="1"/>
          <p:nvPr/>
        </p:nvSpPr>
        <p:spPr>
          <a:xfrm>
            <a:off x="8928100" y="762000"/>
            <a:ext cx="698500" cy="1143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9000" b="1">
                <a:solidFill>
                  <a:srgbClr val="0000FF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90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9000" b="1">
              <a:solidFill>
                <a:srgbClr val="0000FF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17413" name="Text Box 5"/>
          <p:cNvSpPr txBox="1"/>
          <p:nvPr/>
        </p:nvSpPr>
        <p:spPr>
          <a:xfrm>
            <a:off x="622300" y="3048000"/>
            <a:ext cx="762000" cy="241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      </a:t>
            </a:r>
            <a:endParaRPr lang="en-US" altLang="zh-CN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7414" name="Text Box 6"/>
          <p:cNvSpPr txBox="1"/>
          <p:nvPr/>
        </p:nvSpPr>
        <p:spPr>
          <a:xfrm>
            <a:off x="1003300" y="2946400"/>
            <a:ext cx="1397000" cy="355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2700">
                <a:solidFill>
                  <a:srgbClr val="000000"/>
                </a:solidFill>
                <a:latin typeface="微软雅黑" panose="020b0503020204020204" pitchFamily="34" charset="-122"/>
                <a:ea typeface="宋体" panose="02010600030101010101" pitchFamily="2" charset="-122"/>
              </a:rPr>
              <a:t>          </a:t>
            </a:r>
            <a:endParaRPr lang="en-US" altLang="zh-CN" sz="2700">
              <a:solidFill>
                <a:srgbClr val="000000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2700">
              <a:solidFill>
                <a:srgbClr val="000000"/>
              </a:solidFill>
              <a:latin typeface="微软雅黑" panose="020b0503020204020204" pitchFamily="34" charset="-122"/>
              <a:ea typeface="宋体" panose="02010600030101010101" pitchFamily="2" charset="-122"/>
            </a:endParaRPr>
          </a:p>
        </p:txBody>
      </p:sp>
      <p:sp>
        <p:nvSpPr>
          <p:cNvPr id="17415" name="Text Box 7"/>
          <p:cNvSpPr txBox="1"/>
          <p:nvPr/>
        </p:nvSpPr>
        <p:spPr>
          <a:xfrm>
            <a:off x="2019300" y="2654300"/>
            <a:ext cx="58801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此诗大概作于公元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7416" name="Text Box 8"/>
          <p:cNvSpPr txBox="1"/>
          <p:nvPr/>
        </p:nvSpPr>
        <p:spPr>
          <a:xfrm>
            <a:off x="7531100" y="2654300"/>
            <a:ext cx="14097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770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7417" name="Text Box 9"/>
          <p:cNvSpPr txBox="1"/>
          <p:nvPr/>
        </p:nvSpPr>
        <p:spPr>
          <a:xfrm>
            <a:off x="8572500" y="2654300"/>
            <a:ext cx="44958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年杜甫在长沙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7418" name="Text Box 10"/>
          <p:cNvSpPr txBox="1"/>
          <p:nvPr/>
        </p:nvSpPr>
        <p:spPr>
          <a:xfrm>
            <a:off x="1130300" y="3644900"/>
            <a:ext cx="113792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的时候。安史之乱后（安禄山，史思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7419" name="Text Box 11"/>
          <p:cNvSpPr txBox="1"/>
          <p:nvPr/>
        </p:nvSpPr>
        <p:spPr>
          <a:xfrm>
            <a:off x="1130300" y="4635500"/>
            <a:ext cx="120650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明）、，杜甫漂泊到江南一带，和流落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7420" name="Text Box 12"/>
          <p:cNvSpPr txBox="1"/>
          <p:nvPr/>
        </p:nvSpPr>
        <p:spPr>
          <a:xfrm>
            <a:off x="1130300" y="5626100"/>
            <a:ext cx="120650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的宫廷歌唱家李龟年重逢，回忆起在岐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7421" name="Text Box 13"/>
          <p:cNvSpPr txBox="1"/>
          <p:nvPr/>
        </p:nvSpPr>
        <p:spPr>
          <a:xfrm>
            <a:off x="1130300" y="6604000"/>
            <a:ext cx="120650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王和崔九的府第（贵族官僚或大地主的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7422" name="Text Box 14"/>
          <p:cNvSpPr txBox="1"/>
          <p:nvPr/>
        </p:nvSpPr>
        <p:spPr>
          <a:xfrm>
            <a:off x="1130300" y="7594600"/>
            <a:ext cx="120650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住宅）频繁相见和听歌的情景，感慨万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7423" name="Text Box 15"/>
          <p:cNvSpPr txBox="1"/>
          <p:nvPr/>
        </p:nvSpPr>
        <p:spPr>
          <a:xfrm>
            <a:off x="1130300" y="8585200"/>
            <a:ext cx="51943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千写下这首诗。</a:t>
            </a:r>
            <a:endParaRPr lang="zh-CN" altLang="en-US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7424" name="Text Box 16"/>
          <p:cNvSpPr txBox="1"/>
          <p:nvPr/>
        </p:nvSpPr>
        <p:spPr>
          <a:xfrm>
            <a:off x="5943600" y="8585200"/>
            <a:ext cx="7239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楷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5400" b="1">
              <a:solidFill>
                <a:srgbClr val="000000"/>
              </a:solidFill>
              <a:latin typeface="楷体" panose="02010609060101010101" pitchFamily="34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4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435" name="Text Box 3"/>
          <p:cNvSpPr txBox="1"/>
          <p:nvPr/>
        </p:nvSpPr>
        <p:spPr>
          <a:xfrm>
            <a:off x="622300" y="1536700"/>
            <a:ext cx="127635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第一、二句是追忆昔日与李龟年的接触，</a:t>
            </a:r>
            <a:endParaRPr lang="zh-CN" altLang="en-US" sz="54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8436" name="Text Box 4"/>
          <p:cNvSpPr txBox="1"/>
          <p:nvPr/>
        </p:nvSpPr>
        <p:spPr>
          <a:xfrm>
            <a:off x="622300" y="2362200"/>
            <a:ext cx="127635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寄寓诗人对开元初年鼎盛的眷怀；第三、</a:t>
            </a:r>
            <a:endParaRPr lang="zh-CN" altLang="en-US" sz="54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8437" name="Text Box 5"/>
          <p:cNvSpPr txBox="1"/>
          <p:nvPr/>
        </p:nvSpPr>
        <p:spPr>
          <a:xfrm>
            <a:off x="622300" y="3187700"/>
            <a:ext cx="120650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四句是对国事凋零，艺人颠沛流离的感</a:t>
            </a:r>
            <a:endParaRPr lang="zh-CN" altLang="en-US" sz="54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8438" name="Text Box 6"/>
          <p:cNvSpPr txBox="1"/>
          <p:nvPr/>
        </p:nvSpPr>
        <p:spPr>
          <a:xfrm>
            <a:off x="622300" y="4013200"/>
            <a:ext cx="17526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慨。</a:t>
            </a:r>
            <a:endParaRPr lang="zh-CN" altLang="en-US" sz="54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8439" name="Text Box 7"/>
          <p:cNvSpPr txBox="1"/>
          <p:nvPr/>
        </p:nvSpPr>
        <p:spPr>
          <a:xfrm>
            <a:off x="1993900" y="4013200"/>
            <a:ext cx="106934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仅仅四句却概括了整个开元时期的</a:t>
            </a:r>
            <a:endParaRPr lang="zh-CN" altLang="en-US" sz="54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8440" name="Text Box 8"/>
          <p:cNvSpPr txBox="1"/>
          <p:nvPr/>
        </p:nvSpPr>
        <p:spPr>
          <a:xfrm>
            <a:off x="622300" y="4838700"/>
            <a:ext cx="120650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时代沧桑，人生巨变。语极平淡，内涵</a:t>
            </a:r>
            <a:endParaRPr lang="zh-CN" altLang="en-US" sz="54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8441" name="Text Box 9"/>
          <p:cNvSpPr txBox="1"/>
          <p:nvPr/>
        </p:nvSpPr>
        <p:spPr>
          <a:xfrm>
            <a:off x="622300" y="5626100"/>
            <a:ext cx="44958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却无限丰满。</a:t>
            </a:r>
            <a:endParaRPr lang="zh-CN" altLang="en-US" sz="5400" b="1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8442" name="Text Box 10"/>
          <p:cNvSpPr txBox="1"/>
          <p:nvPr/>
        </p:nvSpPr>
        <p:spPr>
          <a:xfrm>
            <a:off x="4749800" y="5626100"/>
            <a:ext cx="571500" cy="673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000000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5400" b="1">
              <a:solidFill>
                <a:srgbClr val="00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  <p:sp>
        <p:nvSpPr>
          <p:cNvPr id="18443" name="Text Box 11"/>
          <p:cNvSpPr txBox="1"/>
          <p:nvPr/>
        </p:nvSpPr>
        <p:spPr>
          <a:xfrm>
            <a:off x="622300" y="6553200"/>
            <a:ext cx="120650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前二句言过去之盛，为下文做了铺垫。</a:t>
            </a:r>
            <a:endParaRPr lang="zh-CN" altLang="en-US" sz="54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8444" name="Text Box 12"/>
          <p:cNvSpPr txBox="1"/>
          <p:nvPr/>
        </p:nvSpPr>
        <p:spPr>
          <a:xfrm>
            <a:off x="622300" y="7581900"/>
            <a:ext cx="113792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后二句写现在之衰，抒发无穷感慨。</a:t>
            </a:r>
            <a:endParaRPr lang="zh-CN" altLang="en-US" sz="5400" b="1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8445" name="Text Box 13"/>
          <p:cNvSpPr txBox="1"/>
          <p:nvPr/>
        </p:nvSpPr>
        <p:spPr>
          <a:xfrm>
            <a:off x="11633200" y="7581900"/>
            <a:ext cx="571500" cy="685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400" b="1">
                <a:solidFill>
                  <a:srgbClr val="FF0000"/>
                </a:solidFill>
                <a:latin typeface="Arial Bold" pitchFamily="34" charset="0"/>
                <a:ea typeface="宋体" panose="02010600030101010101" pitchFamily="2" charset="-122"/>
              </a:rPr>
              <a:t> </a:t>
            </a:r>
            <a:endParaRPr lang="en-US" altLang="zh-CN" sz="5400" b="1">
              <a:solidFill>
                <a:srgbClr val="FF0000"/>
              </a:solidFill>
              <a:latin typeface="Arial Bold" pitchFamily="34" charset="0"/>
              <a:ea typeface="宋体" panose="02010600030101010101" pitchFamily="2" charset="-122"/>
            </a:endParaRPr>
          </a:p>
          <a:p>
            <a:pPr eaLnBrk="1" hangingPunct="1"/>
            <a:endParaRPr lang="en-US" altLang="zh-CN" sz="5400" b="1">
              <a:solidFill>
                <a:srgbClr val="FF0000"/>
              </a:solidFill>
              <a:latin typeface="Arial Bold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8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716000" cy="10287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59" name="Text Box 3"/>
          <p:cNvSpPr txBox="1"/>
          <p:nvPr/>
        </p:nvSpPr>
        <p:spPr>
          <a:xfrm>
            <a:off x="1054100" y="952500"/>
            <a:ext cx="119634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5700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这首诗表达了诗人怎样的思想感情？</a:t>
            </a:r>
            <a:endParaRPr lang="zh-CN" altLang="en-US" sz="5700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9460" name="Text Box 4"/>
          <p:cNvSpPr txBox="1"/>
          <p:nvPr/>
        </p:nvSpPr>
        <p:spPr>
          <a:xfrm>
            <a:off x="12649200" y="952500"/>
            <a:ext cx="736600" cy="7239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5700">
                <a:solidFill>
                  <a:srgbClr val="00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5700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5700">
              <a:solidFill>
                <a:srgbClr val="00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9461" name="Text Box 5"/>
          <p:cNvSpPr txBox="1"/>
          <p:nvPr/>
        </p:nvSpPr>
        <p:spPr>
          <a:xfrm>
            <a:off x="812800" y="2603500"/>
            <a:ext cx="800100" cy="83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66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•</a:t>
            </a:r>
            <a:endParaRPr lang="en-US" altLang="zh-CN" sz="660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9462" name="Text Box 6"/>
          <p:cNvSpPr txBox="1"/>
          <p:nvPr/>
        </p:nvSpPr>
        <p:spPr>
          <a:xfrm>
            <a:off x="1333500" y="2603500"/>
            <a:ext cx="12115800" cy="83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6600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表达了作者对盛世的无限怀念，</a:t>
            </a:r>
            <a:endParaRPr lang="zh-CN" altLang="en-US" sz="6600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9463" name="Text Box 7"/>
          <p:cNvSpPr txBox="1"/>
          <p:nvPr/>
        </p:nvSpPr>
        <p:spPr>
          <a:xfrm>
            <a:off x="1333500" y="3606800"/>
            <a:ext cx="11277600" cy="83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6600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对国运衰微的无限感慨和身世</a:t>
            </a:r>
            <a:endParaRPr lang="zh-CN" altLang="en-US" sz="6600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9464" name="Text Box 8"/>
          <p:cNvSpPr txBox="1"/>
          <p:nvPr/>
        </p:nvSpPr>
        <p:spPr>
          <a:xfrm>
            <a:off x="1333500" y="4622800"/>
            <a:ext cx="7086600" cy="83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6600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飘零的深切感伤。</a:t>
            </a:r>
            <a:endParaRPr lang="zh-CN" altLang="en-US" sz="6600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  <p:sp>
        <p:nvSpPr>
          <p:cNvPr id="19465" name="Text Box 9"/>
          <p:cNvSpPr txBox="1"/>
          <p:nvPr/>
        </p:nvSpPr>
        <p:spPr>
          <a:xfrm>
            <a:off x="8039100" y="4622800"/>
            <a:ext cx="800100" cy="838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6600">
                <a:solidFill>
                  <a:srgbClr val="FF0000"/>
                </a:solidFill>
                <a:latin typeface="黑体" panose="02010609060101010101" pitchFamily="34" charset="-122"/>
                <a:ea typeface="宋体" panose="02010600030101010101" pitchFamily="2" charset="-122"/>
              </a:rPr>
              <a:t> </a:t>
            </a:r>
            <a:endParaRPr lang="en-US" altLang="zh-CN" sz="6600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  <a:p>
            <a:pPr eaLnBrk="1" hangingPunct="1"/>
            <a:endParaRPr lang="en-US" altLang="zh-CN" sz="6600">
              <a:solidFill>
                <a:srgbClr val="FF0000"/>
              </a:solidFill>
              <a:latin typeface="黑体" panose="02010609060101010101" pitchFamily="34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2446000" cy="9017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https://d.book118.com/025300012101011101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 主题​​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 主题​​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Office 主题​​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​​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​​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​​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​​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​​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​​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​​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​​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​​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​​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​​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1">
      <vt:lpstr>Arial</vt:lpstr>
      <vt:lpstr>Calibri</vt:lpstr>
      <vt:lpstr>宋体</vt:lpstr>
      <vt:lpstr>黑体</vt:lpstr>
      <vt:lpstr>Arial Bold</vt:lpstr>
      <vt:lpstr>楷体</vt:lpstr>
      <vt:lpstr>华文隶书</vt:lpstr>
      <vt:lpstr>隶书</vt:lpstr>
      <vt:lpstr>微软雅黑</vt:lpstr>
      <vt:lpstr>微软雅黑 Bold</vt:lpstr>
      <vt:lpstr>华文新魏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2024-09-09T13:51:22.231</cp:lastPrinted>
  <dcterms:created xsi:type="dcterms:W3CDTF">2024-09-09T05:51:22Z</dcterms:created>
  <dcterms:modified xsi:type="dcterms:W3CDTF">2024-09-09T05:51:23Z</dcterms:modified>
</cp:coreProperties>
</file>