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BE112-9F2D-4E10-95BE-7DEEEC94D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D3005-2FFD-488A-BAF9-0FC74DBD7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92B8E-12CC-4138-8431-BE117DC18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DF9BF5-916B-424A-B371-C3FE2D6CA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F3B10F-0A9A-4D9E-90B7-8B7844607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519B5D-1A98-49FC-82AC-6763AA24B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73FB2D-6B2F-4E14-9FFC-265C21E97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DCE3B2-A3AC-48CF-A307-D0794AA5C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0F4E84-2D1B-40D9-B02B-5AB17157C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2AD97-D99E-41A2-87AA-6812F6848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1809F-8477-4710-B67F-F5D8F56B8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30013113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公安执法业务培训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公安执法概述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公安执法业务知识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公安执法技能培训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公安执法规范与流程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公安执法案例分析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公安执法业务考核与评估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公安执法概述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公安执法是指公安机关依据法律法规，对危害国家安全、社会治安和公民人身财产安全等违法行为进行预防、制止、侦查、惩治的活动。其特点包括强制性、法定性、行政性和程序性。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公安执法是公安机关的重要职责，其目的是维护国家安全和社会治安秩序，保护公民的人身财产安全。公安执法具有强制性，可以在必要时采取强制措施；同时，公安执法也具有法定性，必须依法行使职权；另外，公安执法也是一种行政行为，需要遵循一定的行政程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公安执法的定义与特点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公安执法的重要性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公安执法对于维护社会稳定、保障人民权益、打击犯罪和维护国家安全等方面具有重要意义。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执法是维护社会稳定的重要手段，可以有效预防和制止各类违法犯罪行为，保护人民的生命财产安全。同时，公安执法也是保障人民权益的重要途径，可以通过执法行为维护公民的合法权益。此外，公安执法对于打击犯罪和维护国家安全也具有不可替代的作用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自建国以来，我国公安执法经历了多个阶段的发展，从最初的政治保卫到现今的多职能综合执法，逐渐完善和规范化。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国初期，我国公安执法的主要任务是政治保卫，维护国家安全和社会稳定。随着社会的发展，公安执法的职能逐渐扩展，涉及到了更多的领域，如治安管理、刑事侦查、交通管理等。近年来，我国公安执法逐渐向着规范化、专业化的方向发展，加强了执法规范化建设，提高了执法质量和效率。未来，我国公安执法将继续向着更加科学、高效、规范的方向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公安执法的历史与发展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公安执法业务知识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87237" y="4692872"/>
            <a:ext cx="2429542" cy="1127284"/>
          </a:xfrm>
          <a:custGeom>
            <a:rect l="l" t="t" r="r" b="b"/>
            <a:pathLst>
              <a:path w="292" h="135">
                <a:moveTo>
                  <a:pt x="130" y="19"/>
                </a:moveTo>
                <a:cubicBezTo>
                  <a:pt x="75" y="38"/>
                  <a:pt x="31" y="73"/>
                  <a:pt x="0" y="118"/>
                </a:cubicBezTo>
                <a:cubicBezTo>
                  <a:pt x="52" y="134"/>
                  <a:pt x="108" y="135"/>
                  <a:pt x="163" y="116"/>
                </a:cubicBezTo>
                <a:cubicBezTo>
                  <a:pt x="218" y="97"/>
                  <a:pt x="262" y="61"/>
                  <a:pt x="292" y="17"/>
                </a:cubicBezTo>
                <a:cubicBezTo>
                  <a:pt x="241" y="0"/>
                  <a:pt x="184" y="0"/>
                  <a:pt x="130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421499" y="5019484"/>
            <a:ext cx="311944" cy="273653"/>
          </a:xfrm>
          <a:custGeom>
            <a:rect l="l" t="t" r="r" b="b"/>
            <a:pathLst>
              <a:path w="582612" h="511175">
                <a:moveTo>
                  <a:pt x="563781" y="169863"/>
                </a:moveTo>
                <a:cubicBezTo>
                  <a:pt x="567547" y="181115"/>
                  <a:pt x="571313" y="192367"/>
                  <a:pt x="575080" y="199869"/>
                </a:cubicBezTo>
                <a:cubicBezTo>
                  <a:pt x="578846" y="214872"/>
                  <a:pt x="578846" y="226124"/>
                  <a:pt x="582612" y="237376"/>
                </a:cubicBezTo>
                <a:cubicBezTo>
                  <a:pt x="582612" y="237376"/>
                  <a:pt x="582612" y="241126"/>
                  <a:pt x="582612" y="241126"/>
                </a:cubicBezTo>
                <a:cubicBezTo>
                  <a:pt x="582612" y="241126"/>
                  <a:pt x="582612" y="241126"/>
                  <a:pt x="582612" y="267381"/>
                </a:cubicBezTo>
                <a:cubicBezTo>
                  <a:pt x="582612" y="271132"/>
                  <a:pt x="582612" y="278633"/>
                  <a:pt x="582612" y="282384"/>
                </a:cubicBezTo>
                <a:cubicBezTo>
                  <a:pt x="575080" y="327392"/>
                  <a:pt x="552482" y="368650"/>
                  <a:pt x="514820" y="394905"/>
                </a:cubicBezTo>
                <a:cubicBezTo>
                  <a:pt x="480924" y="424910"/>
                  <a:pt x="439496" y="436162"/>
                  <a:pt x="398068" y="436162"/>
                </a:cubicBezTo>
                <a:cubicBezTo>
                  <a:pt x="326510" y="436162"/>
                  <a:pt x="258718" y="436162"/>
                  <a:pt x="187161" y="436162"/>
                </a:cubicBezTo>
                <a:cubicBezTo>
                  <a:pt x="187161" y="436162"/>
                  <a:pt x="187161" y="436162"/>
                  <a:pt x="179628" y="436162"/>
                </a:cubicBezTo>
                <a:cubicBezTo>
                  <a:pt x="179628" y="436162"/>
                  <a:pt x="179628" y="436162"/>
                  <a:pt x="179628" y="511176"/>
                </a:cubicBezTo>
                <a:cubicBezTo>
                  <a:pt x="179628" y="507426"/>
                  <a:pt x="175862" y="507426"/>
                  <a:pt x="175862" y="507426"/>
                </a:cubicBezTo>
                <a:cubicBezTo>
                  <a:pt x="130667" y="473669"/>
                  <a:pt x="85473" y="439913"/>
                  <a:pt x="40278" y="406157"/>
                </a:cubicBezTo>
                <a:cubicBezTo>
                  <a:pt x="40278" y="402406"/>
                  <a:pt x="36512" y="402406"/>
                  <a:pt x="36512" y="402406"/>
                </a:cubicBezTo>
                <a:cubicBezTo>
                  <a:pt x="81707" y="364899"/>
                  <a:pt x="130667" y="327392"/>
                  <a:pt x="179628" y="293636"/>
                </a:cubicBezTo>
                <a:cubicBezTo>
                  <a:pt x="179628" y="293636"/>
                  <a:pt x="179628" y="293636"/>
                  <a:pt x="179628" y="364899"/>
                </a:cubicBezTo>
                <a:cubicBezTo>
                  <a:pt x="183394" y="364899"/>
                  <a:pt x="183394" y="364899"/>
                  <a:pt x="187161" y="364899"/>
                </a:cubicBezTo>
                <a:cubicBezTo>
                  <a:pt x="258718" y="364899"/>
                  <a:pt x="330276" y="364899"/>
                  <a:pt x="401834" y="364899"/>
                </a:cubicBezTo>
                <a:cubicBezTo>
                  <a:pt x="465860" y="364899"/>
                  <a:pt x="514820" y="312390"/>
                  <a:pt x="511054" y="248628"/>
                </a:cubicBezTo>
                <a:cubicBezTo>
                  <a:pt x="511054" y="237376"/>
                  <a:pt x="507288" y="229874"/>
                  <a:pt x="503522" y="218622"/>
                </a:cubicBezTo>
                <a:cubicBezTo>
                  <a:pt x="503522" y="218622"/>
                  <a:pt x="503522" y="214872"/>
                  <a:pt x="507288" y="214872"/>
                </a:cubicBezTo>
                <a:cubicBezTo>
                  <a:pt x="526119" y="199869"/>
                  <a:pt x="544950" y="184866"/>
                  <a:pt x="563781" y="169863"/>
                </a:cubicBezTo>
                <a:close/>
                <a:moveTo>
                  <a:pt x="401388" y="0"/>
                </a:moveTo>
                <a:cubicBezTo>
                  <a:pt x="401388" y="0"/>
                  <a:pt x="405139" y="0"/>
                  <a:pt x="405139" y="3757"/>
                </a:cubicBezTo>
                <a:cubicBezTo>
                  <a:pt x="450155" y="37571"/>
                  <a:pt x="495170" y="71384"/>
                  <a:pt x="540185" y="105198"/>
                </a:cubicBezTo>
                <a:cubicBezTo>
                  <a:pt x="543937" y="105198"/>
                  <a:pt x="543937" y="105198"/>
                  <a:pt x="547688" y="108955"/>
                </a:cubicBezTo>
                <a:cubicBezTo>
                  <a:pt x="498921" y="146526"/>
                  <a:pt x="450155" y="180341"/>
                  <a:pt x="401388" y="217911"/>
                </a:cubicBezTo>
                <a:cubicBezTo>
                  <a:pt x="401388" y="217911"/>
                  <a:pt x="401388" y="217911"/>
                  <a:pt x="401388" y="146526"/>
                </a:cubicBezTo>
                <a:cubicBezTo>
                  <a:pt x="397636" y="146526"/>
                  <a:pt x="397636" y="146526"/>
                  <a:pt x="393885" y="146526"/>
                </a:cubicBezTo>
                <a:cubicBezTo>
                  <a:pt x="322611" y="146526"/>
                  <a:pt x="255088" y="146526"/>
                  <a:pt x="183813" y="146526"/>
                </a:cubicBezTo>
                <a:cubicBezTo>
                  <a:pt x="120041" y="146526"/>
                  <a:pt x="67523" y="199126"/>
                  <a:pt x="71275" y="259239"/>
                </a:cubicBezTo>
                <a:cubicBezTo>
                  <a:pt x="75026" y="270511"/>
                  <a:pt x="75026" y="281782"/>
                  <a:pt x="78777" y="289296"/>
                </a:cubicBezTo>
                <a:cubicBezTo>
                  <a:pt x="78777" y="293053"/>
                  <a:pt x="78777" y="296810"/>
                  <a:pt x="75026" y="296810"/>
                </a:cubicBezTo>
                <a:cubicBezTo>
                  <a:pt x="60021" y="311839"/>
                  <a:pt x="41264" y="323110"/>
                  <a:pt x="18756" y="338138"/>
                </a:cubicBezTo>
                <a:cubicBezTo>
                  <a:pt x="15005" y="330624"/>
                  <a:pt x="11254" y="319353"/>
                  <a:pt x="7502" y="308082"/>
                </a:cubicBezTo>
                <a:cubicBezTo>
                  <a:pt x="3751" y="296810"/>
                  <a:pt x="3751" y="285539"/>
                  <a:pt x="0" y="270511"/>
                </a:cubicBezTo>
                <a:cubicBezTo>
                  <a:pt x="0" y="270511"/>
                  <a:pt x="0" y="270511"/>
                  <a:pt x="0" y="266754"/>
                </a:cubicBezTo>
                <a:cubicBezTo>
                  <a:pt x="0" y="266754"/>
                  <a:pt x="0" y="266754"/>
                  <a:pt x="0" y="244211"/>
                </a:cubicBezTo>
                <a:cubicBezTo>
                  <a:pt x="0" y="236697"/>
                  <a:pt x="0" y="232940"/>
                  <a:pt x="0" y="225426"/>
                </a:cubicBezTo>
                <a:cubicBezTo>
                  <a:pt x="7502" y="180341"/>
                  <a:pt x="30010" y="142769"/>
                  <a:pt x="67523" y="112712"/>
                </a:cubicBezTo>
                <a:cubicBezTo>
                  <a:pt x="101285" y="86413"/>
                  <a:pt x="142549" y="71384"/>
                  <a:pt x="187565" y="71384"/>
                </a:cubicBezTo>
                <a:cubicBezTo>
                  <a:pt x="255088" y="71384"/>
                  <a:pt x="322611" y="71384"/>
                  <a:pt x="393885" y="71384"/>
                </a:cubicBezTo>
                <a:cubicBezTo>
                  <a:pt x="393885" y="71384"/>
                  <a:pt x="393885" y="71384"/>
                  <a:pt x="401388" y="71384"/>
                </a:cubicBezTo>
                <a:cubicBezTo>
                  <a:pt x="401388" y="71384"/>
                  <a:pt x="401388" y="71384"/>
                  <a:pt x="401388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859714" y="4236053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988873" y="4306634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667887" y="4692872"/>
            <a:ext cx="2419350" cy="1127284"/>
          </a:xfrm>
          <a:custGeom>
            <a:rect l="l" t="t" r="r" b="b"/>
            <a:pathLst>
              <a:path w="291" h="135">
                <a:moveTo>
                  <a:pt x="162" y="19"/>
                </a:moveTo>
                <a:cubicBezTo>
                  <a:pt x="217" y="38"/>
                  <a:pt x="261" y="73"/>
                  <a:pt x="291" y="118"/>
                </a:cubicBezTo>
                <a:cubicBezTo>
                  <a:pt x="240" y="134"/>
                  <a:pt x="184" y="135"/>
                  <a:pt x="129" y="116"/>
                </a:cubicBezTo>
                <a:cubicBezTo>
                  <a:pt x="74" y="97"/>
                  <a:pt x="30" y="61"/>
                  <a:pt x="0" y="17"/>
                </a:cubicBezTo>
                <a:cubicBezTo>
                  <a:pt x="51" y="0"/>
                  <a:pt x="108" y="0"/>
                  <a:pt x="162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465034" y="500414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96434" y="4265200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069300" y="4338066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52644" y="4236053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刑事侦查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侦查手段与措施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学习如何运用各种侦查手段和措施，如调查取证、现场勘查、询问证人等，提高侦查效率和准确性。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刑事侦查概述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了解刑事侦查的基本概念、原则和程序，掌握侦查工作的基本要求和规范。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掌握刑事侦查的基本原理、方法和程序，提高侦查能力和水平。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案件分析与推理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学习如何对案件进行深入分析，运用逻辑推理和科学方法，推断犯罪嫌疑人的动机、手段和身份等信息。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侦查协作与配合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了解不同部门之间的协作与配合机制，加强与其他执法机关的沟通与合作，共同推进侦查工作。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治安管理</a:t>
            </a:r>
          </a:p>
        </p:txBody>
      </p:sp>
      <p:cxnSp>
        <p:nvCxnSpPr>
          <p:cNvPr id="23" name="Connector 23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45047" y="1719245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掌握治安管理的基本理论和实践，提高治安管理和维护社会稳定的能力。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969984" y="163155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8" name="AutoShape 28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2213926" y="4091194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了解治安管理的概念、原则和任务，掌握治安管理的基本要求和规范。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587499" y="1719245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学习如何采取有效措施，预防和控制各类治安事件的发生，保障社会稳定和公共安全。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6193789" y="4091194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学习如何对治安案件进行调查、取证和处理，确保案件处理的公正、合法和高效。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8470642" y="1719245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了解社区警务的基本理念和方法，学习如何与群众沟通、服务和管理工作，提高群众满意度和信任度。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12437" y="163155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治安管理概述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0795581" y="163155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治安防范与控制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38863" y="400350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治安案件处理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518727" y="400350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社区警务与群众工作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掌握交通管理的基本理论和实践，提高交通管理和道路交通安全的能力。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交通管理概述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了解交通管理的概念、原则和任务，掌握交通管理的基本要求和规范。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道路交通安全宣传教育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学习如何开展道路交通安全宣传教育活动，提高公众的道路交通安全意识和素质。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交通秩序维护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学习如何采取有效措施，维护交通秩序，预防和处理交通违法行为和交通事故。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道路交通安全设施建设与…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了解道路交通安全设施的种类、功能和管理要求，学习如何进行建设和管理，提高道路交通安全性。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消防管理概述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了解消防管理的概念、原则和任务，掌握消防管理的基本要求和规范。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掌握消防管理的基本理论和实践，提高消防管理和灭火救援的能力。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火灾预防与控制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学习如何采取有效措施，预防和控制火灾的发生，保障人民生命财产安全。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消防设施建设与管理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了解消防设施的种类、功能和管理要求，学习如何进行建设和管理，提高消防安全性和灭火救援能力。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灭火救援组织与指挥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了解灭火救援的组织架构、指挥体系和指挥程序，学习如何进行有效的灭火救援行动。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掌握网络安全管理的基本理论和实践，提高网络安全防范和应急处置的能力。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了解网络安全管理的概念、原则和任务，掌握网络安全管理的基本要求和规范。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网络安全管理概述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学习如何采取有效措施，预防和应对网络攻击行为，保障网络安全和稳定运行。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网络攻击防范与应对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了解数据保护和隐私保护的法律法规和标准要求，学习如何进行数据保护和隐私保护工作。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数据保护与隐私保护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公安执法技能培训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培训中应教授警察如何正确、安全地使用各种警械，包括手铐、警棍、辣椒喷雾等。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警械使用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警察需要了解如何维护和保养警械，以确保其在使用时始终处于良好状态。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警械维护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警械使用与维护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" r="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培训中应教授警察基本的擒拿技巧，如控制、抓捕、制服等。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警察需要掌握一些基本的格斗技巧，以便在面对反抗时能够保护自己并制服嫌疑人。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擒拿格斗技巧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格斗技巧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基本擒拿技巧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基本急救技能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培训中应教授警察如何进行心肺复苏、止血、处理常见伤病等基本急救技能。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紧急医疗处置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警察需要了解如何在紧急情况下进行医疗处置，并及时将伤者送往医院。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344" r="22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现场急救技能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https://d.book118.com/025300131134011034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2024-08-29T22:56:33.506</cp:lastPrinted>
  <dcterms:created xsi:type="dcterms:W3CDTF">2024-08-29T14:56:33Z</dcterms:created>
  <dcterms:modified xsi:type="dcterms:W3CDTF">2024-08-29T14:56:35Z</dcterms:modified>
</cp:coreProperties>
</file>