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940675A-B579-460E-94D1-54222C63F5DA}" styleName="No Style, Table Grid">
    <a:wholeTbl>
      <a:tcTxStyle>
        <a:fontRef idx="minor"/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5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E1D2DA-BB7E-44E4-A519-5F1052D37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2015FE-CF03-4540-8C71-61AFC245DE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32C7CC-7BCE-4E4E-976B-5922B3025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FD99B8-BE46-4B35-8F7B-C87B145DD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C03366-6FFC-4597-BC56-63E9F7C89A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A949DF-4B7B-4C25-8EC4-01C6E6060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05EE0D-7AAD-42E6-8966-0C4E546B82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C45720-AA3D-4AC8-97AE-ABA5D395D1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6731FF-CCE2-4D99-A304-85C88D8F6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84D6E5-9E4A-4AB9-9A44-4FF96E017A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29936D-0352-407F-89B2-03F91357C6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.xml" /><Relationship Id="rId3" Type="http://schemas.openxmlformats.org/officeDocument/2006/relationships/tags" Target="../tags/tag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.xml" /><Relationship Id="rId3" Type="http://schemas.openxmlformats.org/officeDocument/2006/relationships/tags" Target="../tags/tag2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5310332103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049655" y="0"/>
            <a:ext cx="5789930" cy="6858000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itchFamily="34" charset="0"/>
              <a:ea typeface="微软雅黑"/>
              <a:sym typeface="Arial" pitchFamily="34" charset="0"/>
            </a:endParaRPr>
          </a:p>
        </p:txBody>
      </p:sp>
      <p:grpSp>
        <p:nvGrpSpPr>
          <p:cNvPr id="6" name="组合 5"/>
          <p:cNvGrpSpPr/>
          <p:nvPr>
            <p:custDataLst>
              <p:tags r:id="rId3"/>
            </p:custDataLst>
          </p:nvPr>
        </p:nvGrpSpPr>
        <p:grpSpPr>
          <a:xfrm>
            <a:off x="355428" y="3391694"/>
            <a:ext cx="203545" cy="74612"/>
            <a:chOff x="9839643" y="910585"/>
            <a:chExt cx="203545" cy="74612"/>
          </a:xfrm>
        </p:grpSpPr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9839643" y="910585"/>
              <a:ext cx="203545" cy="0"/>
            </a:xfrm>
            <a:prstGeom prst="line">
              <a:avLst/>
            </a:prstGeom>
            <a:ln w="25400">
              <a:solidFill>
                <a:srgbClr val="000000"/>
              </a:solidFill>
            </a:ln>
          </p:spPr>
          <p:style>
            <a:lnRef idx="1">
              <a:srgbClr val="1F74AD"/>
            </a:lnRef>
            <a:fillRef idx="0">
              <a:srgbClr val="1F74AD"/>
            </a:fillRef>
            <a:effectRef idx="0">
              <a:srgbClr val="1F74AD"/>
            </a:effectRef>
            <a:fontRef idx="minor">
              <a:srgbClr val="000000"/>
            </a:fontRef>
          </p:style>
        </p:cxnSp>
        <p:cxnSp>
          <p:nvCxnSpPr>
            <p:cNvPr id="8" name="直接连接符 7"/>
            <p:cNvCxnSpPr/>
            <p:nvPr>
              <p:custDataLst>
                <p:tags r:id="rId5"/>
              </p:custDataLst>
            </p:nvPr>
          </p:nvCxnSpPr>
          <p:spPr>
            <a:xfrm>
              <a:off x="9839643" y="985197"/>
              <a:ext cx="155575" cy="0"/>
            </a:xfrm>
            <a:prstGeom prst="line">
              <a:avLst/>
            </a:prstGeom>
            <a:ln w="25400">
              <a:solidFill>
                <a:srgbClr val="000000"/>
              </a:solidFill>
            </a:ln>
          </p:spPr>
          <p:style>
            <a:lnRef idx="1">
              <a:srgbClr val="1F74AD"/>
            </a:lnRef>
            <a:fillRef idx="0">
              <a:srgbClr val="1F74AD"/>
            </a:fillRef>
            <a:effectRef idx="0">
              <a:srgbClr val="1F74AD"/>
            </a:effectRef>
            <a:fontRef idx="minor">
              <a:srgbClr val="000000"/>
            </a:fontRef>
          </p:style>
        </p:cxnSp>
      </p:grp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439200" y="6259513"/>
            <a:ext cx="36000" cy="30445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439200" y="5813254"/>
            <a:ext cx="36000" cy="30445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36" name="矩形 35"/>
          <p:cNvSpPr/>
          <p:nvPr>
            <p:custDataLst>
              <p:tags r:id="rId8"/>
            </p:custDataLst>
          </p:nvPr>
        </p:nvSpPr>
        <p:spPr>
          <a:xfrm rot="5400000">
            <a:off x="439200" y="222031"/>
            <a:ext cx="36000" cy="18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itchFamily="34" charset="0"/>
              <a:ea typeface="微软雅黑"/>
              <a:sym typeface="Arial" pitchFamily="34" charset="0"/>
            </a:endParaRPr>
          </a:p>
        </p:txBody>
      </p:sp>
      <p:pic>
        <p:nvPicPr>
          <p:cNvPr id="35" name="图片 34" descr="C:\Users\erniu\Desktop\低角度拍攝, 反射, 城市.jpg低角度拍攝, 反射, 城市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501140" y="1764664"/>
            <a:ext cx="4752488" cy="3253104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11"/>
            </p:custDataLst>
          </p:nvPr>
        </p:nvSpPr>
        <p:spPr>
          <a:xfrm>
            <a:off x="7123853" y="2218888"/>
            <a:ext cx="4363720" cy="1553012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4400">
                <a:sym typeface="+mn-ea"/>
              </a:rPr>
              <a:t>护理分级及自理能力评分</a:t>
            </a:r>
            <a:endParaRPr lang="zh-CN" altLang="en-US" sz="4400"/>
          </a:p>
          <a:p>
            <a:pPr>
              <a:lnSpc>
                <a:spcPct val="120000"/>
              </a:lnSpc>
            </a:pPr>
            <a:endParaRPr lang="zh-CN" altLang="en-US" sz="4400" b="1" spc="300">
              <a:latin typeface="Arial" pitchFamily="34" charset="0"/>
              <a:ea typeface="微软雅黑"/>
              <a:cs typeface="Arial" pitchFamily="34" charset="0"/>
              <a:sym typeface="Arial" pitchFamily="34" charset="0"/>
            </a:endParaRPr>
          </a:p>
        </p:txBody>
      </p:sp>
    </p:spTree>
    <p:custDataLst>
      <p:tags r:id="rId12"/>
    </p:custDataLst>
  </p:cSld>
  <p:clrMapOvr>
    <a:masterClrMapping/>
  </p:clrMapOvr>
  <mc:AlternateContent>
    <mc:Choice xmlns:p14="http://schemas.microsoft.com/office/powerpoint/2010/main" Requires="p14">
      <p:transition p14:dur="500"/>
    </mc:Choice>
    <mc:Fallback>
      <p:transition/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护理分级标准的内容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1</a:t>
            </a:r>
            <a:r>
              <a:rPr lang="zh-CN" altLang="en-US"/>
              <a:t>、分级依据：</a:t>
            </a:r>
            <a:r>
              <a:rPr lang="zh-CN" altLang="en-US">
                <a:sym typeface="+mn-ea"/>
              </a:rPr>
              <a:t>患者在住院期间，医护人员根据患者病情和（或）自理能力进行评定而确定的护理级别。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、工具：用测量日常生活活动能力的</a:t>
            </a:r>
            <a:r>
              <a:rPr lang="en-US" altLang="zh-CN"/>
              <a:t>barther</a:t>
            </a:r>
            <a:r>
              <a:rPr lang="zh-CN" altLang="en-US"/>
              <a:t>指数得分，确定自理能力等级。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自理能力分级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1、分级：对进食、洗澡、修饰、穿衣、控制大便、控制小便、如厕、床椅移动、平地行走、上下楼梯10个项目进行评定，将各项得分相加即为总分。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、根据总分，将自理能力分为重度依赖、中度依赖、轻度依赖、无需依赖四个等级。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Barther指数评定量表</a:t>
            </a:r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20700" y="1363980"/>
          <a:ext cx="11172190" cy="5044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3795"/>
                <a:gridCol w="1671320"/>
                <a:gridCol w="2758440"/>
                <a:gridCol w="1861820"/>
                <a:gridCol w="1861185"/>
                <a:gridCol w="1865630"/>
              </a:tblGrid>
              <a:tr h="38798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序号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项目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完全独立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需部分帮助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需极大帮助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完全依赖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进食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--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671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2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洗澡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--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--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3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修饰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--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--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98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穿衣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--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控制大便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--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6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控制小便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--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7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如厕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--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98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8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床椅转移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15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9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平地行走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15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671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上下楼梯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0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--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6605">
                <a:tc gridSpan="6"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Barther指数总分----分注：根据患者实际情况，在每个项目对应的得分上划“√”</a:t>
                      </a:r>
                      <a:endParaRPr lang="en-US" altLang="en-US" sz="24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Barther指数评定细则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1、进食：</a:t>
            </a:r>
            <a:r>
              <a:rPr lang="zh-CN" altLang="en-US"/>
              <a:t>用合适的餐具将食物由容器送到口中，包括用筷子（勺子或叉子）取食物、对碗（碟）的把持、咀嚼、吞咽等过程。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10分：可独立进食。（不包括取饭、做饭）</a:t>
            </a:r>
            <a:endParaRPr lang="zh-CN" altLang="en-US"/>
          </a:p>
          <a:p>
            <a:r>
              <a:rPr lang="zh-CN" altLang="en-US"/>
              <a:t>5分：须部分帮助（某一步需要帮助，如盛饭、夹菜）</a:t>
            </a:r>
            <a:endParaRPr lang="zh-CN" altLang="en-US"/>
          </a:p>
          <a:p>
            <a:r>
              <a:rPr lang="zh-CN" altLang="en-US"/>
              <a:t>0分：需极大帮助或完全依赖他人，或留置胃管。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Barther指数评定细则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2、洗澡：</a:t>
            </a:r>
            <a:r>
              <a:rPr lang="zh-CN" altLang="en-US"/>
              <a:t>（不包括准备的过程）</a:t>
            </a:r>
            <a:endParaRPr lang="zh-CN" altLang="en-US"/>
          </a:p>
          <a:p>
            <a:r>
              <a:rPr lang="zh-CN" altLang="en-US"/>
              <a:t>5分：准备好洗澡水后，可自己独立完成洗澡过程。</a:t>
            </a:r>
            <a:endParaRPr lang="zh-CN" altLang="en-US"/>
          </a:p>
          <a:p>
            <a:r>
              <a:rPr lang="zh-CN" altLang="en-US"/>
              <a:t>0分：在洗澡过程中需他人帮助。</a:t>
            </a:r>
            <a:endParaRPr lang="zh-CN" altLang="en-US"/>
          </a:p>
          <a:p>
            <a:endParaRPr lang="zh-CN" altLang="en-US"/>
          </a:p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3、修饰:</a:t>
            </a:r>
            <a:r>
              <a:rPr lang="zh-CN" altLang="en-US"/>
              <a:t>包括洗脸、刷牙、梳头、刮脸等。</a:t>
            </a:r>
            <a:endParaRPr lang="zh-CN" altLang="en-US"/>
          </a:p>
          <a:p>
            <a:r>
              <a:rPr lang="zh-CN" altLang="en-US"/>
              <a:t>5分：可自己独立完成。</a:t>
            </a:r>
            <a:endParaRPr lang="zh-CN" altLang="en-US"/>
          </a:p>
          <a:p>
            <a:r>
              <a:rPr lang="zh-CN" altLang="en-US"/>
              <a:t>0分：需他人帮助。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Barther指数评定细则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4、穿衣：</a:t>
            </a:r>
            <a:r>
              <a:rPr lang="zh-CN" altLang="en-US"/>
              <a:t>包括穿（脱）衣服、系扣子、拉拉链、穿（脱）鞋袜、系鞋带等。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10分：可独立完成。</a:t>
            </a:r>
            <a:endParaRPr lang="zh-CN" altLang="en-US"/>
          </a:p>
          <a:p>
            <a:r>
              <a:rPr lang="zh-CN" altLang="en-US"/>
              <a:t>5分：需部分帮助（能自己穿脱，但需他人帮助系扣子，系鞋带等）</a:t>
            </a:r>
            <a:endParaRPr lang="zh-CN" altLang="en-US"/>
          </a:p>
          <a:p>
            <a:r>
              <a:rPr lang="zh-CN" altLang="en-US"/>
              <a:t>0分：需极大帮助或完全依赖他人。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Barther指数评定细则</a:t>
            </a:r>
            <a:endParaRPr lang="zh-CN" altLang="en-US"/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838200" y="169100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zh-CN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5、控制大便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/>
              <a:t>10分：可控制大便</a:t>
            </a:r>
            <a:endParaRPr lang="zh-CN" altLang="en-US"/>
          </a:p>
          <a:p>
            <a:r>
              <a:rPr lang="zh-CN" altLang="en-US"/>
              <a:t>5分：偶尔失控。（每周≤1次）</a:t>
            </a:r>
            <a:endParaRPr lang="zh-CN" altLang="en-US"/>
          </a:p>
          <a:p>
            <a:r>
              <a:rPr lang="zh-CN" altLang="en-US"/>
              <a:t>0分：完全失控或昏迷。</a:t>
            </a:r>
            <a:endParaRPr lang="zh-CN" altLang="en-US"/>
          </a:p>
          <a:p>
            <a:endParaRPr lang="zh-CN" altLang="en-US"/>
          </a:p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6、控制小便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/>
              <a:t>10分：可控制小便</a:t>
            </a:r>
            <a:endParaRPr lang="zh-CN" altLang="en-US"/>
          </a:p>
          <a:p>
            <a:r>
              <a:rPr lang="zh-CN" altLang="en-US"/>
              <a:t>5分：偶尔失控。（每天≤1次，每周≥1次）</a:t>
            </a:r>
            <a:endParaRPr lang="zh-CN" altLang="en-US"/>
          </a:p>
          <a:p>
            <a:r>
              <a:rPr lang="zh-CN" altLang="en-US"/>
              <a:t>0分：完全失控或昏迷或留置尿管。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7、如厕：</a:t>
            </a:r>
            <a:r>
              <a:rPr lang="zh-CN" altLang="en-US"/>
              <a:t>包括去厕所、解开衣裤、擦净、整理衣裤、冲水等过程。</a:t>
            </a:r>
            <a:endParaRPr lang="zh-CN" altLang="en-US"/>
          </a:p>
          <a:p>
            <a:r>
              <a:rPr lang="zh-CN" altLang="en-US"/>
              <a:t>10分：可独立完成。</a:t>
            </a:r>
            <a:endParaRPr lang="zh-CN" altLang="en-US"/>
          </a:p>
          <a:p>
            <a:r>
              <a:rPr lang="zh-CN" altLang="en-US"/>
              <a:t>5分：需部分帮助。（需他人搀扶、帮助整理衣裤，帮忙冲水等）</a:t>
            </a:r>
            <a:endParaRPr lang="zh-CN" altLang="en-US"/>
          </a:p>
          <a:p>
            <a:r>
              <a:rPr lang="zh-CN" altLang="en-US"/>
              <a:t>0分：需极大帮助或完全依赖他人。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Barther指数评定细则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Barther指数评定细则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8、床椅移动</a:t>
            </a:r>
            <a:r>
              <a:rPr lang="zh-CN" altLang="en-US"/>
              <a:t>（从椅子到床上，从床上到椅子上）</a:t>
            </a:r>
            <a:endParaRPr lang="zh-CN" altLang="en-US"/>
          </a:p>
          <a:p>
            <a:r>
              <a:rPr lang="zh-CN" altLang="en-US"/>
              <a:t>15分：可独立完成。</a:t>
            </a:r>
            <a:endParaRPr lang="zh-CN" altLang="en-US"/>
          </a:p>
          <a:p>
            <a:r>
              <a:rPr lang="zh-CN" altLang="en-US"/>
              <a:t>10分：需部分帮助（只需1人帮助搀扶，或使用拐杖）</a:t>
            </a:r>
            <a:endParaRPr lang="zh-CN" altLang="en-US"/>
          </a:p>
          <a:p>
            <a:r>
              <a:rPr lang="zh-CN" altLang="en-US"/>
              <a:t>5分：需极大帮助（需2人以上帮助，较大程度上依赖他人，能坐）</a:t>
            </a:r>
            <a:endParaRPr lang="zh-CN" altLang="en-US"/>
          </a:p>
          <a:p>
            <a:r>
              <a:rPr lang="zh-CN" altLang="en-US"/>
              <a:t>0分：完全依赖他人。（不能坐）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Barther指数评定细则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9、平地行走。</a:t>
            </a:r>
            <a:r>
              <a:rPr lang="zh-CN" altLang="en-US"/>
              <a:t>（行走45m，病房周围，不包括走远路）</a:t>
            </a:r>
            <a:endParaRPr lang="zh-CN" altLang="en-US"/>
          </a:p>
          <a:p>
            <a:r>
              <a:rPr lang="zh-CN" altLang="en-US"/>
              <a:t>15分：可独立在平地上行走45m。</a:t>
            </a:r>
            <a:endParaRPr lang="zh-CN" altLang="en-US"/>
          </a:p>
          <a:p>
            <a:r>
              <a:rPr lang="zh-CN" altLang="en-US"/>
              <a:t>10分：需部分帮助（需1人搀扶，或使用拐杖、助行器等）</a:t>
            </a:r>
            <a:endParaRPr lang="zh-CN" altLang="en-US"/>
          </a:p>
          <a:p>
            <a:r>
              <a:rPr lang="zh-CN" altLang="en-US"/>
              <a:t>5分：需极大帮助（需2人搀扶，或坐在轮椅上自行在平地上移动）。</a:t>
            </a:r>
            <a:endParaRPr lang="zh-CN" altLang="en-US"/>
          </a:p>
          <a:p>
            <a:r>
              <a:rPr lang="zh-CN" altLang="en-US"/>
              <a:t>0分：完全依赖他人。（不能动）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Barther指数评定细则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10、上下楼梯。</a:t>
            </a:r>
            <a:r>
              <a:rPr lang="zh-CN" altLang="en-US"/>
              <a:t>（上下一段楼梯）</a:t>
            </a:r>
            <a:endParaRPr lang="zh-CN" altLang="en-US"/>
          </a:p>
          <a:p>
            <a:r>
              <a:rPr lang="zh-CN" altLang="en-US"/>
              <a:t>10分：可独立上下楼梯。</a:t>
            </a:r>
            <a:endParaRPr lang="zh-CN" altLang="en-US"/>
          </a:p>
          <a:p>
            <a:r>
              <a:rPr lang="zh-CN" altLang="en-US"/>
              <a:t>5分：需部分帮助（需他人或语言指导，手杖帮助）</a:t>
            </a:r>
            <a:endParaRPr lang="zh-CN" altLang="en-US"/>
          </a:p>
          <a:p>
            <a:r>
              <a:rPr lang="zh-CN" altLang="en-US"/>
              <a:t>0分：需极大帮助或完全依赖他人。（不能动）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评定结果：自理能力分级</a:t>
            </a:r>
            <a:endParaRPr lang="zh-CN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838200" y="1689100"/>
          <a:ext cx="10515600" cy="39655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57220"/>
                <a:gridCol w="3036570"/>
                <a:gridCol w="4321810"/>
              </a:tblGrid>
              <a:tr h="793115"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自理能力等级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等级划分标准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需要照顾程度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115"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重度依赖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总分≤40分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全部需要他人照顾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115"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中度依赖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总分41-60分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大部分需要他人照顾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115"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轻度依赖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总分61-99分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少部分需要他人照顾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115"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无需依赖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总分100分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2800" b="0">
                          <a:latin typeface="微软雅黑" panose="020b0503020204020204" charset="-122"/>
                          <a:ea typeface="微软雅黑"/>
                          <a:cs typeface="宋体" panose="02010600030101010101" pitchFamily="2" charset="-122"/>
                        </a:rPr>
                        <a:t>无需他人照顾</a:t>
                      </a:r>
                      <a:endParaRPr lang="en-US" altLang="en-US" sz="2800" b="0">
                        <a:latin typeface="微软雅黑" panose="020b0503020204020204" charset="-122"/>
                        <a:ea typeface="微软雅黑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https://d.book118.com/025310332103011122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1134"/>
  <p:tag name="KSO_WM_UNIT_BLOCK" val="0"/>
  <p:tag name="KSO_WM_UNIT_COMPATIBLE" val="0"/>
  <p:tag name="KSO_WM_UNIT_DEFAULT_FONT" val="0;0;0"/>
  <p:tag name="KSO_WM_UNIT_DIAGRAM_ISNUMVISUAL" val="0"/>
  <p:tag name="KSO_WM_UNIT_DIAGRAM_ISREFERUNIT" val="0"/>
  <p:tag name="KSO_WM_UNIT_HIGHLIGHT" val="0"/>
  <p:tag name="KSO_WM_UNIT_ID" val="diagram20201134_1*h_i*1_1"/>
  <p:tag name="KSO_WM_UNIT_INDEX" val="1_1"/>
  <p:tag name="KSO_WM_UNIT_LAYERLEVEL" val="1_1"/>
  <p:tag name="KSO_WM_UNIT_PLACING_PICTURE" val="43649.4238686574"/>
  <p:tag name="KSO_WM_UNIT_TYPE" val="h_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1134"/>
  <p:tag name="KSO_WM_UNIT_BLOCK" val="0"/>
  <p:tag name="KSO_WM_UNIT_COMPATIBLE" val="0"/>
  <p:tag name="KSO_WM_UNIT_DEFAULT_FONT" val="0;0;0"/>
  <p:tag name="KSO_WM_UNIT_DIAGRAM_ISNUMVISUAL" val="0"/>
  <p:tag name="KSO_WM_UNIT_DIAGRAM_ISREFERUNIT" val="0"/>
  <p:tag name="KSO_WM_UNIT_HIGHLIGHT" val="0"/>
  <p:tag name="KSO_WM_UNIT_ID" val="diagram20201134_1*h_i*1_3"/>
  <p:tag name="KSO_WM_UNIT_INDEX" val="1_3"/>
  <p:tag name="KSO_WM_UNIT_LAYERLEVEL" val="1_1"/>
  <p:tag name="KSO_WM_UNIT_PLACING_PICTURE" val="43649.4238686574"/>
  <p:tag name="KSO_WM_UNIT_TYPE" val="h_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1134"/>
  <p:tag name="KSO_WM_UNIT_COMPATIBLE" val="0"/>
  <p:tag name="KSO_WM_UNIT_DIAGRAM_ISNUMVISUAL" val="0"/>
  <p:tag name="KSO_WM_UNIT_DIAGRAM_ISREFERUNIT" val="0"/>
  <p:tag name="KSO_WM_UNIT_HIGHLIGHT" val="0"/>
  <p:tag name="KSO_WM_UNIT_ID" val="diagram20201134_1*h_i*1_4"/>
  <p:tag name="KSO_WM_UNIT_INDEX" val="1_4"/>
  <p:tag name="KSO_WM_UNIT_LAYERLEVEL" val="1_1"/>
  <p:tag name="KSO_WM_UNIT_TYPE" val="h_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1134"/>
  <p:tag name="KSO_WM_UNIT_COMPATIBLE" val="0"/>
  <p:tag name="KSO_WM_UNIT_DIAGRAM_ISNUMVISUAL" val="0"/>
  <p:tag name="KSO_WM_UNIT_DIAGRAM_ISREFERUNIT" val="0"/>
  <p:tag name="KSO_WM_UNIT_HIGHLIGHT" val="0"/>
  <p:tag name="KSO_WM_UNIT_ID" val="diagram20201134_1*h_i*1_5"/>
  <p:tag name="KSO_WM_UNIT_INDEX" val="1_5"/>
  <p:tag name="KSO_WM_UNIT_LAYERLEVEL" val="1_1"/>
  <p:tag name="KSO_WM_UNIT_TYPE" val="h_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1134"/>
  <p:tag name="KSO_WM_UNIT_BLOCK" val="0"/>
  <p:tag name="KSO_WM_UNIT_COMPATIBLE" val="0"/>
  <p:tag name="KSO_WM_UNIT_DEFAULT_FONT" val="0;0;0"/>
  <p:tag name="KSO_WM_UNIT_DIAGRAM_ISNUMVISUAL" val="0"/>
  <p:tag name="KSO_WM_UNIT_DIAGRAM_ISREFERUNIT" val="0"/>
  <p:tag name="KSO_WM_UNIT_HIGHLIGHT" val="0"/>
  <p:tag name="KSO_WM_UNIT_ID" val="diagram20201134_1*h_i*1_6"/>
  <p:tag name="KSO_WM_UNIT_INDEX" val="1_6"/>
  <p:tag name="KSO_WM_UNIT_LAYERLEVEL" val="1_1"/>
  <p:tag name="KSO_WM_UNIT_PLACING_PICTURE" val="43649.4238686574"/>
  <p:tag name="KSO_WM_UNIT_TYPE" val="h_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1134"/>
  <p:tag name="KSO_WM_UNIT_BLOCK" val="0"/>
  <p:tag name="KSO_WM_UNIT_COMPATIBLE" val="0"/>
  <p:tag name="KSO_WM_UNIT_DEFAULT_FONT" val="0;0;0"/>
  <p:tag name="KSO_WM_UNIT_DIAGRAM_ISNUMVISUAL" val="0"/>
  <p:tag name="KSO_WM_UNIT_DIAGRAM_ISREFERUNIT" val="0"/>
  <p:tag name="KSO_WM_UNIT_HIGHLIGHT" val="0"/>
  <p:tag name="KSO_WM_UNIT_ID" val="diagram20201134_1*h_i*1_7"/>
  <p:tag name="KSO_WM_UNIT_INDEX" val="1_7"/>
  <p:tag name="KSO_WM_UNIT_LAYERLEVEL" val="1_1"/>
  <p:tag name="KSO_WM_UNIT_PLACING_PICTURE" val="43649.4238686574"/>
  <p:tag name="KSO_WM_UNIT_TYPE" val="h_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1134"/>
  <p:tag name="KSO_WM_UNIT_BLOCK" val="0"/>
  <p:tag name="KSO_WM_UNIT_COMPATIBLE" val="0"/>
  <p:tag name="KSO_WM_UNIT_DEFAULT_FONT" val="0;0;0"/>
  <p:tag name="KSO_WM_UNIT_DIAGRAM_ISNUMVISUAL" val="0"/>
  <p:tag name="KSO_WM_UNIT_DIAGRAM_ISREFERUNIT" val="0"/>
  <p:tag name="KSO_WM_UNIT_HIGHLIGHT" val="0"/>
  <p:tag name="KSO_WM_UNIT_ID" val="diagram20201134_1*h_i*1_2"/>
  <p:tag name="KSO_WM_UNIT_INDEX" val="1_2"/>
  <p:tag name="KSO_WM_UNIT_LAYERLEVEL" val="1_1"/>
  <p:tag name="KSO_WM_UNIT_PLACING_PICTURE" val="43649.4238686574"/>
  <p:tag name="KSO_WM_UNIT_TYPE" val="h_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1134"/>
  <p:tag name="KSO_WM_UNIT_BLOCK" val="0"/>
  <p:tag name="KSO_WM_UNIT_COMPATIBLE" val="0"/>
  <p:tag name="KSO_WM_UNIT_DEFAULT_FONT" val="0;0;0"/>
  <p:tag name="KSO_WM_UNIT_DIAGRAM_ISNUMVISUAL" val="0"/>
  <p:tag name="KSO_WM_UNIT_DIAGRAM_ISREFERUNIT" val="0"/>
  <p:tag name="KSO_WM_UNIT_HIGHLIGHT" val="0"/>
  <p:tag name="KSO_WM_UNIT_ID" val="diagram20201134_1*h_d*1_1"/>
  <p:tag name="KSO_WM_UNIT_INDEX" val="1_1"/>
  <p:tag name="KSO_WM_UNIT_LAYERLEVEL" val="1_1"/>
  <p:tag name="KSO_WM_UNIT_PLACING_PICTURE" val="43649.4238686574"/>
  <p:tag name="KSO_WM_UNIT_PLACING_PICTURE_INFO" val="{&quot;code&quot;:&quot;&quot;,&quot;full_picture&quot;:false,&quot;last_crop_picture&quot;:&quot;1-1&quot;,&quot;scheme&quot;:&quot;&quot;,&quot;spacing&quot;:6}"/>
  <p:tag name="KSO_WM_UNIT_PLACING_PICTURE_USER_VIEWPORT" val="{&quot;height&quot;:5122.99842519685,&quot;width&quot;:7484.233070866142}"/>
  <p:tag name="KSO_WM_UNIT_TYPE" val="h_d"/>
  <p:tag name="KSO_WM_UNIT_VALUE" val="903*1319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01134"/>
  <p:tag name="KSO_WM_UNIT_BLOCK" val="0"/>
  <p:tag name="KSO_WM_UNIT_COMPATIBLE" val="0"/>
  <p:tag name="KSO_WM_UNIT_DEFAULT_FONT" val="0;0;0"/>
  <p:tag name="KSO_WM_UNIT_DIAGRAM_ISNUMVISUAL" val="0"/>
  <p:tag name="KSO_WM_UNIT_DIAGRAM_ISREFERUNIT" val="0"/>
  <p:tag name="KSO_WM_UNIT_HIGHLIGHT" val="0"/>
  <p:tag name="KSO_WM_UNIT_ID" val="diagram2020113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LACING_PICTURE" val="43649.4238686574"/>
  <p:tag name="KSO_WM_UNIT_PRESET_TEXT" val="单击输入&#13;标题内容"/>
  <p:tag name="KSO_WM_UNIT_SHOW_EDIT_AREA_INDICATION" val="1"/>
  <p:tag name="KSO_WM_UNIT_TYPE" val="a"/>
  <p:tag name="KSO_WM_UNIT_VALUE" val="12"/>
</p:tagLst>
</file>

<file path=ppt/tags/tag10.xml><?xml version="1.0" encoding="utf-8"?>
<p:tagLst xmlns:p="http://schemas.openxmlformats.org/presentationml/2006/main">
  <p:tag name="KSO_WM_BEAUTIFY_FLAG" val="#wm#"/>
  <p:tag name="KSO_WM_SLIDE_BACKGROUND" val="[&quot;general&quot;]"/>
  <p:tag name="KSO_WM_SLIDE_CAN_ADD_NAVIGATION" val="1"/>
  <p:tag name="KSO_WM_SLIDE_ID" val="diagram20201134_1"/>
  <p:tag name="KSO_WM_SLIDE_INDEX" val="1"/>
  <p:tag name="KSO_WM_SLIDE_ITEM_CNT" val="0"/>
  <p:tag name="KSO_WM_SLIDE_LAYOUT" val="a_h"/>
  <p:tag name="KSO_WM_SLIDE_LAYOUT_CNT" val="1_1"/>
  <p:tag name="KSO_WM_SLIDE_LAYOUT_INFO" val="{&quot;direction&quot;:0,&quot;horizontalAlign&quot;:-1,&quot;verticalAlign&quot;:-1,&quot;type&quot;:1,&quot;diagramDirection&quot;:0,&quot;canSetOverLayout&quot;:0,&quot;isOverLayout&quot;:0,&quot;backgroundInfo&quot;:[{&quot;type&quot;:&quot;general&quot;,&quot;left&quot;:&quot;NaN&quot;,&quot;top&quot;:&quot;NaN&quot;,&quot;right&quot;:&quot;NaN&quot;,&quot;bottom&quot;:&quot;NaN&quot;}]}"/>
  <p:tag name="KSO_WM_SLIDE_POSITION" val="27.9865*0"/>
  <p:tag name="KSO_WM_SLIDE_RATIO" val="1.777778"/>
  <p:tag name="KSO_WM_SLIDE_SIZE" val="706.525*540"/>
  <p:tag name="KSO_WM_SLIDE_SUBTYPE" val="picTxt"/>
  <p:tag name="KSO_WM_SLIDE_TYPE" val="text"/>
  <p:tag name="KSO_WM_SPECIAL_SOURCE" val="bdnull"/>
  <p:tag name="KSO_WM_TAG_VERSION" val="1.0"/>
  <p:tag name="KSO_WM_TEMPLATE_CATEGORY" val="diagram"/>
  <p:tag name="KSO_WM_TEMPLATE_COLOR_TYPE" val="1"/>
  <p:tag name="KSO_WM_TEMPLATE_INDEX" val="20201134"/>
  <p:tag name="KSO_WM_TEMPLATE_MASTER_TYPE" val="0"/>
  <p:tag name="KSO_WM_TEMPLATE_SUBCATEGORY" val="0"/>
  <p:tag name="KSO_WM_UNIT_SHOW_EDIT_AREA_INDICATION" val="1"/>
</p:tagLst>
</file>

<file path=ppt/tags/tag11.xml><?xml version="1.0" encoding="utf-8"?>
<p:tagLst xmlns:p="http://schemas.openxmlformats.org/presentationml/2006/main">
  <p:tag name="KSO_WM_SPECIAL_SOURCE" val="bdnull"/>
</p:tagLst>
</file>

<file path=ppt/tags/tag12.xml><?xml version="1.0" encoding="utf-8"?>
<p:tagLst xmlns:p="http://schemas.openxmlformats.org/presentationml/2006/main">
  <p:tag name="KSO_WM_SPECIAL_SOURCE" val="bdnull"/>
</p:tagLst>
</file>

<file path=ppt/tags/tag13.xml><?xml version="1.0" encoding="utf-8"?>
<p:tagLst xmlns:p="http://schemas.openxmlformats.org/presentationml/2006/main">
  <p:tag name="KSO_WM_UNIT_TABLE_BEAUTIFY" val="smartTable{87026990-5a6f-4d7f-a200-9449543d0784}"/>
  <p:tag name="TABLE_ENDDRAG_ORIGIN_RECT" val="879*397"/>
  <p:tag name="TABLE_ENDDRAG_RECT" val="41*107*879*397"/>
</p:tagLst>
</file>

<file path=ppt/tags/tag14.xml><?xml version="1.0" encoding="utf-8"?>
<p:tagLst xmlns:p="http://schemas.openxmlformats.org/presentationml/2006/main">
  <p:tag name="KSO_WM_SPECIAL_SOURCE" val="bdnull"/>
</p:tagLst>
</file>

<file path=ppt/tags/tag15.xml><?xml version="1.0" encoding="utf-8"?>
<p:tagLst xmlns:p="http://schemas.openxmlformats.org/presentationml/2006/main">
  <p:tag name="KSO_WM_SPECIAL_SOURCE" val="bdnull"/>
</p:tagLst>
</file>

<file path=ppt/tags/tag16.xml><?xml version="1.0" encoding="utf-8"?>
<p:tagLst xmlns:p="http://schemas.openxmlformats.org/presentationml/2006/main">
  <p:tag name="KSO_WM_SPECIAL_SOURCE" val="bdnull"/>
</p:tagLst>
</file>

<file path=ppt/tags/tag17.xml><?xml version="1.0" encoding="utf-8"?>
<p:tagLst xmlns:p="http://schemas.openxmlformats.org/presentationml/2006/main">
  <p:tag name="KSO_WM_SPECIAL_SOURCE" val="bdnull"/>
</p:tagLst>
</file>

<file path=ppt/tags/tag18.xml><?xml version="1.0" encoding="utf-8"?>
<p:tagLst xmlns:p="http://schemas.openxmlformats.org/presentationml/2006/main">
  <p:tag name="KSO_WM_SPECIAL_SOURCE" val="bdnull"/>
</p:tagLst>
</file>

<file path=ppt/tags/tag19.xml><?xml version="1.0" encoding="utf-8"?>
<p:tagLst xmlns:p="http://schemas.openxmlformats.org/presentationml/2006/main">
  <p:tag name="KSO_WM_SPECIAL_SOURCE" val="bdnull"/>
</p:tagLst>
</file>

<file path=ppt/tags/tag20.xml><?xml version="1.0" encoding="utf-8"?>
<p:tagLst xmlns:p="http://schemas.openxmlformats.org/presentationml/2006/main">
  <p:tag name="KSO_WM_SPECIAL_SOURCE" val="bdnull"/>
</p:tagLst>
</file>

<file path=ppt/tags/tag21.xml><?xml version="1.0" encoding="utf-8"?>
<p:tagLst xmlns:p="http://schemas.openxmlformats.org/presentationml/2006/main">
  <p:tag name="KSO_WM_SPECIAL_SOURCE" val="bdnull"/>
</p:tagLst>
</file>

<file path=ppt/tags/tag22.xml><?xml version="1.0" encoding="utf-8"?>
<p:tagLst xmlns:p="http://schemas.openxmlformats.org/presentationml/2006/main">
  <p:tag name="KSO_WM_SPECIAL_SOURCE" val="bdnull"/>
</p:tagLst>
</file>

<file path=ppt/tags/tag23.xml><?xml version="1.0" encoding="utf-8"?>
<p:tagLst xmlns:p="http://schemas.openxmlformats.org/presentationml/2006/main">
  <p:tag name="KSO_WM_UNIT_TABLE_BEAUTIFY" val="smartTable{015d9e90-9b1d-46d5-8f5f-a8c373f7bb0f}"/>
  <p:tag name="TABLE_ENDDRAG_ORIGIN_RECT" val="828*312"/>
  <p:tag name="TABLE_ENDDRAG_RECT" val="66*133*828*312"/>
</p:tagLst>
</file>

<file path=ppt/tags/tag24.xml><?xml version="1.0" encoding="utf-8"?>
<p:tagLst xmlns:p="http://schemas.openxmlformats.org/presentationml/2006/main">
  <p:tag name="KSO_WM_SPECIAL_SOURCE" val="bdnull"/>
</p:tagLst>
</file>

<file path=ppt/tags/tag2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宋体</vt:lpstr>
      <vt:lpstr>Office Theme</vt:lpstr>
      <vt:lpstr>PowerPoint Presentation</vt:lpstr>
      <vt:lpstr>护理分级标准的内容</vt:lpstr>
      <vt:lpstr>自理能力分级</vt:lpstr>
      <vt:lpstr>Barther指数评定量表</vt:lpstr>
      <vt:lpstr>Barther指数评定细则</vt:lpstr>
      <vt:lpstr>Barther指数评定细则</vt:lpstr>
      <vt:lpstr>Barther指数评定细则</vt:lpstr>
      <vt:lpstr>Barther指数评定细则</vt:lpstr>
      <vt:lpstr>Barther指数评定细则</vt:lpstr>
      <vt:lpstr>Barther指数评定细则</vt:lpstr>
      <vt:lpstr>Barther指数评定细则</vt:lpstr>
      <vt:lpstr>Barther指数评定细则</vt:lpstr>
      <vt:lpstr>评定结果：自理能力分级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2024-09-25T16:27:20.996</cp:lastPrinted>
  <dcterms:created xsi:type="dcterms:W3CDTF">2024-09-25T08:27:21Z</dcterms:created>
  <dcterms:modified xsi:type="dcterms:W3CDTF">2024-09-25T08:27:22Z</dcterms:modified>
</cp:coreProperties>
</file>