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19AE028-1DBE-427C-AC91-91C59DF0FE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B017D0A-8399-458C-BB08-7DE9D92F05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DF84A1A-A7E4-4A07-84D9-DB98069E1AB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E2848ED-368D-441D-9211-6B01FD784E1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71665C2-4578-43AF-AB9A-D21595850CF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2241F9F-C90F-49A2-A7D5-265F7AE5451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1FB7760-08C0-4DB6-8A90-6F229E68D6A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E81A252-990E-42C6-8467-79D744ABD67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560031C-67FF-4097-8FFC-8C4D6ADC9C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D0596ED-4207-47E6-A129-AECFF09C78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EFEE837-7B1A-4841-ABE7-50DFBF8E35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2532232402301110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护理质量安全与风险管理的家庭照护安全</a:t>
            </a:r>
            <a:endParaRPr lang="en-US" sz="1100"/>
          </a:p>
        </p:txBody>
      </p:sp>
      <p:sp>
        <p:nvSpPr>
          <p:cNvPr id="3" name="AutoShape 3"/>
          <p:cNvSpPr/>
          <p:nvPr/>
        </p:nvSpPr>
        <p:spPr>
          <a:xfrm>
            <a:off x="6000750" y="4095750"/>
            <a:ext cx="4101027"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汇报时间：2024-01-18</a:t>
            </a:r>
            <a:endParaRPr lang="en-US" sz="1100"/>
          </a:p>
        </p:txBody>
      </p:sp>
      <p:sp>
        <p:nvSpPr>
          <p:cNvPr id="4" name="AutoShape 4"/>
          <p:cNvSpPr/>
          <p:nvPr/>
        </p:nvSpPr>
        <p:spPr>
          <a:xfrm>
            <a:off x="714375" y="4095750"/>
            <a:ext cx="4956128"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汇报人：XX</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sp>
        <p:nvSpPr>
          <p:cNvPr id="3" name="TextBox 3"/>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rgbClr val="FFFFFF">
                    <a:alpha val="100000"/>
                  </a:srgbClr>
                </a:solidFill>
                <a:latin typeface="Microsoft Yahei"/>
                <a:ea typeface="Microsoft Yahei"/>
                <a:cs typeface="Microsoft Yahei"/>
              </a:rPr>
              <a:t>目录</a:t>
            </a:r>
          </a:p>
        </p:txBody>
      </p:sp>
      <p:sp>
        <p:nvSpPr>
          <p:cNvPr id="4" name="TextBox 4"/>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家庭照护安全现状与问题</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护理质量安全与风险管理理论基础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家庭照护安全风险评估与识别</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sp>
        <p:nvSpPr>
          <p:cNvPr id="3" name="TextBox 3"/>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rgbClr val="FFFFFF">
                    <a:alpha val="100000"/>
                  </a:srgbClr>
                </a:solidFill>
                <a:latin typeface="Microsoft Yahei"/>
                <a:ea typeface="Microsoft Yahei"/>
                <a:cs typeface="Microsoft Yahei"/>
              </a:rPr>
              <a:t>目录</a:t>
            </a:r>
          </a:p>
        </p:txBody>
      </p:sp>
      <p:sp>
        <p:nvSpPr>
          <p:cNvPr id="4" name="TextBox 4"/>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家庭照护安全风险防范与控制措施</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家庭照护者培训与教育</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引言</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提高照护质量</a:t>
            </a:r>
          </a:p>
        </p:txBody>
      </p:sp>
      <p:sp>
        <p:nvSpPr>
          <p:cNvPr id="7" name="AutoShape 7"/>
          <p:cNvSpPr/>
          <p:nvPr/>
        </p:nvSpPr>
        <p:spPr>
          <a:xfrm>
            <a:off x="83032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确保家庭照护者具备必要的技能和知识，以提供安全、有效的照护服务。</a:t>
            </a:r>
            <a:endParaRPr lang="en-US" sz="1100"/>
          </a:p>
        </p:txBody>
      </p:sp>
      <p:sp>
        <p:nvSpPr>
          <p:cNvPr id="8" name="AutoShape 8"/>
          <p:cNvSpPr/>
          <p:nvPr/>
        </p:nvSpPr>
        <p:spPr>
          <a:xfrm>
            <a:off x="513055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降低风险</a:t>
            </a:r>
          </a:p>
        </p:txBody>
      </p:sp>
      <p:sp>
        <p:nvSpPr>
          <p:cNvPr id="10" name="AutoShape 10"/>
          <p:cNvSpPr/>
          <p:nvPr/>
        </p:nvSpPr>
        <p:spPr>
          <a:xfrm>
            <a:off x="483894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识别和预防潜在的安全隐患，减少照护过程中的不良事件和伤害。</a:t>
            </a:r>
            <a:endParaRPr lang="en-US" sz="1100"/>
          </a:p>
        </p:txBody>
      </p:sp>
      <p:sp>
        <p:nvSpPr>
          <p:cNvPr id="11" name="AutoShape 11"/>
          <p:cNvSpPr/>
          <p:nvPr/>
        </p:nvSpPr>
        <p:spPr>
          <a:xfrm>
            <a:off x="913917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促进健康</a:t>
            </a:r>
          </a:p>
        </p:txBody>
      </p:sp>
      <p:sp>
        <p:nvSpPr>
          <p:cNvPr id="13" name="AutoShape 13"/>
          <p:cNvSpPr/>
          <p:nvPr/>
        </p:nvSpPr>
        <p:spPr>
          <a:xfrm>
            <a:off x="884756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通过优化照护环境和改进照护实践，促进被照护者的身心健康。</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4942376" y="2434470"/>
            <a:ext cx="3133738" cy="9945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家庭环境熟悉、舒适，有利于被照护者的心理和情感健康。</a:t>
            </a:r>
            <a:endParaRPr lang="en-US" sz="1100"/>
          </a:p>
        </p:txBody>
      </p:sp>
      <p:sp>
        <p:nvSpPr>
          <p:cNvPr id="3" name="AutoShape 3"/>
          <p:cNvSpPr/>
          <p:nvPr/>
        </p:nvSpPr>
        <p:spPr>
          <a:xfrm>
            <a:off x="4987195"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5121688" y="1936528"/>
            <a:ext cx="292227" cy="292227"/>
            <a:chOff x="5121688" y="1936528"/>
            <a:chExt cx="292227" cy="292227"/>
          </a:xfrm>
        </p:grpSpPr>
        <p:sp>
          <p:nvSpPr>
            <p:cNvPr id="5" name="Freeform 5"/>
            <p:cNvSpPr/>
            <p:nvPr/>
          </p:nvSpPr>
          <p:spPr>
            <a:xfrm>
              <a:off x="5175885" y="1990630"/>
              <a:ext cx="182880" cy="73533"/>
            </a:xfrm>
            <a:custGeom>
              <a:rect l="l" t="t"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267801" y="1990630"/>
              <a:ext cx="54197" cy="36766"/>
            </a:xfrm>
            <a:custGeom>
              <a:rect l="l" t="t" r="r" b="b"/>
              <a:pathLst>
                <a:path w="56" h="38">
                  <a:moveTo>
                    <a:pt x="56" y="38"/>
                  </a:moveTo>
                  <a:lnTo>
                    <a:pt x="0" y="38"/>
                  </a:lnTo>
                  <a:lnTo>
                    <a:pt x="0" y="0"/>
                  </a:lnTo>
                  <a:lnTo>
                    <a:pt x="19" y="0"/>
                  </a:lnTo>
                  <a:lnTo>
                    <a:pt x="19" y="19"/>
                  </a:lnTo>
                  <a:lnTo>
                    <a:pt x="37" y="19"/>
                  </a:lnTo>
                  <a:lnTo>
                    <a:pt x="37" y="0"/>
                  </a:lnTo>
                  <a:lnTo>
                    <a:pt x="56" y="0"/>
                  </a:lnTo>
                  <a:lnTo>
                    <a:pt x="56" y="3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121688" y="1936528"/>
              <a:ext cx="292227" cy="292227"/>
            </a:xfrm>
            <a:custGeom>
              <a:rect l="l" t="t"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175885" y="2100929"/>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175885" y="2136743"/>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175885" y="2173510"/>
              <a:ext cx="182880"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1" name="AutoShape 11"/>
          <p:cNvSpPr/>
          <p:nvPr/>
        </p:nvSpPr>
        <p:spPr>
          <a:xfrm>
            <a:off x="5554409" y="1919002"/>
            <a:ext cx="1897189" cy="36804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spcBef>
                <a:spcPts val="375"/>
              </a:spcBef>
              <a:defRPr/>
            </a:pPr>
            <a:r>
              <a:rPr lang="en-US" sz="1575" b="1">
                <a:solidFill>
                  <a:schemeClr val="accent1">
                    <a:alpha val="100000"/>
                  </a:schemeClr>
                </a:solidFill>
                <a:latin typeface="Microsoft Yahei"/>
                <a:ea typeface="Microsoft Yahei"/>
                <a:cs typeface="Microsoft Yahei"/>
              </a:rPr>
              <a:t>家庭环境优势</a:t>
            </a:r>
            <a:endParaRPr lang="en-US" sz="1100"/>
          </a:p>
        </p:txBody>
      </p:sp>
      <p:sp>
        <p:nvSpPr>
          <p:cNvPr id="12" name="AutoShape 12"/>
          <p:cNvSpPr/>
          <p:nvPr/>
        </p:nvSpPr>
        <p:spPr>
          <a:xfrm>
            <a:off x="8335955" y="2434470"/>
            <a:ext cx="3133738" cy="9945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家庭照护者能够更深入地了解被照护者的需求和偏好，提供个性化的照护服务。</a:t>
            </a:r>
            <a:endParaRPr lang="en-US" sz="1100"/>
          </a:p>
        </p:txBody>
      </p:sp>
      <p:sp>
        <p:nvSpPr>
          <p:cNvPr id="13" name="AutoShape 13"/>
          <p:cNvSpPr/>
          <p:nvPr/>
        </p:nvSpPr>
        <p:spPr>
          <a:xfrm>
            <a:off x="8948027" y="191837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个性化照护</a:t>
            </a:r>
            <a:endParaRPr lang="en-US" sz="1100"/>
          </a:p>
        </p:txBody>
      </p:sp>
      <p:sp>
        <p:nvSpPr>
          <p:cNvPr id="14" name="AutoShape 14"/>
          <p:cNvSpPr/>
          <p:nvPr/>
        </p:nvSpPr>
        <p:spPr>
          <a:xfrm>
            <a:off x="8380762" y="1802035"/>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5" name="Group 15"/>
          <p:cNvGrpSpPr/>
          <p:nvPr/>
        </p:nvGrpSpPr>
        <p:grpSpPr>
          <a:xfrm>
            <a:off x="8515255" y="1990630"/>
            <a:ext cx="292227" cy="201263"/>
            <a:chOff x="8515255" y="1990630"/>
            <a:chExt cx="292227" cy="201263"/>
          </a:xfrm>
        </p:grpSpPr>
        <p:sp>
          <p:nvSpPr>
            <p:cNvPr id="16" name="AutoShape 16"/>
            <p:cNvSpPr/>
            <p:nvPr/>
          </p:nvSpPr>
          <p:spPr>
            <a:xfrm>
              <a:off x="85694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8624601"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8679752" y="2072926"/>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4901" y="2072926"/>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85694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8624601"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8679752" y="2036159"/>
              <a:ext cx="18383"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8734901" y="2036159"/>
              <a:ext cx="17431"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8587835" y="2128075"/>
              <a:ext cx="147066" cy="18383"/>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8515255" y="1990630"/>
              <a:ext cx="292227" cy="201263"/>
            </a:xfrm>
            <a:custGeom>
              <a:rect l="l" t="t"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6" name="AutoShape 26"/>
          <p:cNvSpPr/>
          <p:nvPr/>
        </p:nvSpPr>
        <p:spPr>
          <a:xfrm>
            <a:off x="4942376" y="4809710"/>
            <a:ext cx="3133738" cy="10191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有效的家庭照护可以减轻医疗机构的负担，降低医疗资源的消耗。</a:t>
            </a:r>
            <a:endParaRPr lang="en-US" sz="1100"/>
          </a:p>
        </p:txBody>
      </p:sp>
      <p:sp>
        <p:nvSpPr>
          <p:cNvPr id="27" name="AutoShape 27"/>
          <p:cNvSpPr/>
          <p:nvPr/>
        </p:nvSpPr>
        <p:spPr>
          <a:xfrm>
            <a:off x="5554448" y="429361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减轻医疗负担</a:t>
            </a:r>
            <a:endParaRPr lang="en-US" sz="1100"/>
          </a:p>
        </p:txBody>
      </p:sp>
      <p:sp>
        <p:nvSpPr>
          <p:cNvPr id="28" name="AutoShape 28"/>
          <p:cNvSpPr/>
          <p:nvPr/>
        </p:nvSpPr>
        <p:spPr>
          <a:xfrm>
            <a:off x="4987195" y="4188148"/>
            <a:ext cx="561213" cy="561213"/>
          </a:xfrm>
          <a:prstGeom prst="ellipse">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spcBef>
                <a:spcPts val="375"/>
              </a:spcBef>
              <a:defRPr/>
            </a:pPr>
            <a:endParaRPr lang="en-US" sz="1100"/>
          </a:p>
        </p:txBody>
      </p:sp>
      <p:grpSp>
        <p:nvGrpSpPr>
          <p:cNvPr id="29" name="Group 29"/>
          <p:cNvGrpSpPr/>
          <p:nvPr/>
        </p:nvGrpSpPr>
        <p:grpSpPr>
          <a:xfrm>
            <a:off x="5122640" y="4315015"/>
            <a:ext cx="290322" cy="285560"/>
            <a:chOff x="5122640" y="4315015"/>
            <a:chExt cx="290322" cy="285560"/>
          </a:xfrm>
        </p:grpSpPr>
        <p:sp>
          <p:nvSpPr>
            <p:cNvPr id="30" name="Freeform 30"/>
            <p:cNvSpPr/>
            <p:nvPr/>
          </p:nvSpPr>
          <p:spPr>
            <a:xfrm>
              <a:off x="5182267" y="4370832"/>
              <a:ext cx="176879" cy="175927"/>
            </a:xfrm>
            <a:custGeom>
              <a:rect l="l" t="t"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5122640" y="4484275"/>
              <a:ext cx="120110" cy="116300"/>
            </a:xfrm>
            <a:custGeom>
              <a:rect l="l" t="t"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5296662" y="4315015"/>
              <a:ext cx="116300" cy="115348"/>
            </a:xfrm>
            <a:custGeom>
              <a:rect l="l" t="t"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5220081" y="4453128"/>
              <a:ext cx="27432" cy="26479"/>
            </a:xfrm>
            <a:custGeom>
              <a:rect l="l" t="t" r="r" b="b"/>
              <a:pathLst>
                <a:path w="28" h="28">
                  <a:moveTo>
                    <a:pt x="15" y="28"/>
                  </a:moveTo>
                  <a:lnTo>
                    <a:pt x="0" y="14"/>
                  </a:lnTo>
                  <a:lnTo>
                    <a:pt x="15" y="0"/>
                  </a:lnTo>
                  <a:lnTo>
                    <a:pt x="29" y="14"/>
                  </a:lnTo>
                  <a:lnTo>
                    <a:pt x="15"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5255990" y="4444555"/>
              <a:ext cx="27432" cy="26479"/>
            </a:xfrm>
            <a:custGeom>
              <a:rect l="l" t="t" r="r" b="b"/>
              <a:pathLst>
                <a:path w="28" h="28">
                  <a:moveTo>
                    <a:pt x="14" y="28"/>
                  </a:moveTo>
                  <a:lnTo>
                    <a:pt x="0" y="14"/>
                  </a:lnTo>
                  <a:lnTo>
                    <a:pt x="14" y="0"/>
                  </a:lnTo>
                  <a:lnTo>
                    <a:pt x="29"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5265420" y="4408646"/>
              <a:ext cx="26479" cy="26479"/>
            </a:xfrm>
            <a:custGeom>
              <a:rect l="l" t="t" r="r" b="b"/>
              <a:pathLst>
                <a:path w="28" h="28">
                  <a:moveTo>
                    <a:pt x="14" y="28"/>
                  </a:moveTo>
                  <a:lnTo>
                    <a:pt x="0" y="14"/>
                  </a:lnTo>
                  <a:lnTo>
                    <a:pt x="14" y="0"/>
                  </a:lnTo>
                  <a:lnTo>
                    <a:pt x="28" y="14"/>
                  </a:lnTo>
                  <a:lnTo>
                    <a:pt x="14" y="2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5247513" y="4479607"/>
              <a:ext cx="26479" cy="27432"/>
            </a:xfrm>
            <a:custGeom>
              <a:rect l="l" t="t" r="r" b="b"/>
              <a:pathLst>
                <a:path w="28" h="28">
                  <a:moveTo>
                    <a:pt x="14" y="29"/>
                  </a:moveTo>
                  <a:lnTo>
                    <a:pt x="0" y="15"/>
                  </a:lnTo>
                  <a:lnTo>
                    <a:pt x="14" y="0"/>
                  </a:lnTo>
                  <a:lnTo>
                    <a:pt x="28" y="15"/>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5291900" y="4435126"/>
              <a:ext cx="26479" cy="27432"/>
            </a:xfrm>
            <a:custGeom>
              <a:rect l="l" t="t" r="r" b="b"/>
              <a:pathLst>
                <a:path w="28" h="28">
                  <a:moveTo>
                    <a:pt x="14" y="29"/>
                  </a:moveTo>
                  <a:lnTo>
                    <a:pt x="0" y="14"/>
                  </a:lnTo>
                  <a:lnTo>
                    <a:pt x="14" y="0"/>
                  </a:lnTo>
                  <a:lnTo>
                    <a:pt x="28" y="14"/>
                  </a:lnTo>
                  <a:lnTo>
                    <a:pt x="14" y="2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 name="AutoShape 38"/>
          <p:cNvSpPr/>
          <p:nvPr/>
        </p:nvSpPr>
        <p:spPr>
          <a:xfrm>
            <a:off x="8335955" y="4809710"/>
            <a:ext cx="3133738" cy="101914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350">
                <a:solidFill>
                  <a:schemeClr val="dk1">
                    <a:alpha val="100000"/>
                  </a:schemeClr>
                </a:solidFill>
                <a:latin typeface="Microsoft Yahei"/>
                <a:ea typeface="Microsoft Yahei"/>
                <a:cs typeface="Microsoft Yahei"/>
              </a:rPr>
              <a:t>家庭照护是社会支持体系的重要组成部分，有助于增强家庭的凝聚力和社会的和谐稳定。</a:t>
            </a:r>
            <a:endParaRPr lang="en-US" sz="1100"/>
          </a:p>
        </p:txBody>
      </p:sp>
      <p:sp>
        <p:nvSpPr>
          <p:cNvPr id="39" name="AutoShape 39"/>
          <p:cNvSpPr/>
          <p:nvPr/>
        </p:nvSpPr>
        <p:spPr>
          <a:xfrm>
            <a:off x="8948027" y="4293614"/>
            <a:ext cx="1897171" cy="36933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575" b="1">
                <a:solidFill>
                  <a:schemeClr val="accent1">
                    <a:alpha val="100000"/>
                  </a:schemeClr>
                </a:solidFill>
                <a:latin typeface="Microsoft Yahei"/>
                <a:ea typeface="Microsoft Yahei"/>
                <a:cs typeface="Microsoft Yahei"/>
              </a:rPr>
              <a:t>社会支持</a:t>
            </a:r>
            <a:endParaRPr lang="en-US" sz="1100"/>
          </a:p>
        </p:txBody>
      </p:sp>
      <p:sp>
        <p:nvSpPr>
          <p:cNvPr id="40" name="AutoShape 40"/>
          <p:cNvSpPr/>
          <p:nvPr/>
        </p:nvSpPr>
        <p:spPr>
          <a:xfrm>
            <a:off x="8380762" y="4177284"/>
            <a:ext cx="561213" cy="56121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1" name="Group 41"/>
          <p:cNvGrpSpPr/>
          <p:nvPr/>
        </p:nvGrpSpPr>
        <p:grpSpPr>
          <a:xfrm>
            <a:off x="8533542" y="4316063"/>
            <a:ext cx="282417" cy="283559"/>
            <a:chOff x="8533542" y="4316063"/>
            <a:chExt cx="282417" cy="283559"/>
          </a:xfrm>
        </p:grpSpPr>
        <p:sp>
          <p:nvSpPr>
            <p:cNvPr id="42" name="Freeform 42"/>
            <p:cNvSpPr/>
            <p:nvPr/>
          </p:nvSpPr>
          <p:spPr>
            <a:xfrm>
              <a:off x="8562499" y="4316063"/>
              <a:ext cx="253460" cy="254508"/>
            </a:xfrm>
            <a:custGeom>
              <a:rect l="l" t="t"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8624507" y="4371213"/>
              <a:ext cx="134493" cy="109347"/>
            </a:xfrm>
            <a:custGeom>
              <a:rect l="l" t="t" r="r" b="b"/>
              <a:pathLst>
                <a:path w="139" h="113">
                  <a:moveTo>
                    <a:pt x="12" y="113"/>
                  </a:moveTo>
                  <a:lnTo>
                    <a:pt x="0" y="99"/>
                  </a:lnTo>
                  <a:lnTo>
                    <a:pt x="128" y="0"/>
                  </a:lnTo>
                  <a:lnTo>
                    <a:pt x="139" y="14"/>
                  </a:lnTo>
                  <a:lnTo>
                    <a:pt x="12" y="11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8540305" y="4495038"/>
              <a:ext cx="97727" cy="97727"/>
            </a:xfrm>
            <a:custGeom>
              <a:rect l="l" t="t"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8533542" y="4565713"/>
              <a:ext cx="33909" cy="33909"/>
            </a:xfrm>
            <a:custGeom>
              <a:rect l="l" t="t" r="r" b="b"/>
              <a:pathLst>
                <a:path w="35" h="35">
                  <a:moveTo>
                    <a:pt x="14" y="35"/>
                  </a:moveTo>
                  <a:lnTo>
                    <a:pt x="0" y="21"/>
                  </a:lnTo>
                  <a:lnTo>
                    <a:pt x="21" y="0"/>
                  </a:lnTo>
                  <a:lnTo>
                    <a:pt x="35" y="14"/>
                  </a:lnTo>
                  <a:lnTo>
                    <a:pt x="14" y="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46" name="Picture 46"/>
          <p:cNvPicPr>
            <a:picLocks noChangeAspect="1"/>
          </p:cNvPicPr>
          <p:nvPr/>
        </p:nvPicPr>
        <p:blipFill>
          <a:blip r:embed="rId2"/>
          <a:srcRect l="12471" r="12471"/>
          <a:stretch>
            <a:fillRect/>
          </a:stretch>
        </p:blipFill>
        <p:spPr>
          <a:xfrm>
            <a:off x="706988" y="1587639"/>
            <a:ext cx="3579894" cy="3867314"/>
          </a:xfrm>
          <a:prstGeom prst="rect">
            <a:avLst/>
          </a:prstGeom>
        </p:spPr>
      </p:pic>
      <p:grpSp>
        <p:nvGrpSpPr>
          <p:cNvPr id="47" name="Group 47"/>
          <p:cNvGrpSpPr/>
          <p:nvPr/>
        </p:nvGrpSpPr>
        <p:grpSpPr>
          <a:xfrm>
            <a:off x="454963" y="93878"/>
            <a:ext cx="10641129" cy="914400"/>
            <a:chOff x="454963" y="93878"/>
            <a:chExt cx="10641129" cy="914400"/>
          </a:xfrm>
        </p:grpSpPr>
        <p:sp>
          <p:nvSpPr>
            <p:cNvPr id="48" name="AutoShape 4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AutoShape 5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AutoShape 5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TextBox 6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家庭照护的重要性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家庭照护安全现状与问题</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1664446" y="1696307"/>
            <a:ext cx="1897380" cy="1288637"/>
            <a:chOff x="1664446" y="1696307"/>
            <a:chExt cx="1897380" cy="1288637"/>
          </a:xfrm>
        </p:grpSpPr>
        <p:sp>
          <p:nvSpPr>
            <p:cNvPr id="21" name="TextBox 21"/>
            <p:cNvSpPr txBox="1"/>
            <p:nvPr/>
          </p:nvSpPr>
          <p:spPr>
            <a:xfrm>
              <a:off x="1664446"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sp>
          <p:nvSpPr>
            <p:cNvPr id="22" name="TextBox 22"/>
            <p:cNvSpPr txBox="1"/>
            <p:nvPr/>
          </p:nvSpPr>
          <p:spPr>
            <a:xfrm>
              <a:off x="1664446"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家庭照护安全现状</a:t>
              </a:r>
            </a:p>
          </p:txBody>
        </p:sp>
      </p:grpSp>
      <p:grpSp>
        <p:nvGrpSpPr>
          <p:cNvPr id="23" name="Group 23"/>
          <p:cNvGrpSpPr/>
          <p:nvPr/>
        </p:nvGrpSpPr>
        <p:grpSpPr>
          <a:xfrm>
            <a:off x="7583853" y="1696307"/>
            <a:ext cx="1897380" cy="1288637"/>
            <a:chOff x="7583853" y="1696307"/>
            <a:chExt cx="1897380" cy="1288637"/>
          </a:xfrm>
        </p:grpSpPr>
        <p:sp>
          <p:nvSpPr>
            <p:cNvPr id="24" name="TextBox 24"/>
            <p:cNvSpPr txBox="1"/>
            <p:nvPr/>
          </p:nvSpPr>
          <p:spPr>
            <a:xfrm>
              <a:off x="7583853" y="1696307"/>
              <a:ext cx="1897380" cy="7581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sp>
          <p:nvSpPr>
            <p:cNvPr id="25" name="TextBox 25"/>
            <p:cNvSpPr txBox="1"/>
            <p:nvPr/>
          </p:nvSpPr>
          <p:spPr>
            <a:xfrm>
              <a:off x="7583853" y="2655379"/>
              <a:ext cx="1897380" cy="3295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575" b="1">
                  <a:solidFill>
                    <a:schemeClr val="accent1">
                      <a:alpha val="100000"/>
                    </a:schemeClr>
                  </a:solidFill>
                  <a:latin typeface="Microsoft Yahei"/>
                  <a:ea typeface="Microsoft Yahei"/>
                  <a:cs typeface="Microsoft Yahei"/>
                </a:rPr>
                <a:t>典型案例分析</a:t>
              </a:r>
            </a:p>
          </p:txBody>
        </p:sp>
      </p:grpSp>
      <p:grpSp>
        <p:nvGrpSpPr>
          <p:cNvPr id="26" name="Group 26"/>
          <p:cNvGrpSpPr/>
          <p:nvPr/>
        </p:nvGrpSpPr>
        <p:grpSpPr>
          <a:xfrm>
            <a:off x="854583" y="3639788"/>
            <a:ext cx="248317" cy="552641"/>
            <a:chOff x="854583" y="3639788"/>
            <a:chExt cx="248317" cy="552641"/>
          </a:xfrm>
        </p:grpSpPr>
        <p:sp>
          <p:nvSpPr>
            <p:cNvPr id="27" name="AutoShape 27"/>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 name="Group 32"/>
          <p:cNvGrpSpPr/>
          <p:nvPr/>
        </p:nvGrpSpPr>
        <p:grpSpPr>
          <a:xfrm>
            <a:off x="863537" y="3450812"/>
            <a:ext cx="226885" cy="256032"/>
            <a:chOff x="863537" y="3450812"/>
            <a:chExt cx="226885" cy="256032"/>
          </a:xfrm>
        </p:grpSpPr>
        <p:sp>
          <p:nvSpPr>
            <p:cNvPr id="33" name="Freeform 33"/>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 name="Group 36"/>
          <p:cNvGrpSpPr/>
          <p:nvPr/>
        </p:nvGrpSpPr>
        <p:grpSpPr>
          <a:xfrm>
            <a:off x="1316450" y="3639788"/>
            <a:ext cx="248317" cy="552641"/>
            <a:chOff x="1316450" y="3639788"/>
            <a:chExt cx="248317" cy="552641"/>
          </a:xfrm>
        </p:grpSpPr>
        <p:sp>
          <p:nvSpPr>
            <p:cNvPr id="37" name="AutoShape 37"/>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2" name="Group 42"/>
          <p:cNvGrpSpPr/>
          <p:nvPr/>
        </p:nvGrpSpPr>
        <p:grpSpPr>
          <a:xfrm>
            <a:off x="1325404" y="3450812"/>
            <a:ext cx="226885" cy="256032"/>
            <a:chOff x="1325404" y="3450812"/>
            <a:chExt cx="226885" cy="256032"/>
          </a:xfrm>
        </p:grpSpPr>
        <p:sp>
          <p:nvSpPr>
            <p:cNvPr id="43" name="Freeform 43"/>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Freeform 45"/>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6" name="Group 46"/>
          <p:cNvGrpSpPr/>
          <p:nvPr/>
        </p:nvGrpSpPr>
        <p:grpSpPr>
          <a:xfrm>
            <a:off x="1778317" y="3639788"/>
            <a:ext cx="248318" cy="552641"/>
            <a:chOff x="1778317" y="3639788"/>
            <a:chExt cx="248318" cy="552641"/>
          </a:xfrm>
        </p:grpSpPr>
        <p:sp>
          <p:nvSpPr>
            <p:cNvPr id="47" name="AutoShape 47"/>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2" name="Group 52"/>
          <p:cNvGrpSpPr/>
          <p:nvPr/>
        </p:nvGrpSpPr>
        <p:grpSpPr>
          <a:xfrm>
            <a:off x="1787271" y="3450812"/>
            <a:ext cx="226885" cy="256032"/>
            <a:chOff x="1787271" y="3450812"/>
            <a:chExt cx="226885" cy="256032"/>
          </a:xfrm>
        </p:grpSpPr>
        <p:sp>
          <p:nvSpPr>
            <p:cNvPr id="53" name="Freeform 53"/>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6" name="Group 56"/>
          <p:cNvGrpSpPr/>
          <p:nvPr/>
        </p:nvGrpSpPr>
        <p:grpSpPr>
          <a:xfrm>
            <a:off x="2240185" y="3639788"/>
            <a:ext cx="248317" cy="552641"/>
            <a:chOff x="2240185" y="3639788"/>
            <a:chExt cx="248317" cy="552641"/>
          </a:xfrm>
        </p:grpSpPr>
        <p:sp>
          <p:nvSpPr>
            <p:cNvPr id="57" name="AutoShape 57"/>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2" name="Group 62"/>
          <p:cNvGrpSpPr/>
          <p:nvPr/>
        </p:nvGrpSpPr>
        <p:grpSpPr>
          <a:xfrm>
            <a:off x="2249138" y="3450812"/>
            <a:ext cx="226885" cy="256032"/>
            <a:chOff x="2249138" y="3450812"/>
            <a:chExt cx="226885" cy="256032"/>
          </a:xfrm>
        </p:grpSpPr>
        <p:sp>
          <p:nvSpPr>
            <p:cNvPr id="63" name="Freeform 63"/>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Freeform 64"/>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Freeform 65"/>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6" name="Group 66"/>
          <p:cNvGrpSpPr/>
          <p:nvPr/>
        </p:nvGrpSpPr>
        <p:grpSpPr>
          <a:xfrm>
            <a:off x="2702052" y="3639788"/>
            <a:ext cx="248317" cy="552641"/>
            <a:chOff x="2702052" y="3639788"/>
            <a:chExt cx="248317" cy="552641"/>
          </a:xfrm>
        </p:grpSpPr>
        <p:sp>
          <p:nvSpPr>
            <p:cNvPr id="67" name="AutoShape 67"/>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2" name="Group 72"/>
          <p:cNvGrpSpPr/>
          <p:nvPr/>
        </p:nvGrpSpPr>
        <p:grpSpPr>
          <a:xfrm>
            <a:off x="2711005" y="3450812"/>
            <a:ext cx="226885" cy="256032"/>
            <a:chOff x="2711005" y="3450812"/>
            <a:chExt cx="226885" cy="256032"/>
          </a:xfrm>
        </p:grpSpPr>
        <p:sp>
          <p:nvSpPr>
            <p:cNvPr id="73" name="Freeform 73"/>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Freeform 74"/>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Freeform 75"/>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6" name="Group 76"/>
          <p:cNvGrpSpPr/>
          <p:nvPr/>
        </p:nvGrpSpPr>
        <p:grpSpPr>
          <a:xfrm>
            <a:off x="3163919" y="3639788"/>
            <a:ext cx="248317" cy="552641"/>
            <a:chOff x="3163919" y="3639788"/>
            <a:chExt cx="248317" cy="552641"/>
          </a:xfrm>
        </p:grpSpPr>
        <p:sp>
          <p:nvSpPr>
            <p:cNvPr id="77" name="AutoShape 77"/>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0" name="AutoShape 80"/>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1" name="AutoShape 81"/>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2" name="Group 82"/>
          <p:cNvGrpSpPr/>
          <p:nvPr/>
        </p:nvGrpSpPr>
        <p:grpSpPr>
          <a:xfrm>
            <a:off x="3172873" y="3450812"/>
            <a:ext cx="226885" cy="256032"/>
            <a:chOff x="3172873" y="3450812"/>
            <a:chExt cx="226885" cy="256032"/>
          </a:xfrm>
        </p:grpSpPr>
        <p:sp>
          <p:nvSpPr>
            <p:cNvPr id="83" name="Freeform 83"/>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4" name="Freeform 84"/>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5" name="Freeform 85"/>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6" name="Group 86"/>
          <p:cNvGrpSpPr/>
          <p:nvPr/>
        </p:nvGrpSpPr>
        <p:grpSpPr>
          <a:xfrm>
            <a:off x="3625787" y="3639788"/>
            <a:ext cx="248316" cy="552641"/>
            <a:chOff x="3625787" y="3639788"/>
            <a:chExt cx="248316" cy="552641"/>
          </a:xfrm>
        </p:grpSpPr>
        <p:sp>
          <p:nvSpPr>
            <p:cNvPr id="87" name="AutoShape 87"/>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0" name="AutoShape 90"/>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1" name="AutoShape 91"/>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2" name="Group 92"/>
          <p:cNvGrpSpPr/>
          <p:nvPr/>
        </p:nvGrpSpPr>
        <p:grpSpPr>
          <a:xfrm>
            <a:off x="3634740" y="3450812"/>
            <a:ext cx="226885" cy="256032"/>
            <a:chOff x="3634740" y="3450812"/>
            <a:chExt cx="226885" cy="256032"/>
          </a:xfrm>
        </p:grpSpPr>
        <p:sp>
          <p:nvSpPr>
            <p:cNvPr id="93" name="Freeform 93"/>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4" name="Freeform 94"/>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5" name="Freeform 95"/>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6" name="Group 96"/>
          <p:cNvGrpSpPr/>
          <p:nvPr/>
        </p:nvGrpSpPr>
        <p:grpSpPr>
          <a:xfrm>
            <a:off x="4087654" y="3639788"/>
            <a:ext cx="248317" cy="552641"/>
            <a:chOff x="4087654" y="3639788"/>
            <a:chExt cx="248317" cy="552641"/>
          </a:xfrm>
        </p:grpSpPr>
        <p:sp>
          <p:nvSpPr>
            <p:cNvPr id="97" name="AutoShape 97"/>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0" name="AutoShape 100"/>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1" name="AutoShape 101"/>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2" name="Group 102"/>
          <p:cNvGrpSpPr/>
          <p:nvPr/>
        </p:nvGrpSpPr>
        <p:grpSpPr>
          <a:xfrm>
            <a:off x="4096607" y="3450812"/>
            <a:ext cx="226885" cy="256032"/>
            <a:chOff x="4096607" y="3450812"/>
            <a:chExt cx="226885" cy="256032"/>
          </a:xfrm>
        </p:grpSpPr>
        <p:sp>
          <p:nvSpPr>
            <p:cNvPr id="103" name="Freeform 103"/>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4" name="Freeform 104"/>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5" name="Freeform 105"/>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6" name="Group 106"/>
          <p:cNvGrpSpPr/>
          <p:nvPr/>
        </p:nvGrpSpPr>
        <p:grpSpPr>
          <a:xfrm>
            <a:off x="4549521" y="3639788"/>
            <a:ext cx="248317" cy="552641"/>
            <a:chOff x="4549521" y="3639788"/>
            <a:chExt cx="248317" cy="552641"/>
          </a:xfrm>
        </p:grpSpPr>
        <p:sp>
          <p:nvSpPr>
            <p:cNvPr id="107" name="AutoShape 107"/>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AutoShape 108"/>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0" name="AutoShape 110"/>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1" name="AutoShape 111"/>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2" name="Group 112"/>
          <p:cNvGrpSpPr/>
          <p:nvPr/>
        </p:nvGrpSpPr>
        <p:grpSpPr>
          <a:xfrm>
            <a:off x="4558474" y="3450812"/>
            <a:ext cx="226885" cy="256032"/>
            <a:chOff x="4558474" y="3450812"/>
            <a:chExt cx="226885" cy="256032"/>
          </a:xfrm>
        </p:grpSpPr>
        <p:sp>
          <p:nvSpPr>
            <p:cNvPr id="113" name="Freeform 113"/>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4" name="Freeform 114"/>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5" name="Freeform 115"/>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6" name="Group 116"/>
          <p:cNvGrpSpPr/>
          <p:nvPr/>
        </p:nvGrpSpPr>
        <p:grpSpPr>
          <a:xfrm>
            <a:off x="5011388" y="3639788"/>
            <a:ext cx="248317" cy="552641"/>
            <a:chOff x="5011388" y="3639788"/>
            <a:chExt cx="248317" cy="552641"/>
          </a:xfrm>
        </p:grpSpPr>
        <p:sp>
          <p:nvSpPr>
            <p:cNvPr id="117" name="AutoShape 117"/>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AutoShape 119"/>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0" name="AutoShape 120"/>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1" name="AutoShape 121"/>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2" name="Group 122"/>
          <p:cNvGrpSpPr/>
          <p:nvPr/>
        </p:nvGrpSpPr>
        <p:grpSpPr>
          <a:xfrm>
            <a:off x="5020342" y="3450812"/>
            <a:ext cx="226885" cy="256032"/>
            <a:chOff x="5020342" y="3450812"/>
            <a:chExt cx="226885" cy="256032"/>
          </a:xfrm>
        </p:grpSpPr>
        <p:sp>
          <p:nvSpPr>
            <p:cNvPr id="123" name="Freeform 123"/>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4" name="Freeform 124"/>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5" name="Freeform 125"/>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6" name="Group 126"/>
          <p:cNvGrpSpPr/>
          <p:nvPr/>
        </p:nvGrpSpPr>
        <p:grpSpPr>
          <a:xfrm>
            <a:off x="854583" y="4613529"/>
            <a:ext cx="248317" cy="552641"/>
            <a:chOff x="854583" y="4613529"/>
            <a:chExt cx="248317" cy="552641"/>
          </a:xfrm>
        </p:grpSpPr>
        <p:sp>
          <p:nvSpPr>
            <p:cNvPr id="127" name="AutoShape 127"/>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AutoShape 129"/>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0" name="AutoShape 130"/>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1" name="AutoShape 131"/>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2" name="Group 132"/>
          <p:cNvGrpSpPr/>
          <p:nvPr/>
        </p:nvGrpSpPr>
        <p:grpSpPr>
          <a:xfrm>
            <a:off x="863537" y="4424553"/>
            <a:ext cx="226885" cy="256032"/>
            <a:chOff x="863537" y="4424553"/>
            <a:chExt cx="226885" cy="256032"/>
          </a:xfrm>
        </p:grpSpPr>
        <p:sp>
          <p:nvSpPr>
            <p:cNvPr id="133" name="Freeform 133"/>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4" name="Freeform 134"/>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5" name="Freeform 135"/>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6" name="Group 136"/>
          <p:cNvGrpSpPr/>
          <p:nvPr/>
        </p:nvGrpSpPr>
        <p:grpSpPr>
          <a:xfrm>
            <a:off x="1316450" y="4613529"/>
            <a:ext cx="248317" cy="552641"/>
            <a:chOff x="1316450" y="4613529"/>
            <a:chExt cx="248317" cy="552641"/>
          </a:xfrm>
        </p:grpSpPr>
        <p:sp>
          <p:nvSpPr>
            <p:cNvPr id="137" name="AutoShape 137"/>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0" name="AutoShape 140"/>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1" name="AutoShape 141"/>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2" name="Group 142"/>
          <p:cNvGrpSpPr/>
          <p:nvPr/>
        </p:nvGrpSpPr>
        <p:grpSpPr>
          <a:xfrm>
            <a:off x="1325404" y="4424553"/>
            <a:ext cx="226885" cy="256032"/>
            <a:chOff x="1325404" y="4424553"/>
            <a:chExt cx="226885" cy="256032"/>
          </a:xfrm>
        </p:grpSpPr>
        <p:sp>
          <p:nvSpPr>
            <p:cNvPr id="143" name="Freeform 143"/>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4" name="Freeform 144"/>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5" name="Freeform 145"/>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6" name="Group 146"/>
          <p:cNvGrpSpPr/>
          <p:nvPr/>
        </p:nvGrpSpPr>
        <p:grpSpPr>
          <a:xfrm>
            <a:off x="1778317" y="4613529"/>
            <a:ext cx="248318" cy="552641"/>
            <a:chOff x="1778317" y="4613529"/>
            <a:chExt cx="248318" cy="552641"/>
          </a:xfrm>
        </p:grpSpPr>
        <p:sp>
          <p:nvSpPr>
            <p:cNvPr id="147" name="AutoShape 147"/>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0" name="AutoShape 150"/>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1" name="AutoShape 151"/>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2" name="Group 152"/>
          <p:cNvGrpSpPr/>
          <p:nvPr/>
        </p:nvGrpSpPr>
        <p:grpSpPr>
          <a:xfrm>
            <a:off x="1787271" y="4424553"/>
            <a:ext cx="226885" cy="256032"/>
            <a:chOff x="1787271" y="4424553"/>
            <a:chExt cx="226885" cy="256032"/>
          </a:xfrm>
        </p:grpSpPr>
        <p:sp>
          <p:nvSpPr>
            <p:cNvPr id="153" name="Freeform 153"/>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4" name="Freeform 154"/>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5" name="Freeform 155"/>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6" name="Group 156"/>
          <p:cNvGrpSpPr/>
          <p:nvPr/>
        </p:nvGrpSpPr>
        <p:grpSpPr>
          <a:xfrm>
            <a:off x="2240185" y="4613529"/>
            <a:ext cx="248317" cy="552641"/>
            <a:chOff x="2240185" y="4613529"/>
            <a:chExt cx="248317" cy="552641"/>
          </a:xfrm>
        </p:grpSpPr>
        <p:sp>
          <p:nvSpPr>
            <p:cNvPr id="157" name="AutoShape 157"/>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8" name="AutoShape 158"/>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9" name="AutoShape 159"/>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0" name="AutoShape 160"/>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1" name="AutoShape 161"/>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2" name="Group 162"/>
          <p:cNvGrpSpPr/>
          <p:nvPr/>
        </p:nvGrpSpPr>
        <p:grpSpPr>
          <a:xfrm>
            <a:off x="2249138" y="4424553"/>
            <a:ext cx="226885" cy="256032"/>
            <a:chOff x="2249138" y="4424553"/>
            <a:chExt cx="226885" cy="256032"/>
          </a:xfrm>
        </p:grpSpPr>
        <p:sp>
          <p:nvSpPr>
            <p:cNvPr id="163" name="Freeform 163"/>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4" name="Freeform 164"/>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5" name="Freeform 165"/>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6" name="Group 166"/>
          <p:cNvGrpSpPr/>
          <p:nvPr/>
        </p:nvGrpSpPr>
        <p:grpSpPr>
          <a:xfrm>
            <a:off x="2702052" y="4613529"/>
            <a:ext cx="248317" cy="552641"/>
            <a:chOff x="2702052" y="4613529"/>
            <a:chExt cx="248317" cy="552641"/>
          </a:xfrm>
        </p:grpSpPr>
        <p:sp>
          <p:nvSpPr>
            <p:cNvPr id="167" name="AutoShape 167"/>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0" name="AutoShape 170"/>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1" name="AutoShape 171"/>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2" name="Group 172"/>
          <p:cNvGrpSpPr/>
          <p:nvPr/>
        </p:nvGrpSpPr>
        <p:grpSpPr>
          <a:xfrm>
            <a:off x="2711005" y="4424553"/>
            <a:ext cx="226885" cy="256032"/>
            <a:chOff x="2711005" y="4424553"/>
            <a:chExt cx="226885" cy="256032"/>
          </a:xfrm>
        </p:grpSpPr>
        <p:sp>
          <p:nvSpPr>
            <p:cNvPr id="173" name="Freeform 173"/>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4" name="Freeform 174"/>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5" name="Freeform 175"/>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6" name="Group 176"/>
          <p:cNvGrpSpPr/>
          <p:nvPr/>
        </p:nvGrpSpPr>
        <p:grpSpPr>
          <a:xfrm>
            <a:off x="3163919" y="4613529"/>
            <a:ext cx="248317" cy="552641"/>
            <a:chOff x="3163919" y="4613529"/>
            <a:chExt cx="248317" cy="552641"/>
          </a:xfrm>
        </p:grpSpPr>
        <p:sp>
          <p:nvSpPr>
            <p:cNvPr id="177" name="AutoShape 177"/>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AutoShape 179"/>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0" name="AutoShape 180"/>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1" name="AutoShape 181"/>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2" name="Group 182"/>
          <p:cNvGrpSpPr/>
          <p:nvPr/>
        </p:nvGrpSpPr>
        <p:grpSpPr>
          <a:xfrm>
            <a:off x="3172873" y="4424553"/>
            <a:ext cx="226885" cy="256032"/>
            <a:chOff x="3172873" y="4424553"/>
            <a:chExt cx="226885" cy="256032"/>
          </a:xfrm>
        </p:grpSpPr>
        <p:sp>
          <p:nvSpPr>
            <p:cNvPr id="183" name="Freeform 183"/>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4" name="Freeform 184"/>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5" name="Freeform 185"/>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6" name="Group 186"/>
          <p:cNvGrpSpPr/>
          <p:nvPr/>
        </p:nvGrpSpPr>
        <p:grpSpPr>
          <a:xfrm>
            <a:off x="3625787" y="4613529"/>
            <a:ext cx="248316" cy="552641"/>
            <a:chOff x="3625787" y="4613529"/>
            <a:chExt cx="248316" cy="552641"/>
          </a:xfrm>
        </p:grpSpPr>
        <p:sp>
          <p:nvSpPr>
            <p:cNvPr id="187" name="AutoShape 187"/>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8" name="AutoShape 188"/>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9" name="AutoShape 189"/>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0" name="AutoShape 190"/>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1" name="AutoShape 191"/>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2" name="Group 192"/>
          <p:cNvGrpSpPr/>
          <p:nvPr/>
        </p:nvGrpSpPr>
        <p:grpSpPr>
          <a:xfrm>
            <a:off x="3634740" y="4424553"/>
            <a:ext cx="226885" cy="256032"/>
            <a:chOff x="3634740" y="4424553"/>
            <a:chExt cx="226885" cy="256032"/>
          </a:xfrm>
        </p:grpSpPr>
        <p:sp>
          <p:nvSpPr>
            <p:cNvPr id="193" name="Freeform 193"/>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4" name="Freeform 194"/>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5" name="Freeform 195"/>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6" name="Group 196"/>
          <p:cNvGrpSpPr/>
          <p:nvPr/>
        </p:nvGrpSpPr>
        <p:grpSpPr>
          <a:xfrm>
            <a:off x="4087654" y="4613529"/>
            <a:ext cx="248317" cy="552641"/>
            <a:chOff x="4087654" y="4613529"/>
            <a:chExt cx="248317" cy="552641"/>
          </a:xfrm>
        </p:grpSpPr>
        <p:sp>
          <p:nvSpPr>
            <p:cNvPr id="197" name="AutoShape 197"/>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8" name="AutoShape 198"/>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9" name="AutoShape 199"/>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0" name="AutoShape 200"/>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1" name="AutoShape 201"/>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2" name="Group 202"/>
          <p:cNvGrpSpPr/>
          <p:nvPr/>
        </p:nvGrpSpPr>
        <p:grpSpPr>
          <a:xfrm>
            <a:off x="4096607" y="4424553"/>
            <a:ext cx="226885" cy="256032"/>
            <a:chOff x="4096607" y="4424553"/>
            <a:chExt cx="226885" cy="256032"/>
          </a:xfrm>
        </p:grpSpPr>
        <p:sp>
          <p:nvSpPr>
            <p:cNvPr id="203" name="Freeform 203"/>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4" name="Freeform 204"/>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5" name="Freeform 205"/>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6" name="Group 206"/>
          <p:cNvGrpSpPr/>
          <p:nvPr/>
        </p:nvGrpSpPr>
        <p:grpSpPr>
          <a:xfrm>
            <a:off x="4549521" y="4613529"/>
            <a:ext cx="248317" cy="552641"/>
            <a:chOff x="4549521" y="4613529"/>
            <a:chExt cx="248317" cy="552641"/>
          </a:xfrm>
        </p:grpSpPr>
        <p:sp>
          <p:nvSpPr>
            <p:cNvPr id="207" name="AutoShape 207"/>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8" name="AutoShape 208"/>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9" name="AutoShape 209"/>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0" name="AutoShape 210"/>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1" name="AutoShape 211"/>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2" name="Group 212"/>
          <p:cNvGrpSpPr/>
          <p:nvPr/>
        </p:nvGrpSpPr>
        <p:grpSpPr>
          <a:xfrm>
            <a:off x="4558474" y="4424553"/>
            <a:ext cx="226885" cy="256032"/>
            <a:chOff x="4558474" y="4424553"/>
            <a:chExt cx="226885" cy="256032"/>
          </a:xfrm>
        </p:grpSpPr>
        <p:sp>
          <p:nvSpPr>
            <p:cNvPr id="213" name="Freeform 213"/>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4" name="Freeform 214"/>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5" name="Freeform 215"/>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6" name="Group 216"/>
          <p:cNvGrpSpPr/>
          <p:nvPr/>
        </p:nvGrpSpPr>
        <p:grpSpPr>
          <a:xfrm>
            <a:off x="5011388" y="4613529"/>
            <a:ext cx="248317" cy="552641"/>
            <a:chOff x="5011388" y="4613529"/>
            <a:chExt cx="248317" cy="552641"/>
          </a:xfrm>
        </p:grpSpPr>
        <p:sp>
          <p:nvSpPr>
            <p:cNvPr id="217" name="AutoShape 217"/>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8" name="AutoShape 218"/>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9" name="AutoShape 219"/>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0" name="AutoShape 220"/>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1" name="AutoShape 221"/>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2" name="Group 222"/>
          <p:cNvGrpSpPr/>
          <p:nvPr/>
        </p:nvGrpSpPr>
        <p:grpSpPr>
          <a:xfrm>
            <a:off x="5020342" y="4424553"/>
            <a:ext cx="226885" cy="256032"/>
            <a:chOff x="5020342" y="4424553"/>
            <a:chExt cx="226885" cy="256032"/>
          </a:xfrm>
        </p:grpSpPr>
        <p:sp>
          <p:nvSpPr>
            <p:cNvPr id="223" name="Freeform 223"/>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4" name="Freeform 224"/>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5" name="Freeform 225"/>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6" name="Group 226"/>
          <p:cNvGrpSpPr/>
          <p:nvPr/>
        </p:nvGrpSpPr>
        <p:grpSpPr>
          <a:xfrm>
            <a:off x="6807708" y="3451003"/>
            <a:ext cx="236315" cy="430816"/>
            <a:chOff x="6807708" y="3451003"/>
            <a:chExt cx="236315" cy="430816"/>
          </a:xfrm>
        </p:grpSpPr>
        <p:sp>
          <p:nvSpPr>
            <p:cNvPr id="227" name="AutoShape 227"/>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8" name="AutoShape 228"/>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9" name="AutoShape 229"/>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0" name="Freeform 230"/>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1" name="Group 231"/>
          <p:cNvGrpSpPr/>
          <p:nvPr/>
        </p:nvGrpSpPr>
        <p:grpSpPr>
          <a:xfrm>
            <a:off x="6842665" y="3811905"/>
            <a:ext cx="164211" cy="381952"/>
            <a:chOff x="6842665" y="3811905"/>
            <a:chExt cx="164211" cy="381952"/>
          </a:xfrm>
        </p:grpSpPr>
        <p:sp>
          <p:nvSpPr>
            <p:cNvPr id="232" name="AutoShape 232"/>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3" name="AutoShape 233"/>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4" name="Group 234"/>
          <p:cNvGrpSpPr/>
          <p:nvPr/>
        </p:nvGrpSpPr>
        <p:grpSpPr>
          <a:xfrm>
            <a:off x="7270909" y="3451003"/>
            <a:ext cx="236315" cy="430816"/>
            <a:chOff x="7270909" y="3451003"/>
            <a:chExt cx="236315" cy="430816"/>
          </a:xfrm>
        </p:grpSpPr>
        <p:sp>
          <p:nvSpPr>
            <p:cNvPr id="235" name="AutoShape 235"/>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6" name="AutoShape 236"/>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7" name="AutoShape 237"/>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8" name="Freeform 238"/>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9" name="Group 239"/>
          <p:cNvGrpSpPr/>
          <p:nvPr/>
        </p:nvGrpSpPr>
        <p:grpSpPr>
          <a:xfrm>
            <a:off x="7305866" y="3811905"/>
            <a:ext cx="164210" cy="381952"/>
            <a:chOff x="7305866" y="3811905"/>
            <a:chExt cx="164210" cy="381952"/>
          </a:xfrm>
        </p:grpSpPr>
        <p:sp>
          <p:nvSpPr>
            <p:cNvPr id="240" name="AutoShape 240"/>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1" name="AutoShape 241"/>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2" name="Group 242"/>
          <p:cNvGrpSpPr/>
          <p:nvPr/>
        </p:nvGrpSpPr>
        <p:grpSpPr>
          <a:xfrm>
            <a:off x="7734109" y="3451003"/>
            <a:ext cx="236316" cy="430816"/>
            <a:chOff x="7734109" y="3451003"/>
            <a:chExt cx="236316" cy="430816"/>
          </a:xfrm>
        </p:grpSpPr>
        <p:sp>
          <p:nvSpPr>
            <p:cNvPr id="243" name="AutoShape 243"/>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4" name="AutoShape 244"/>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5" name="AutoShape 245"/>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6" name="Freeform 246"/>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7" name="Group 247"/>
          <p:cNvGrpSpPr/>
          <p:nvPr/>
        </p:nvGrpSpPr>
        <p:grpSpPr>
          <a:xfrm>
            <a:off x="7769066" y="3811905"/>
            <a:ext cx="164211" cy="381952"/>
            <a:chOff x="7769066" y="3811905"/>
            <a:chExt cx="164211" cy="381952"/>
          </a:xfrm>
        </p:grpSpPr>
        <p:sp>
          <p:nvSpPr>
            <p:cNvPr id="248" name="AutoShape 248"/>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9" name="AutoShape 249"/>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0" name="Group 250"/>
          <p:cNvGrpSpPr/>
          <p:nvPr/>
        </p:nvGrpSpPr>
        <p:grpSpPr>
          <a:xfrm>
            <a:off x="8197310" y="3451003"/>
            <a:ext cx="236316" cy="430816"/>
            <a:chOff x="8197310" y="3451003"/>
            <a:chExt cx="236316" cy="430816"/>
          </a:xfrm>
        </p:grpSpPr>
        <p:sp>
          <p:nvSpPr>
            <p:cNvPr id="251" name="AutoShape 251"/>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2" name="AutoShape 252"/>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3" name="AutoShape 253"/>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4" name="Freeform 254"/>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5" name="Group 255"/>
          <p:cNvGrpSpPr/>
          <p:nvPr/>
        </p:nvGrpSpPr>
        <p:grpSpPr>
          <a:xfrm>
            <a:off x="8232267" y="3811905"/>
            <a:ext cx="164211" cy="381952"/>
            <a:chOff x="8232267" y="3811905"/>
            <a:chExt cx="164211" cy="381952"/>
          </a:xfrm>
        </p:grpSpPr>
        <p:sp>
          <p:nvSpPr>
            <p:cNvPr id="256" name="AutoShape 256"/>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7" name="AutoShape 257"/>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8" name="Group 258"/>
          <p:cNvGrpSpPr/>
          <p:nvPr/>
        </p:nvGrpSpPr>
        <p:grpSpPr>
          <a:xfrm>
            <a:off x="8660511" y="3451003"/>
            <a:ext cx="236316" cy="430816"/>
            <a:chOff x="8660511" y="3451003"/>
            <a:chExt cx="236316" cy="430816"/>
          </a:xfrm>
        </p:grpSpPr>
        <p:sp>
          <p:nvSpPr>
            <p:cNvPr id="259" name="AutoShape 259"/>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0" name="AutoShape 260"/>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1" name="AutoShape 261"/>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2" name="Freeform 262"/>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3" name="Group 263"/>
          <p:cNvGrpSpPr/>
          <p:nvPr/>
        </p:nvGrpSpPr>
        <p:grpSpPr>
          <a:xfrm>
            <a:off x="8695467" y="3811905"/>
            <a:ext cx="164212" cy="381952"/>
            <a:chOff x="8695467" y="3811905"/>
            <a:chExt cx="164212" cy="381952"/>
          </a:xfrm>
        </p:grpSpPr>
        <p:sp>
          <p:nvSpPr>
            <p:cNvPr id="264" name="AutoShape 264"/>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5" name="AutoShape 265"/>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6" name="Group 266"/>
          <p:cNvGrpSpPr/>
          <p:nvPr/>
        </p:nvGrpSpPr>
        <p:grpSpPr>
          <a:xfrm>
            <a:off x="9123712" y="3451003"/>
            <a:ext cx="236315" cy="430816"/>
            <a:chOff x="9123712" y="3451003"/>
            <a:chExt cx="236315" cy="430816"/>
          </a:xfrm>
        </p:grpSpPr>
        <p:sp>
          <p:nvSpPr>
            <p:cNvPr id="267" name="AutoShape 267"/>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8" name="AutoShape 268"/>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9" name="AutoShape 269"/>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0" name="Freeform 270"/>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1" name="Group 271"/>
          <p:cNvGrpSpPr/>
          <p:nvPr/>
        </p:nvGrpSpPr>
        <p:grpSpPr>
          <a:xfrm>
            <a:off x="9158668" y="3811905"/>
            <a:ext cx="164212" cy="381952"/>
            <a:chOff x="9158668" y="3811905"/>
            <a:chExt cx="164212" cy="381952"/>
          </a:xfrm>
        </p:grpSpPr>
        <p:sp>
          <p:nvSpPr>
            <p:cNvPr id="272" name="AutoShape 272"/>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3" name="AutoShape 273"/>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4" name="Group 274"/>
          <p:cNvGrpSpPr/>
          <p:nvPr/>
        </p:nvGrpSpPr>
        <p:grpSpPr>
          <a:xfrm>
            <a:off x="9586913" y="3451003"/>
            <a:ext cx="236315" cy="430816"/>
            <a:chOff x="9586913" y="3451003"/>
            <a:chExt cx="236315" cy="430816"/>
          </a:xfrm>
        </p:grpSpPr>
        <p:sp>
          <p:nvSpPr>
            <p:cNvPr id="275" name="AutoShape 275"/>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6" name="AutoShape 276"/>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7" name="AutoShape 277"/>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8" name="Freeform 278"/>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9" name="Group 279"/>
          <p:cNvGrpSpPr/>
          <p:nvPr/>
        </p:nvGrpSpPr>
        <p:grpSpPr>
          <a:xfrm>
            <a:off x="9621869" y="3811905"/>
            <a:ext cx="164211" cy="381952"/>
            <a:chOff x="9621869" y="3811905"/>
            <a:chExt cx="164211" cy="381952"/>
          </a:xfrm>
        </p:grpSpPr>
        <p:sp>
          <p:nvSpPr>
            <p:cNvPr id="280" name="AutoShape 280"/>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1" name="AutoShape 281"/>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2" name="Group 282"/>
          <p:cNvGrpSpPr/>
          <p:nvPr/>
        </p:nvGrpSpPr>
        <p:grpSpPr>
          <a:xfrm>
            <a:off x="10050113" y="3451003"/>
            <a:ext cx="236316" cy="430816"/>
            <a:chOff x="10050113" y="3451003"/>
            <a:chExt cx="236316" cy="430816"/>
          </a:xfrm>
        </p:grpSpPr>
        <p:sp>
          <p:nvSpPr>
            <p:cNvPr id="283" name="AutoShape 283"/>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4" name="AutoShape 284"/>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5" name="AutoShape 285"/>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6" name="Freeform 286"/>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7" name="Group 287"/>
          <p:cNvGrpSpPr/>
          <p:nvPr/>
        </p:nvGrpSpPr>
        <p:grpSpPr>
          <a:xfrm>
            <a:off x="10085070" y="3811905"/>
            <a:ext cx="164211" cy="381952"/>
            <a:chOff x="10085070" y="3811905"/>
            <a:chExt cx="164211" cy="381952"/>
          </a:xfrm>
        </p:grpSpPr>
        <p:sp>
          <p:nvSpPr>
            <p:cNvPr id="288" name="AutoShape 288"/>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9" name="AutoShape 289"/>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0" name="Group 290"/>
          <p:cNvGrpSpPr/>
          <p:nvPr/>
        </p:nvGrpSpPr>
        <p:grpSpPr>
          <a:xfrm>
            <a:off x="10513409" y="3451003"/>
            <a:ext cx="236221" cy="430816"/>
            <a:chOff x="10513409" y="3451003"/>
            <a:chExt cx="236221" cy="430816"/>
          </a:xfrm>
        </p:grpSpPr>
        <p:sp>
          <p:nvSpPr>
            <p:cNvPr id="291" name="AutoShape 291"/>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2" name="AutoShape 292"/>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3" name="AutoShape 293"/>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4" name="Freeform 294"/>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5" name="Group 295"/>
          <p:cNvGrpSpPr/>
          <p:nvPr/>
        </p:nvGrpSpPr>
        <p:grpSpPr>
          <a:xfrm>
            <a:off x="10548271" y="3811905"/>
            <a:ext cx="164211" cy="381952"/>
            <a:chOff x="10548271" y="3811905"/>
            <a:chExt cx="164211" cy="381952"/>
          </a:xfrm>
        </p:grpSpPr>
        <p:sp>
          <p:nvSpPr>
            <p:cNvPr id="296" name="AutoShape 296"/>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7" name="AutoShape 297"/>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8" name="Group 298"/>
          <p:cNvGrpSpPr/>
          <p:nvPr/>
        </p:nvGrpSpPr>
        <p:grpSpPr>
          <a:xfrm>
            <a:off x="10976610" y="3451003"/>
            <a:ext cx="236220" cy="430816"/>
            <a:chOff x="10976610" y="3451003"/>
            <a:chExt cx="236220" cy="430816"/>
          </a:xfrm>
        </p:grpSpPr>
        <p:sp>
          <p:nvSpPr>
            <p:cNvPr id="299" name="AutoShape 299"/>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0" name="AutoShape 300"/>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1" name="AutoShape 301"/>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2" name="Freeform 302"/>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3" name="Group 303"/>
          <p:cNvGrpSpPr/>
          <p:nvPr/>
        </p:nvGrpSpPr>
        <p:grpSpPr>
          <a:xfrm>
            <a:off x="11011472" y="3811905"/>
            <a:ext cx="164211" cy="381952"/>
            <a:chOff x="11011472" y="3811905"/>
            <a:chExt cx="164211" cy="381952"/>
          </a:xfrm>
        </p:grpSpPr>
        <p:sp>
          <p:nvSpPr>
            <p:cNvPr id="304" name="AutoShape 304"/>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5" name="AutoShape 305"/>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6" name="Group 306"/>
          <p:cNvGrpSpPr/>
          <p:nvPr/>
        </p:nvGrpSpPr>
        <p:grpSpPr>
          <a:xfrm>
            <a:off x="6807708" y="4424744"/>
            <a:ext cx="236315" cy="430911"/>
            <a:chOff x="6807708" y="4424744"/>
            <a:chExt cx="236315" cy="430911"/>
          </a:xfrm>
        </p:grpSpPr>
        <p:sp>
          <p:nvSpPr>
            <p:cNvPr id="307" name="AutoShape 307"/>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8" name="AutoShape 308"/>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9" name="AutoShape 309"/>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0" name="Freeform 310"/>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1" name="Group 311"/>
          <p:cNvGrpSpPr/>
          <p:nvPr/>
        </p:nvGrpSpPr>
        <p:grpSpPr>
          <a:xfrm>
            <a:off x="6842665" y="4785646"/>
            <a:ext cx="164211" cy="381952"/>
            <a:chOff x="6842665" y="4785646"/>
            <a:chExt cx="164211" cy="381952"/>
          </a:xfrm>
        </p:grpSpPr>
        <p:sp>
          <p:nvSpPr>
            <p:cNvPr id="312" name="AutoShape 312"/>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3" name="AutoShape 313"/>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4" name="Group 314"/>
          <p:cNvGrpSpPr/>
          <p:nvPr/>
        </p:nvGrpSpPr>
        <p:grpSpPr>
          <a:xfrm>
            <a:off x="7270909" y="4424744"/>
            <a:ext cx="236315" cy="430911"/>
            <a:chOff x="7270909" y="4424744"/>
            <a:chExt cx="236315" cy="430911"/>
          </a:xfrm>
        </p:grpSpPr>
        <p:sp>
          <p:nvSpPr>
            <p:cNvPr id="315" name="AutoShape 315"/>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6" name="AutoShape 316"/>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7" name="AutoShape 317"/>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8" name="Freeform 318"/>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9" name="Group 319"/>
          <p:cNvGrpSpPr/>
          <p:nvPr/>
        </p:nvGrpSpPr>
        <p:grpSpPr>
          <a:xfrm>
            <a:off x="7305866" y="4785646"/>
            <a:ext cx="164210" cy="381952"/>
            <a:chOff x="7305866" y="4785646"/>
            <a:chExt cx="164210" cy="381952"/>
          </a:xfrm>
        </p:grpSpPr>
        <p:sp>
          <p:nvSpPr>
            <p:cNvPr id="320" name="AutoShape 320"/>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1" name="AutoShape 321"/>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2" name="Group 322"/>
          <p:cNvGrpSpPr/>
          <p:nvPr/>
        </p:nvGrpSpPr>
        <p:grpSpPr>
          <a:xfrm>
            <a:off x="7734109" y="4424744"/>
            <a:ext cx="236316" cy="430911"/>
            <a:chOff x="7734109" y="4424744"/>
            <a:chExt cx="236316" cy="430911"/>
          </a:xfrm>
        </p:grpSpPr>
        <p:sp>
          <p:nvSpPr>
            <p:cNvPr id="323" name="AutoShape 323"/>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4" name="AutoShape 324"/>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5" name="AutoShape 325"/>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6" name="Freeform 326"/>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7" name="Group 327"/>
          <p:cNvGrpSpPr/>
          <p:nvPr/>
        </p:nvGrpSpPr>
        <p:grpSpPr>
          <a:xfrm>
            <a:off x="7769066" y="4785646"/>
            <a:ext cx="164211" cy="381952"/>
            <a:chOff x="7769066" y="4785646"/>
            <a:chExt cx="164211" cy="381952"/>
          </a:xfrm>
        </p:grpSpPr>
        <p:sp>
          <p:nvSpPr>
            <p:cNvPr id="328" name="AutoShape 328"/>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9" name="AutoShape 329"/>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0" name="Group 330"/>
          <p:cNvGrpSpPr/>
          <p:nvPr/>
        </p:nvGrpSpPr>
        <p:grpSpPr>
          <a:xfrm>
            <a:off x="8197310" y="4424744"/>
            <a:ext cx="236316" cy="430911"/>
            <a:chOff x="8197310" y="4424744"/>
            <a:chExt cx="236316" cy="430911"/>
          </a:xfrm>
        </p:grpSpPr>
        <p:sp>
          <p:nvSpPr>
            <p:cNvPr id="331" name="AutoShape 331"/>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2" name="AutoShape 332"/>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3" name="AutoShape 333"/>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4" name="Freeform 334"/>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5" name="Group 335"/>
          <p:cNvGrpSpPr/>
          <p:nvPr/>
        </p:nvGrpSpPr>
        <p:grpSpPr>
          <a:xfrm>
            <a:off x="8232267" y="4785646"/>
            <a:ext cx="164211" cy="381952"/>
            <a:chOff x="8232267" y="4785646"/>
            <a:chExt cx="164211" cy="381952"/>
          </a:xfrm>
        </p:grpSpPr>
        <p:sp>
          <p:nvSpPr>
            <p:cNvPr id="336" name="AutoShape 336"/>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7" name="AutoShape 337"/>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8" name="Group 338"/>
          <p:cNvGrpSpPr/>
          <p:nvPr/>
        </p:nvGrpSpPr>
        <p:grpSpPr>
          <a:xfrm>
            <a:off x="8660511" y="4424744"/>
            <a:ext cx="236316" cy="430911"/>
            <a:chOff x="8660511" y="4424744"/>
            <a:chExt cx="236316" cy="430911"/>
          </a:xfrm>
        </p:grpSpPr>
        <p:sp>
          <p:nvSpPr>
            <p:cNvPr id="339" name="AutoShape 339"/>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0" name="AutoShape 340"/>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1" name="AutoShape 341"/>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2" name="Freeform 342"/>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3" name="Group 343"/>
          <p:cNvGrpSpPr/>
          <p:nvPr/>
        </p:nvGrpSpPr>
        <p:grpSpPr>
          <a:xfrm>
            <a:off x="8695467" y="4785646"/>
            <a:ext cx="164212" cy="381952"/>
            <a:chOff x="8695467" y="4785646"/>
            <a:chExt cx="164212" cy="381952"/>
          </a:xfrm>
        </p:grpSpPr>
        <p:sp>
          <p:nvSpPr>
            <p:cNvPr id="344" name="AutoShape 344"/>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5" name="AutoShape 345"/>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6" name="Group 346"/>
          <p:cNvGrpSpPr/>
          <p:nvPr/>
        </p:nvGrpSpPr>
        <p:grpSpPr>
          <a:xfrm>
            <a:off x="9123712" y="4424744"/>
            <a:ext cx="236315" cy="430911"/>
            <a:chOff x="9123712" y="4424744"/>
            <a:chExt cx="236315" cy="430911"/>
          </a:xfrm>
        </p:grpSpPr>
        <p:sp>
          <p:nvSpPr>
            <p:cNvPr id="347" name="AutoShape 347"/>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8" name="AutoShape 348"/>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9" name="AutoShape 349"/>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0" name="Freeform 350"/>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1" name="Group 351"/>
          <p:cNvGrpSpPr/>
          <p:nvPr/>
        </p:nvGrpSpPr>
        <p:grpSpPr>
          <a:xfrm>
            <a:off x="9158668" y="4785646"/>
            <a:ext cx="164212" cy="381952"/>
            <a:chOff x="9158668" y="4785646"/>
            <a:chExt cx="164212" cy="381952"/>
          </a:xfrm>
        </p:grpSpPr>
        <p:sp>
          <p:nvSpPr>
            <p:cNvPr id="352" name="AutoShape 352"/>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3" name="AutoShape 353"/>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4" name="Group 354"/>
          <p:cNvGrpSpPr/>
          <p:nvPr/>
        </p:nvGrpSpPr>
        <p:grpSpPr>
          <a:xfrm>
            <a:off x="9586913" y="4424744"/>
            <a:ext cx="236315" cy="430911"/>
            <a:chOff x="9586913" y="4424744"/>
            <a:chExt cx="236315" cy="430911"/>
          </a:xfrm>
        </p:grpSpPr>
        <p:sp>
          <p:nvSpPr>
            <p:cNvPr id="355" name="AutoShape 355"/>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6" name="AutoShape 356"/>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7" name="AutoShape 357"/>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8" name="Freeform 358"/>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9" name="Group 359"/>
          <p:cNvGrpSpPr/>
          <p:nvPr/>
        </p:nvGrpSpPr>
        <p:grpSpPr>
          <a:xfrm>
            <a:off x="9621869" y="4785646"/>
            <a:ext cx="164211" cy="381952"/>
            <a:chOff x="9621869" y="4785646"/>
            <a:chExt cx="164211" cy="381952"/>
          </a:xfrm>
        </p:grpSpPr>
        <p:sp>
          <p:nvSpPr>
            <p:cNvPr id="360" name="AutoShape 360"/>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1" name="AutoShape 361"/>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2" name="Group 362"/>
          <p:cNvGrpSpPr/>
          <p:nvPr/>
        </p:nvGrpSpPr>
        <p:grpSpPr>
          <a:xfrm>
            <a:off x="10050113" y="4424744"/>
            <a:ext cx="236316" cy="430911"/>
            <a:chOff x="10050113" y="4424744"/>
            <a:chExt cx="236316" cy="430911"/>
          </a:xfrm>
        </p:grpSpPr>
        <p:sp>
          <p:nvSpPr>
            <p:cNvPr id="363" name="AutoShape 363"/>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4" name="AutoShape 364"/>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5" name="AutoShape 365"/>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6" name="Freeform 366"/>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7" name="Group 367"/>
          <p:cNvGrpSpPr/>
          <p:nvPr/>
        </p:nvGrpSpPr>
        <p:grpSpPr>
          <a:xfrm>
            <a:off x="10085070" y="4785646"/>
            <a:ext cx="164211" cy="381952"/>
            <a:chOff x="10085070" y="4785646"/>
            <a:chExt cx="164211" cy="381952"/>
          </a:xfrm>
        </p:grpSpPr>
        <p:sp>
          <p:nvSpPr>
            <p:cNvPr id="368" name="AutoShape 368"/>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9" name="AutoShape 369"/>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0" name="Group 370"/>
          <p:cNvGrpSpPr/>
          <p:nvPr/>
        </p:nvGrpSpPr>
        <p:grpSpPr>
          <a:xfrm>
            <a:off x="10513409" y="4424744"/>
            <a:ext cx="236221" cy="430911"/>
            <a:chOff x="10513409" y="4424744"/>
            <a:chExt cx="236221" cy="430911"/>
          </a:xfrm>
        </p:grpSpPr>
        <p:sp>
          <p:nvSpPr>
            <p:cNvPr id="371" name="AutoShape 371"/>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2" name="AutoShape 372"/>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3" name="AutoShape 373"/>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4" name="Freeform 374"/>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5" name="Group 375"/>
          <p:cNvGrpSpPr/>
          <p:nvPr/>
        </p:nvGrpSpPr>
        <p:grpSpPr>
          <a:xfrm>
            <a:off x="10548271" y="4785646"/>
            <a:ext cx="164211" cy="381952"/>
            <a:chOff x="10548271" y="4785646"/>
            <a:chExt cx="164211" cy="381952"/>
          </a:xfrm>
        </p:grpSpPr>
        <p:sp>
          <p:nvSpPr>
            <p:cNvPr id="376" name="AutoShape 376"/>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7" name="AutoShape 377"/>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8" name="Group 378"/>
          <p:cNvGrpSpPr/>
          <p:nvPr/>
        </p:nvGrpSpPr>
        <p:grpSpPr>
          <a:xfrm>
            <a:off x="10976610" y="4424744"/>
            <a:ext cx="236220" cy="430911"/>
            <a:chOff x="10976610" y="4424744"/>
            <a:chExt cx="236220" cy="430911"/>
          </a:xfrm>
        </p:grpSpPr>
        <p:sp>
          <p:nvSpPr>
            <p:cNvPr id="379" name="AutoShape 379"/>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0" name="AutoShape 380"/>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1" name="AutoShape 381"/>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2" name="Freeform 382"/>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3" name="Group 383"/>
          <p:cNvGrpSpPr/>
          <p:nvPr/>
        </p:nvGrpSpPr>
        <p:grpSpPr>
          <a:xfrm>
            <a:off x="11011472" y="4785646"/>
            <a:ext cx="164211" cy="381952"/>
            <a:chOff x="11011472" y="4785646"/>
            <a:chExt cx="164211" cy="381952"/>
          </a:xfrm>
        </p:grpSpPr>
        <p:sp>
          <p:nvSpPr>
            <p:cNvPr id="384" name="AutoShape 384"/>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5" name="AutoShape 385"/>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6" name="AutoShape 386"/>
          <p:cNvSpPr/>
          <p:nvPr/>
        </p:nvSpPr>
        <p:spPr>
          <a:xfrm>
            <a:off x="692334" y="5368319"/>
            <a:ext cx="4775817" cy="9828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当前，随着老龄化社会的加剧和家庭结构的变化，家庭照护安全问题日益凸显。许多家庭在照护老人、病人或残疾人时，由于缺乏专业知识和经验，存在诸多安全隐患。</a:t>
            </a:r>
            <a:endParaRPr lang="en-US" sz="1100"/>
          </a:p>
        </p:txBody>
      </p:sp>
      <p:sp>
        <p:nvSpPr>
          <p:cNvPr id="387" name="AutoShape 387"/>
          <p:cNvSpPr/>
          <p:nvPr/>
        </p:nvSpPr>
        <p:spPr>
          <a:xfrm>
            <a:off x="6723849" y="5368319"/>
            <a:ext cx="4775817" cy="90486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近年来，家庭照护安全事故频发，如老人跌倒、误吸、误食等，甚至导致严重后果。这些案例反映出家庭照护安全问题的严峻性和紧迫性。</a:t>
            </a:r>
            <a:endParaRPr lang="en-US" sz="1100"/>
          </a:p>
        </p:txBody>
      </p:sp>
      <p:grpSp>
        <p:nvGrpSpPr>
          <p:cNvPr id="388" name="Group 388"/>
          <p:cNvGrpSpPr/>
          <p:nvPr/>
        </p:nvGrpSpPr>
        <p:grpSpPr>
          <a:xfrm>
            <a:off x="454963" y="93878"/>
            <a:ext cx="10641129" cy="914400"/>
            <a:chOff x="454963" y="93878"/>
            <a:chExt cx="10641129" cy="914400"/>
          </a:xfrm>
        </p:grpSpPr>
        <p:sp>
          <p:nvSpPr>
            <p:cNvPr id="389" name="AutoShape 38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AutoShape 40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6" name="AutoShape 40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7" name="AutoShape 40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8" name="AutoShape 40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9" name="TextBox 40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家庭照护安全现状分析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67000"/>
                  </a:schemeClr>
                </a:solidFill>
                <a:latin typeface="Microsoft Yahei"/>
                <a:ea typeface="Microsoft Yahei"/>
                <a:cs typeface="Microsoft Yahei"/>
              </a:rPr>
              <a:t>01</a:t>
            </a:r>
            <a:endParaRPr lang="en-US" sz="1100"/>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84000"/>
                  </a:schemeClr>
                </a:solidFill>
                <a:latin typeface="Microsoft Yahei"/>
                <a:ea typeface="Microsoft Yahei"/>
                <a:cs typeface="Microsoft Yahei"/>
              </a:rPr>
              <a:t>02</a:t>
            </a:r>
            <a:endParaRPr lang="en-US" sz="1100"/>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100000"/>
                  </a:schemeClr>
                </a:solidFill>
                <a:latin typeface="Microsoft Yahei"/>
                <a:ea typeface="Microsoft Yahei"/>
                <a:cs typeface="Microsoft Yahei"/>
              </a:rPr>
              <a:t>03</a:t>
            </a:r>
            <a:endParaRPr lang="en-US" sz="1100"/>
          </a:p>
        </p:txBody>
      </p:sp>
      <p:sp>
        <p:nvSpPr>
          <p:cNvPr id="5" name="AutoShape 5"/>
          <p:cNvSpPr/>
          <p:nvPr/>
        </p:nvSpPr>
        <p:spPr>
          <a:xfrm>
            <a:off x="619358" y="4213754"/>
            <a:ext cx="3464154" cy="155501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家庭照护者通常缺乏专业的护理知识和技能培训，对照护对象的身体状况和需求了解不足，难以提供有效的照护。</a:t>
            </a:r>
            <a:endParaRPr lang="en-US" sz="1100"/>
          </a:p>
        </p:txBody>
      </p:sp>
      <p:sp>
        <p:nvSpPr>
          <p:cNvPr id="6" name="AutoShape 6"/>
          <p:cNvSpPr/>
          <p:nvPr/>
        </p:nvSpPr>
        <p:spPr>
          <a:xfrm>
            <a:off x="619358" y="3627301"/>
            <a:ext cx="3358143"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家庭照护者素质参差不齐</a:t>
            </a:r>
            <a:endParaRPr lang="en-US" sz="1100"/>
          </a:p>
        </p:txBody>
      </p:sp>
      <p:sp>
        <p:nvSpPr>
          <p:cNvPr id="7" name="AutoShape 7"/>
          <p:cNvSpPr/>
          <p:nvPr/>
        </p:nvSpPr>
        <p:spPr>
          <a:xfrm>
            <a:off x="4363925" y="4213754"/>
            <a:ext cx="3464154" cy="12711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家庭环境中可能存在诸多安全隐患，如家具摆放不当、地面湿滑、电线裸露等，容易导致照护对象受伤。</a:t>
            </a:r>
            <a:endParaRPr lang="en-US" sz="1100"/>
          </a:p>
        </p:txBody>
      </p:sp>
      <p:sp>
        <p:nvSpPr>
          <p:cNvPr id="8" name="AutoShape 8"/>
          <p:cNvSpPr/>
          <p:nvPr/>
        </p:nvSpPr>
        <p:spPr>
          <a:xfrm>
            <a:off x="4363925" y="3627301"/>
            <a:ext cx="3335471"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家庭环境安全隐患多</a:t>
            </a:r>
            <a:endParaRPr lang="en-US" sz="1100"/>
          </a:p>
        </p:txBody>
      </p:sp>
      <p:sp>
        <p:nvSpPr>
          <p:cNvPr id="9" name="AutoShape 9"/>
          <p:cNvSpPr/>
          <p:nvPr/>
        </p:nvSpPr>
        <p:spPr>
          <a:xfrm>
            <a:off x="8108491" y="4213754"/>
            <a:ext cx="3464154" cy="144585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目前，针对家庭照护安全的监管和评估机制尚不完善，难以及时发现和解决潜在的安全问题。</a:t>
            </a:r>
            <a:endParaRPr lang="en-US" sz="1100"/>
          </a:p>
        </p:txBody>
      </p:sp>
      <p:sp>
        <p:nvSpPr>
          <p:cNvPr id="10" name="AutoShape 10"/>
          <p:cNvSpPr/>
          <p:nvPr/>
        </p:nvSpPr>
        <p:spPr>
          <a:xfrm>
            <a:off x="8108491" y="3627301"/>
            <a:ext cx="3373750"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缺乏有效的监管和评估机制</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存在的问题和挑战</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照护者因素</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照护者的年龄、健康状况、照护经验和技能水平等都会对照护安全产生影响。例如，年长的照护者可能因体力不支而无法提供有效的照护，而缺乏经验的照护者则可能因操作不当而导致安全事故。</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8008" r="8008"/>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照护对象因素</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照护对象的年龄、健康状况、认知能力和配合程度等也会影响家庭照护安全。例如，患有认知障碍的老人可能无法理解和配合照护者的操作，从而增加安全风险。</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环境因素</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家庭环境的布局、设施设备的配置和使用状况等都会对照护安全产生影响。例如，拥挤的居住环境可能导致照护对象跌倒或受伤，而老旧的家具和设施则可能存在安全隐患。</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影响因素分析</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护理质量安全与风险管理理论基础</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护理质量是指护理工作在提供医疗服务过程中，满足病人和家属明确及隐含需要的能力的总和。</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护理质量定义</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9590" r="2959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护理质量的重要性</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4542" r="14542"/>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护理质量评价</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护理质量直接关系到病人的生命安全和健康，是医疗服务的核心。</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通过对护理工作的评价，可以了解护理工作的优缺点，为提高护理质量提供依据。</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护理质量安全概述</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18426" b="18426"/>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风险管理理论及应用</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风险管理定义</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风险管理是指如何在一个肯定有风险的环境里把风险减至最低的管理过程。</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风险管理在护理中的应用</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在护理工作中，风险管理主要包括对病人、护士、医疗设备等方面的风险进行识别、评估和控制。</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风险管理流程</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包括风险识别、风险评估、风险控制和风险监测四个步骤。</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t="2500" b="2500"/>
          <a:stretch>
            <a:fillRect/>
          </a:stretch>
        </p:blipFill>
        <p:spPr>
          <a:xfrm>
            <a:off x="161995" y="1165346"/>
            <a:ext cx="4300144" cy="5733524"/>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家庭照护安全定义</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家庭照护安全是指在家庭环境中，为需要照护的家庭成员提供安全、有效的照护服务，避免或减少意外事件的发生。</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风险管理与家庭照护安全的关系</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风险管理是家庭照护安全的重要保障，通过对家庭照护过程中可能出现的风险进行识别、评估和控制，可以确保家庭成员的安全和健康。</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家庭照护安全中的风险管理措施</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包括制定家庭照护计划、提供安全的生活环境、定期进行健康检查、及时处理突发情况等。</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家庭照护安全与风险管理的关系</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家庭照护安全风险评估与识别</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04</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https://d.book118.com/025322324023011101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92</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2024-09-09T09:20:38.862</cp:lastPrinted>
  <dcterms:created xsi:type="dcterms:W3CDTF">2024-09-09T01:20:38Z</dcterms:created>
  <dcterms:modified xsi:type="dcterms:W3CDTF">2024-09-09T01:20:41Z</dcterms:modified>
</cp:coreProperties>
</file>