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033978-905F-4917-9E4B-FD910F6232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FF1986-B302-470A-AC9C-3DA406FE90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26EFAC-BF71-46DC-957E-D6874B7DB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E45054-F940-406B-9244-7F911D146E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E0424F-0417-482B-8E69-38F7C9B4C6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B2BDA1-D889-42BD-8711-CAC2E21FCD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93A10A-D6F2-40FA-863E-68A56BD6B2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7716DD-E4B2-4B29-A310-61810F3A77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F72BB4-7C84-4C33-A666-B5EEA43294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EC74DE-8913-45A4-92A6-98508B164D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C6073B-9DC2-4969-A618-998F6D1052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1"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2" name=""/>
        <p:cNvGrpSpPr/>
        <p:nvPr/>
      </p:nvGrpSpPr>
      <p:grpSpPr>
        <a:xfrm>
          <a:off x="0" y="0"/>
          <a:ext cx="0" cy="0"/>
        </a:xfrm>
      </p:grpSpPr>
      <p:pic>
        <p:nvPicPr>
          <p:cNvPr id="13"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4"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6"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7"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8" name=""/>
        <p:cNvGrpSpPr/>
        <p:nvPr/>
      </p:nvGrpSpPr>
      <p:grpSpPr>
        <a:xfrm>
          <a:off x="0" y="0"/>
          <a:ext cx="0" cy="0"/>
        </a:xfrm>
      </p:grpSpPr>
      <p:pic>
        <p:nvPicPr>
          <p:cNvPr id="19" name="图片 5"/>
          <p:cNvPicPr>
            <a:picLocks noChangeAspect="1"/>
          </p:cNvPicPr>
          <p:nvPr userDrawn="1"/>
        </p:nvPicPr>
        <p:blipFill>
          <a:blip r:embed="rId1"/>
          <a:stretch>
            <a:fillRect/>
          </a:stretch>
        </p:blipFill>
        <p:spPr>
          <a:xfrm>
            <a:off x="0" y="-1"/>
            <a:ext cx="12192000" cy="6858000"/>
          </a:xfrm>
          <a:prstGeom prst="rect">
            <a:avLst/>
          </a:prstGeom>
        </p:spPr>
      </p:pic>
      <p:sp>
        <p:nvSpPr>
          <p:cNvPr id="2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532432032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护理与患者安全：关键原则与实践\n## 1.护理与患者安全的基本概念与重要性\n### 1.1护理与患者安全的定义与目标\n### 1.2护理与患者安全的重要性\n### 1.3护理与患者安全的影响因素\n## 2.护理与患者安全的基本原则\n### 2.1预防为主的原则\n### 2.2系统性的风险管理\n### 2.3持续改进与全员参与\n## 3.护理与患者安全的实践策略\n### 3.1建立安全的护理环境\n### 3.2加强护理人员的培训与教育\n### 3.3实施严格的护理操作与规程\n## 4.护理与患者安全的监控与评估\n### 4.1护理与患者安全的监控方法\n### 4.2护理与患者安全的风险评估\n### 4.3护理与患者安全的持续改进\n## 5.护理与患者安全的案例分析\n### 5.1护理与患者安全的成功案例分析\n### 5.2护理与患者安全的问题案例分析\n### 5.3护理与患者安全的预防措施与改进建议\n&quot;,&quot;templateId&quot;:&quot;3wr1pbmdtjrh3jjfzwr75chiya&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15700" cy="1301750"/>
          </a:xfrm>
        </p:spPr>
        <p:txBody>
          <a:bodyPr vert="horz" wrap="square" lIns="91440" tIns="45720" rIns="91440" bIns="45720" anchor="t">
            <a:normAutofit/>
          </a:bodyPr>
          <a:lstStyle/>
          <a:p>
            <a:r>
              <a:rPr lang="zh-CN" sz="5200"/>
              <a:t>护理与患者安全：关键原则与实践</a:t>
            </a:r>
            <a:endParaRPr/>
          </a:p>
        </p:txBody>
      </p:sp>
      <p:sp>
        <p:nvSpPr>
          <p:cNvPr id="3" name="文本占位符 3" descr="{&quot;isTemplate&quot;:false,&quot;type&quot;:&quot;content&quot;,&quot;canOmit&quot;:true,&quot;range&quot;:0}"/>
          <p:cNvSpPr>
            <a:spLocks noGrp="1"/>
          </p:cNvSpPr>
          <p:nvPr>
            <p:ph type="body" sz="quarter" idx="10"/>
          </p:nvPr>
        </p:nvSpPr>
        <p:spPr>
          <a:xfrm>
            <a:off x="392698" y="4448586"/>
            <a:ext cx="9226550" cy="647700"/>
          </a:xfrm>
        </p:spPr>
        <p:txBody>
          <a:bodyPr/>
          <a:lstStyle/>
          <a:p>
            <a:r>
              <a:rPr lang="en-US"/>
              <a:t>TENCENT DOCS SMART CREATE</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0" name="" descr="{&quot;isTemplate&quot;:true,&quot;type&quot;:2}"/>
        <p:cNvGrpSpPr/>
        <p:nvPr/>
      </p:nvGrpSpPr>
      <p:grpSpPr>
        <a:xfrm>
          <a:off x="0" y="0"/>
          <a:ext cx="0" cy="0"/>
        </a:xfrm>
      </p:grpSpPr>
      <p:sp>
        <p:nvSpPr>
          <p:cNvPr id="131"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4600"/>
              <a:t>护理与患者安全的基本概念与重要性</a:t>
            </a:r>
            <a:endParaRPr/>
          </a:p>
        </p:txBody>
      </p:sp>
      <p:sp>
        <p:nvSpPr>
          <p:cNvPr id="132"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0" name="" descr="{&quot;isTemplate&quot;:true,&quot;type&quot;:3}"/>
        <p:cNvGrpSpPr/>
        <p:nvPr/>
      </p:nvGrpSpPr>
      <p:grpSpPr>
        <a:xfrm>
          <a:off x="0" y="0"/>
          <a:ext cx="0" cy="0"/>
        </a:xfrm>
      </p:grpSpPr>
      <p:pic>
        <p:nvPicPr>
          <p:cNvPr id="17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3" name="Group 598"/>
            <p:cNvGrpSpPr/>
            <p:nvPr/>
          </p:nvGrpSpPr>
          <p:grpSpPr>
            <a:xfrm>
              <a:off x="763829" y="1414808"/>
              <a:ext cx="6972294" cy="2337649"/>
              <a:chOff x="763829" y="1414808"/>
              <a:chExt cx="6972294" cy="2337649"/>
            </a:xfrm>
          </p:grpSpPr>
          <p:sp>
            <p:nvSpPr>
              <p:cNvPr id="17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护理与患者安全的定义</a:t>
                </a:r>
                <a:endParaRPr/>
              </a:p>
            </p:txBody>
          </p:sp>
          <p:sp>
            <p:nvSpPr>
              <p:cNvPr id="17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护理安全是指在护理过程中，通过采取一系列措施，确保患者在接受护理服务过程中不发生意外伤害、并发症或其他不良事件。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患者安全是指在医疗服务过程中，通过采取一系列措施，确保患者在接受治疗、检查、手术等医疗服务过程中不发生意外伤害、并发症或其他不良事件。</a:t>
                </a:r>
                <a:endParaRPr/>
              </a:p>
            </p:txBody>
          </p:sp>
          <p:sp>
            <p:nvSpPr>
              <p:cNvPr id="17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0" name="Group 591"/>
            <p:cNvGrpSpPr/>
            <p:nvPr/>
          </p:nvGrpSpPr>
          <p:grpSpPr>
            <a:xfrm>
              <a:off x="689593" y="3949139"/>
              <a:ext cx="7078256" cy="2128975"/>
              <a:chOff x="689593" y="3949139"/>
              <a:chExt cx="7078256" cy="2128975"/>
            </a:xfrm>
          </p:grpSpPr>
          <p:sp>
            <p:nvSpPr>
              <p:cNvPr id="18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护理与患者安全的目标</a:t>
                </a:r>
                <a:endParaRPr/>
              </a:p>
            </p:txBody>
          </p:sp>
          <p:sp>
            <p:nvSpPr>
              <p:cNvPr id="18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降低患者在护理过程中发生不良事件的风险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提高护理服务质量，提高患者满意度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建立安全的护理环境，保障患者权益</a:t>
                </a:r>
                <a:endParaRPr/>
              </a:p>
            </p:txBody>
          </p:sp>
          <p:sp>
            <p:nvSpPr>
              <p:cNvPr id="18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护理与患者安全的定义与目标</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8" name="" descr="{&quot;isTemplate&quot;:true,&quot;type&quot;:3}"/>
        <p:cNvGrpSpPr/>
        <p:nvPr/>
      </p:nvGrpSpPr>
      <p:grpSpPr>
        <a:xfrm>
          <a:off x="0" y="0"/>
          <a:ext cx="0" cy="0"/>
        </a:xfrm>
      </p:grpSpPr>
      <p:sp>
        <p:nvSpPr>
          <p:cNvPr id="18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护理与患者安全的重要性</a:t>
            </a:r>
            <a:endParaRPr lang="en-US" altLang="zh-CN" sz="2800" b="1">
              <a:latin typeface="+mj-ea"/>
              <a:ea typeface="+mj-ea"/>
            </a:endParaRPr>
          </a:p>
        </p:txBody>
      </p:sp>
      <p:grpSp>
        <p:nvGrpSpPr>
          <p:cNvPr id="190" name=""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191" name=""/>
            <p:cNvGrpSpPr/>
            <p:nvPr/>
          </p:nvGrpSpPr>
          <p:grpSpPr>
            <a:xfrm>
              <a:off x="646709" y="2074672"/>
              <a:ext cx="3384000" cy="4063380"/>
              <a:chOff x="646710" y="2074672"/>
              <a:chExt cx="3384000" cy="4063380"/>
            </a:xfrm>
          </p:grpSpPr>
          <p:sp>
            <p:nvSpPr>
              <p:cNvPr id="192"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3"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保障患者的生命安全</a:t>
                </a:r>
                <a:endParaRPr lang="en-US" altLang="zh-CN" sz="2000" b="1">
                  <a:latin typeface="Microsoft YaHei" panose="020b0503020204020204" pitchFamily="34" charset="-122"/>
                  <a:ea typeface="Microsoft YaHei" panose="020b0503020204020204" pitchFamily="34" charset="-122"/>
                </a:endParaRPr>
              </a:p>
            </p:txBody>
          </p:sp>
          <p:sp>
            <p:nvSpPr>
              <p:cNvPr id="194"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护理与患者安全是医疗服务的基本要求，保障患者的生命安全是护理工作的首要任务。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患者在护理过程中发生不良事件，可能导致病情加重、残疾甚至死亡，严重影响患者的身心健康。</a:t>
                </a:r>
                <a:endParaRPr/>
              </a:p>
            </p:txBody>
          </p:sp>
          <p:pic>
            <p:nvPicPr>
              <p:cNvPr id="195"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196" name=""/>
            <p:cNvGrpSpPr/>
            <p:nvPr/>
          </p:nvGrpSpPr>
          <p:grpSpPr>
            <a:xfrm>
              <a:off x="4397155" y="2074672"/>
              <a:ext cx="3384000" cy="4063380"/>
              <a:chOff x="646710" y="2074672"/>
              <a:chExt cx="3384000" cy="4063380"/>
            </a:xfrm>
          </p:grpSpPr>
          <p:sp>
            <p:nvSpPr>
              <p:cNvPr id="197"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8"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提高护理服务质量</a:t>
                </a:r>
                <a:endParaRPr lang="en-US" altLang="zh-CN" sz="2000" b="1">
                  <a:latin typeface="Microsoft YaHei" panose="020b0503020204020204" pitchFamily="34" charset="-122"/>
                  <a:ea typeface="Microsoft YaHei" panose="020b0503020204020204" pitchFamily="34" charset="-122"/>
                </a:endParaRPr>
              </a:p>
            </p:txBody>
          </p:sp>
          <p:sp>
            <p:nvSpPr>
              <p:cNvPr id="199"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护理与患者安全是评价护理服务质量的重要指标，提高护理与患者安全水平，有助于提高护理服务质量。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高质量的护理服务可以提高患者的治疗效果，降低患者复发率，提高患者的生活质量。</a:t>
                </a:r>
                <a:endParaRPr/>
              </a:p>
            </p:txBody>
          </p:sp>
          <p:pic>
            <p:nvPicPr>
              <p:cNvPr id="200"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nvGrpSpPr>
            <p:cNvPr id="201" name=""/>
            <p:cNvGrpSpPr/>
            <p:nvPr/>
          </p:nvGrpSpPr>
          <p:grpSpPr>
            <a:xfrm>
              <a:off x="8147601" y="2074672"/>
              <a:ext cx="3384000" cy="4063380"/>
              <a:chOff x="646710" y="2074672"/>
              <a:chExt cx="3384000" cy="4063380"/>
            </a:xfrm>
          </p:grpSpPr>
          <p:sp>
            <p:nvSpPr>
              <p:cNvPr id="202"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3"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维护医疗机构的声誉</a:t>
                </a:r>
                <a:endParaRPr lang="en-US" altLang="zh-CN" sz="2000" b="1">
                  <a:latin typeface="Microsoft YaHei" panose="020b0503020204020204" pitchFamily="34" charset="-122"/>
                  <a:ea typeface="Microsoft YaHei" panose="020b0503020204020204" pitchFamily="34" charset="-122"/>
                </a:endParaRPr>
              </a:p>
            </p:txBody>
          </p:sp>
          <p:sp>
            <p:nvSpPr>
              <p:cNvPr id="204"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护理与患者安全事件会对医疗机构的声誉造成严重影响，损害医疗机构的形象。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提高护理与患者安全水平，有助于维护医疗机构的声誉，提高患者对医疗机构的信任度。</a:t>
                </a:r>
                <a:endParaRPr/>
              </a:p>
            </p:txBody>
          </p:sp>
          <p:pic>
            <p:nvPicPr>
              <p:cNvPr id="205" name="图片 11" descr="{&quot;isTemplate&quot;:true,&quot;type&quot;:&quot;image&quot;,&quot;canOmit&quot;:false}"/>
              <p:cNvPicPr>
                <a:picLocks noChangeAspect="1"/>
              </p:cNvPicPr>
              <p:nvPr/>
            </p:nvPicPr>
            <p:blipFill>
              <a:blip r:embed="rId4"/>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6" name="" descr="{&quot;isTemplate&quot;:true,&quot;type&quot;:3}"/>
        <p:cNvGrpSpPr/>
        <p:nvPr/>
      </p:nvGrpSpPr>
      <p:grpSpPr>
        <a:xfrm>
          <a:off x="0" y="0"/>
          <a:ext cx="0" cy="0"/>
        </a:xfrm>
      </p:grpSpPr>
      <p:grpSp>
        <p:nvGrpSpPr>
          <p:cNvPr id="207"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08" name="Group 9"/>
            <p:cNvGrpSpPr/>
            <p:nvPr/>
          </p:nvGrpSpPr>
          <p:grpSpPr>
            <a:xfrm>
              <a:off x="5982796" y="1521950"/>
              <a:ext cx="5687135" cy="1523479"/>
              <a:chOff x="5982796" y="1521950"/>
              <a:chExt cx="5687135" cy="1523479"/>
            </a:xfrm>
          </p:grpSpPr>
          <p:sp>
            <p:nvSpPr>
              <p:cNvPr id="209"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护理人员因素</a:t>
                </a:r>
                <a:endParaRPr/>
              </a:p>
            </p:txBody>
          </p:sp>
          <p:sp>
            <p:nvSpPr>
              <p:cNvPr id="210"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护理人员的业务水平、工作经验、责任心等都会影响护理与患者安全。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护理人员缺乏足够的培训，可能导致护理操作不当，引发患者安全事件。</a:t>
                </a:r>
                <a:endParaRPr/>
              </a:p>
            </p:txBody>
          </p:sp>
        </p:grpSp>
        <p:grpSp>
          <p:nvGrpSpPr>
            <p:cNvPr id="211" name="Group 2"/>
            <p:cNvGrpSpPr/>
            <p:nvPr/>
          </p:nvGrpSpPr>
          <p:grpSpPr>
            <a:xfrm>
              <a:off x="5982796" y="3170591"/>
              <a:ext cx="5783287" cy="1523479"/>
              <a:chOff x="5982796" y="3170591"/>
              <a:chExt cx="5783287" cy="1523479"/>
            </a:xfrm>
          </p:grpSpPr>
          <p:sp>
            <p:nvSpPr>
              <p:cNvPr id="212"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护理环境因素</a:t>
                </a:r>
                <a:endParaRPr/>
              </a:p>
            </p:txBody>
          </p:sp>
          <p:sp>
            <p:nvSpPr>
              <p:cNvPr id="213"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护理环境的清洁、整洁、安全设施等都可能影响护理与患者安全。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护理环境存在安全隐患，如设备老化、消防通道堵塞等，可能导致患者安全事件的发生。</a:t>
                </a:r>
                <a:endParaRPr/>
              </a:p>
            </p:txBody>
          </p:sp>
        </p:grpSp>
        <p:grpSp>
          <p:nvGrpSpPr>
            <p:cNvPr id="214" name="Group 5"/>
            <p:cNvGrpSpPr/>
            <p:nvPr/>
          </p:nvGrpSpPr>
          <p:grpSpPr>
            <a:xfrm>
              <a:off x="5982796" y="4823246"/>
              <a:ext cx="5783287" cy="1523479"/>
              <a:chOff x="5982796" y="4823246"/>
              <a:chExt cx="5783287" cy="1523479"/>
            </a:xfrm>
          </p:grpSpPr>
          <p:sp>
            <p:nvSpPr>
              <p:cNvPr id="215"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管理制度因素</a:t>
                </a:r>
                <a:endParaRPr/>
              </a:p>
            </p:txBody>
          </p:sp>
          <p:sp>
            <p:nvSpPr>
              <p:cNvPr id="216"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医疗机构的管理制度、操作流程、风险控制等都会影响护理与患者安全。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管理制度不完善，如没有明确的护理操作规范，可能导致护理人员操作不当，引发患者安全事件。</a:t>
                </a:r>
                <a:endParaRPr/>
              </a:p>
            </p:txBody>
          </p:sp>
        </p:grpSp>
      </p:grpSp>
      <p:pic>
        <p:nvPicPr>
          <p:cNvPr id="217"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18"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护理与患者安全的影响因素</a:t>
            </a:r>
            <a:endParaRPr lang="en-US" altLang="zh-CN" sz="2800" b="1">
              <a:latin typeface="+mj-ea"/>
              <a:ea typeface="+mj-ea"/>
            </a:endParaRPr>
          </a:p>
        </p:txBody>
      </p:sp>
      <p:sp>
        <p:nvSpPr>
          <p:cNvPr id="219"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20"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21"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2" name="" descr="{&quot;isTemplate&quot;:true,&quot;type&quot;:2}"/>
        <p:cNvGrpSpPr/>
        <p:nvPr/>
      </p:nvGrpSpPr>
      <p:grpSpPr>
        <a:xfrm>
          <a:off x="0" y="0"/>
          <a:ext cx="0" cy="0"/>
        </a:xfrm>
      </p:grpSpPr>
      <p:sp>
        <p:nvSpPr>
          <p:cNvPr id="223"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6000"/>
              <a:t>护理与患者安全的基本原则</a:t>
            </a:r>
            <a:endParaRPr/>
          </a:p>
        </p:txBody>
      </p:sp>
      <p:sp>
        <p:nvSpPr>
          <p:cNvPr id="224"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5" name="" descr="{&quot;isTemplate&quot;:true,&quot;type&quot;:3}"/>
        <p:cNvGrpSpPr/>
        <p:nvPr/>
      </p:nvGrpSpPr>
      <p:grpSpPr>
        <a:xfrm>
          <a:off x="0" y="0"/>
          <a:ext cx="0" cy="0"/>
        </a:xfrm>
      </p:grpSpPr>
      <p:pic>
        <p:nvPicPr>
          <p:cNvPr id="22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8" name="Group 598"/>
            <p:cNvGrpSpPr/>
            <p:nvPr/>
          </p:nvGrpSpPr>
          <p:grpSpPr>
            <a:xfrm>
              <a:off x="763829" y="1414808"/>
              <a:ext cx="6972294" cy="2337649"/>
              <a:chOff x="763829" y="1414808"/>
              <a:chExt cx="6972294" cy="2337649"/>
            </a:xfrm>
          </p:grpSpPr>
          <p:sp>
            <p:nvSpPr>
              <p:cNvPr id="22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护理与患者安全预防为主原则的含义</a:t>
                </a:r>
                <a:endParaRPr/>
              </a:p>
            </p:txBody>
          </p:sp>
          <p:sp>
            <p:nvSpPr>
              <p:cNvPr id="23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通过采取预防措施，降低患者在护理过程中发生不良事件的风险。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预防为主原则强调护理人员在护理过程中要时刻保持警惕，及时发现并消除安全隐患。</a:t>
                </a:r>
                <a:endParaRPr/>
              </a:p>
            </p:txBody>
          </p:sp>
          <p:sp>
            <p:nvSpPr>
              <p:cNvPr id="23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5" name="Group 591"/>
            <p:cNvGrpSpPr/>
            <p:nvPr/>
          </p:nvGrpSpPr>
          <p:grpSpPr>
            <a:xfrm>
              <a:off x="689593" y="3949139"/>
              <a:ext cx="7078256" cy="2128975"/>
              <a:chOff x="689593" y="3949139"/>
              <a:chExt cx="7078256" cy="2128975"/>
            </a:xfrm>
          </p:grpSpPr>
          <p:sp>
            <p:nvSpPr>
              <p:cNvPr id="23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预防为主原则的实施方法</a:t>
                </a:r>
                <a:endParaRPr/>
              </a:p>
            </p:txBody>
          </p:sp>
          <p:sp>
            <p:nvSpPr>
              <p:cNvPr id="23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加强护理人员的培训与教育，提高护理人员的业务水平和风险防范意识。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建立健全护理管理制度，规范护理操作流程，降低患者安全事件的发生风险。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加强护理环境的监控与管理，确保护理环境的清洁、整洁、安全。</a:t>
                </a:r>
                <a:endParaRPr/>
              </a:p>
            </p:txBody>
          </p:sp>
          <p:sp>
            <p:nvSpPr>
              <p:cNvPr id="23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预防为主的原则</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3" name="" descr="{&quot;isTemplate&quot;:true,&quot;type&quot;:3}"/>
        <p:cNvGrpSpPr/>
        <p:nvPr/>
      </p:nvGrpSpPr>
      <p:grpSpPr>
        <a:xfrm>
          <a:off x="0" y="0"/>
          <a:ext cx="0" cy="0"/>
        </a:xfrm>
      </p:grpSpPr>
      <p:pic>
        <p:nvPicPr>
          <p:cNvPr id="24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6" name="Group 598"/>
            <p:cNvGrpSpPr/>
            <p:nvPr/>
          </p:nvGrpSpPr>
          <p:grpSpPr>
            <a:xfrm>
              <a:off x="763829" y="1414808"/>
              <a:ext cx="6972294" cy="2337649"/>
              <a:chOff x="763829" y="1414808"/>
              <a:chExt cx="6972294" cy="2337649"/>
            </a:xfrm>
          </p:grpSpPr>
          <p:sp>
            <p:nvSpPr>
              <p:cNvPr id="24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系统性风险管理的含义</a:t>
                </a:r>
                <a:endParaRPr/>
              </a:p>
            </p:txBody>
          </p:sp>
          <p:sp>
            <p:nvSpPr>
              <p:cNvPr id="24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系统性风险管理是指医疗机构通过建立风险管理体系，对护理过程中可能出现的风险进行识别、评估、控制和监测，以降低患者安全事件的发生风险。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系统性风险管理强调从整个护理过程出发，对各个环节进行风险控制，实现全员参与、全程控制。</a:t>
                </a:r>
                <a:endParaRPr/>
              </a:p>
            </p:txBody>
          </p:sp>
          <p:sp>
            <p:nvSpPr>
              <p:cNvPr id="24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3" name="Group 591"/>
            <p:cNvGrpSpPr/>
            <p:nvPr/>
          </p:nvGrpSpPr>
          <p:grpSpPr>
            <a:xfrm>
              <a:off x="689593" y="3949139"/>
              <a:ext cx="7078256" cy="2128975"/>
              <a:chOff x="689593" y="3949139"/>
              <a:chExt cx="7078256" cy="2128975"/>
            </a:xfrm>
          </p:grpSpPr>
          <p:sp>
            <p:nvSpPr>
              <p:cNvPr id="25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系统性风险管理的实施方法</a:t>
                </a:r>
                <a:endParaRPr/>
              </a:p>
            </p:txBody>
          </p:sp>
          <p:sp>
            <p:nvSpPr>
              <p:cNvPr id="25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建立风险管理体系，明确风险管理职责，实现风险管理的全员参与。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对护理过程中可能出现的风险进行识别、评估，制定针对性的风险控制措施。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对风险控制措施的实施情况进行监测，持续改进风险管理措施，提高护理与患者安全水平。</a:t>
                </a:r>
                <a:endParaRPr/>
              </a:p>
            </p:txBody>
          </p:sp>
          <p:sp>
            <p:nvSpPr>
              <p:cNvPr id="25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系统性的风险管理</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1" name="" descr="{&quot;isTemplate&quot;:true,&quot;type&quot;:3}"/>
        <p:cNvGrpSpPr/>
        <p:nvPr/>
      </p:nvGrpSpPr>
      <p:grpSpPr>
        <a:xfrm>
          <a:off x="0" y="0"/>
          <a:ext cx="0" cy="0"/>
        </a:xfrm>
      </p:grpSpPr>
      <p:sp>
        <p:nvSpPr>
          <p:cNvPr id="262"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持续改进的含义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持续改进是指医疗机构通过不断分析护理与患者安全事件，发现问题，采取措施进行改进，以实现护理与患者安全水平的持续提升。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持续改进强调对护理与患者安全事件的持续关注，发现问题及时进行改进。</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全员参与的含义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全员参与是指医疗机构的全体工作人员都要参与到护理与患者安全工作中，共同承担护理与患者安全的责任。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全员参与强调医疗机构的各部门、各岗位都要参与到护理与患者安全工作中，形成合力，提高护理与患者安全水平。</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持续改进与全员参与的实施方法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建立护理与患者安全事件的报告与反馈机制，鼓励护理人员及时报告患者安全事件，进行分析改进。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加强护理与患者安全知识的培训与教育，提高全体工作人员的安全意识和风险防范能力。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定期进行护理与患者安全工作的评估与总结，持续改进护理与患者安全措施，提高护理与患者安全水平。</a:t>
            </a:r>
            <a:endParaRPr/>
          </a:p>
        </p:txBody>
      </p:sp>
      <p:sp>
        <p:nvSpPr>
          <p:cNvPr id="26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持续改进与全员参与</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6000"/>
              <a:t>护理与患者安全的实践策略</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建立安全护理环境的重要性</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安全的护理环境有利于降低患者在护理过程中发生不良事件的风险，提高护理服务质量。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建立安全护理环境是保障患者权益，提高患者满意度的重要措施。</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建立安全护理环境的方法</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加强护理环境的清洁、整洁，保持护理设备的完好，确保护理环境的舒适度。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完善护理安全设施，如设置防滑地面、安全扶手等，降低患者在护理过程中发生跌倒、坠床等意外事件的风险。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加强护理环境的监控与管理，定期进行安全检查，及时发现并消除安全隐患。</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建立安全的护理环境</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https://d.book118.com/025324320321011111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blue">
      <a:dk1>
        <a:srgbClr val="000000"/>
      </a:dk1>
      <a:lt1>
        <a:srgbClr val="FFFFFF"/>
      </a:lt1>
      <a:dk2>
        <a:srgbClr val="262C32"/>
      </a:dk2>
      <a:lt2>
        <a:srgbClr val="E7F3F7"/>
      </a:lt2>
      <a:accent1>
        <a:srgbClr val="3087D5"/>
      </a:accent1>
      <a:accent2>
        <a:srgbClr val="A3DBFA"/>
      </a:accent2>
      <a:accent3>
        <a:srgbClr val="5DB1F7"/>
      </a:accent3>
      <a:accent4>
        <a:srgbClr val="2270C9"/>
      </a:accent4>
      <a:accent5>
        <a:srgbClr val="67A1F9"/>
      </a:accent5>
      <a:accent6>
        <a:srgbClr val="466DD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护理与患者安全：关键原则与实践</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2024-09-17T21:12:55.796</cp:lastPrinted>
  <dcterms:created xsi:type="dcterms:W3CDTF">2024-09-17T13:12:55Z</dcterms:created>
  <dcterms:modified xsi:type="dcterms:W3CDTF">2024-09-17T13:12:57Z</dcterms:modified>
</cp:coreProperties>
</file>