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77B0E28-D57B-4DEB-9725-211FE1C6A5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CD8D3A-7837-4F4B-B3F7-55001C6F6C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142B1DB-10B4-4539-BF42-F91835E69C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0D8029B-702E-4B48-BE38-60C6CB2E45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3B38D3-2DA5-4155-912B-F3434E249BD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AF31886-43A1-47A3-B2F1-33E1362EFA7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48D57C-6CEC-4C7A-8C7E-F34EBE0E27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83DCDB-186B-481E-893E-32E358E0E0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5B3DFF-57C0-4B2D-BDA0-DF0DA6C0BD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A5C6F1-86E9-4D38-AD40-31656717EF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25D4D2-89CC-4007-809B-3F18DDDE1A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341314012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金属加工行业档案管理制度</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2023-12-24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档案管理制度概述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档案收集与整理</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档案鉴定与保管</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档案利用与开放</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档案销毁与移交</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电子档案管理</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制度执行与监管</a:t>
            </a:r>
          </a:p>
        </p:txBody>
      </p:sp>
      <p:sp>
        <p:nvSpPr>
          <p:cNvPr id="7" name="AutoShape 7"/>
          <p:cNvSpPr/>
          <p:nvPr/>
        </p:nvSpPr>
        <p:spPr>
          <a:xfrm>
            <a:off x="11307391"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档案管理制度概述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9003" b="29003"/>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目的与意义</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建立健全档案管理制度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确保金属加工行业档案资料的完整性、准确性和安全性，提高档案管理效率。</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促进企业规范化管理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通过档案管理，推动企业实现规范化、标准化管理，提升企业形象和竞争力。</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服务于企业生产经营</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档案管理为企业生产经营提供必要的信息支持和保障，促进企业可持续发展。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本制度适用于金属加工行业内的所有企业和相关机构。</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适用范围</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包括金属加工企业、行业协会、监管机构等在内的所有相关单位和个人。</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适用对象</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适用范围及对象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档案分类</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根据档案的性质和内容，金属加工行业档案可分为以下几类</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生产技术档案</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包括产品设计、工艺流程、技术规范等方面的档案资料。</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档案定义</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金属加工行业档案是指在金属加工过程中形成的具有保存价值的各种文字、图表、声像等不同形式的历史记录。</a:t>
            </a:r>
          </a:p>
        </p:txBody>
      </p:sp>
      <p:pic>
        <p:nvPicPr>
          <p:cNvPr id="10" name="Picture 10"/>
          <p:cNvPicPr>
            <a:picLocks noChangeAspect="1"/>
          </p:cNvPicPr>
          <p:nvPr/>
        </p:nvPicPr>
        <p:blipFill>
          <a:blip r:embed="rId2"/>
          <a:srcRect l="13375" r="1337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档案定义与分类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4421" b="14421"/>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2863" r="1286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t="14496" b="14496"/>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档案定义与分类</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包括企业计划、统计、财务、人事等方面的档案资料。</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包括市场调查、销售策略、广告宣传等方面的档案资料。</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包括科研项目、技术成果、专利申请等方面的档案资料。</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包括设备采购、使用、维护等方面的档案资料。</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经营管理档案</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市场营销档案</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科技研发档案</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设备管理档案</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档案收集与整理</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全面性原则</a:t>
            </a:r>
            <a:endParaRPr lang="en-US" sz="1100"/>
          </a:p>
        </p:txBody>
      </p:sp>
      <p:sp>
        <p:nvSpPr>
          <p:cNvPr id="3" name="AutoShape 3"/>
          <p:cNvSpPr/>
          <p:nvPr/>
        </p:nvSpPr>
        <p:spPr>
          <a:xfrm>
            <a:off x="3575643"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时效性原则</a:t>
            </a:r>
            <a:endParaRPr lang="en-US" sz="1100"/>
          </a:p>
        </p:txBody>
      </p:sp>
      <p:sp>
        <p:nvSpPr>
          <p:cNvPr id="4" name="AutoShape 4"/>
          <p:cNvSpPr/>
          <p:nvPr/>
        </p:nvSpPr>
        <p:spPr>
          <a:xfrm>
            <a:off x="6220535"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准确性原则</a:t>
            </a:r>
            <a:endParaRPr lang="en-US" sz="1100"/>
          </a:p>
        </p:txBody>
      </p:sp>
      <p:sp>
        <p:nvSpPr>
          <p:cNvPr id="5" name="AutoShape 5"/>
          <p:cNvSpPr/>
          <p:nvPr/>
        </p:nvSpPr>
        <p:spPr>
          <a:xfrm>
            <a:off x="8927174"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多样性原则</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收集原则及方法</a:t>
              </a:r>
            </a:p>
          </p:txBody>
        </p:sp>
      </p:grpSp>
      <p:pic>
        <p:nvPicPr>
          <p:cNvPr id="28" name="Picture 28"/>
          <p:cNvPicPr>
            <a:picLocks noChangeAspect="1"/>
          </p:cNvPicPr>
          <p:nvPr/>
        </p:nvPicPr>
        <p:blipFill>
          <a:blip r:embed="rId2"/>
          <a:srcRect l="9197" r="9197"/>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720" r="16720"/>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2389" r="123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确保收集到的档案资料全面、完整，涵盖金属加工行业的各个方面。</a:t>
            </a:r>
            <a:endParaRPr lang="en-US" sz="1100"/>
          </a:p>
        </p:txBody>
      </p:sp>
      <p:sp>
        <p:nvSpPr>
          <p:cNvPr id="41" name="AutoShape 41"/>
          <p:cNvSpPr/>
          <p:nvPr/>
        </p:nvSpPr>
        <p:spPr>
          <a:xfrm>
            <a:off x="3595904"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及时收集最新的档案资料，反映金属加工行业的最新发展动态。</a:t>
            </a:r>
            <a:endParaRPr lang="en-US" sz="1100"/>
          </a:p>
        </p:txBody>
      </p:sp>
      <p:sp>
        <p:nvSpPr>
          <p:cNvPr id="42" name="AutoShape 42"/>
          <p:cNvSpPr/>
          <p:nvPr/>
        </p:nvSpPr>
        <p:spPr>
          <a:xfrm>
            <a:off x="6274100"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确保收集到的档案资料真实、准确，无误导性信息。</a:t>
            </a:r>
            <a:endParaRPr lang="en-US" sz="1100"/>
          </a:p>
        </p:txBody>
      </p:sp>
      <p:sp>
        <p:nvSpPr>
          <p:cNvPr id="43" name="AutoShape 43"/>
          <p:cNvSpPr/>
          <p:nvPr/>
        </p:nvSpPr>
        <p:spPr>
          <a:xfrm>
            <a:off x="895229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采用多种收集方法，如现场调研、问卷调查、专家访谈等，确保档案资料的多样性。</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4" name="Picture 4"/>
          <p:cNvPicPr>
            <a:picLocks noChangeAspect="1"/>
          </p:cNvPicPr>
          <p:nvPr/>
        </p:nvPicPr>
        <p:blipFill>
          <a:blip r:embed="rId2"/>
          <a:srcRect l="16598" r="1659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9" r="17519"/>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按照金属加工行业的不同领域和主题进行分类整理，方便后续查阅和使用。</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分类整理</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对档案资料进行标准化处理，如统一文件格式、命名规则等，提高档案资料的规范性和可用性。</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标准化处理</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将档案资料进行数字化存储，建立电子档案库，实现档案资料的长期保存和高效利用。</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数字化存储</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定期对档案资料进行更新和维护，确保档案资料的时效性和准确性。</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定期更新</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整理流程与规范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针对缺失的档案资料，及时联系相关单位或个人进行补充和完善。</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档案资料缺失</a:t>
            </a:r>
          </a:p>
        </p:txBody>
      </p:sp>
      <p:sp>
        <p:nvSpPr>
          <p:cNvPr id="7" name="AutoShape 7"/>
          <p:cNvSpPr/>
          <p:nvPr/>
        </p:nvSpPr>
        <p:spPr>
          <a:xfrm>
            <a:off x="7873179" y="1681685"/>
            <a:ext cx="3657600" cy="1989696"/>
          </a:xfrm>
          <a:prstGeom prst="rect">
            <a:avLst/>
          </a:prstGeom>
          <a:solidFill>
            <a:schemeClr val="accent2">
              <a:alpha val="79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档案资料不准确</a:t>
            </a:r>
          </a:p>
        </p:txBody>
      </p:sp>
      <p:sp>
        <p:nvSpPr>
          <p:cNvPr id="10" name="AutoShape 10"/>
          <p:cNvSpPr/>
          <p:nvPr/>
        </p:nvSpPr>
        <p:spPr>
          <a:xfrm>
            <a:off x="3853566" y="4213236"/>
            <a:ext cx="3657600" cy="1989696"/>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档案资料难以查找</a:t>
            </a:r>
          </a:p>
        </p:txBody>
      </p:sp>
      <p:sp>
        <p:nvSpPr>
          <p:cNvPr id="13" name="AutoShape 13"/>
          <p:cNvSpPr/>
          <p:nvPr/>
        </p:nvSpPr>
        <p:spPr>
          <a:xfrm>
            <a:off x="7873179" y="4213236"/>
            <a:ext cx="3657600" cy="1989696"/>
          </a:xfrm>
          <a:prstGeom prst="rect">
            <a:avLst/>
          </a:prstGeom>
          <a:solidFill>
            <a:schemeClr val="accent2">
              <a:alpha val="79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档案资料利用不足</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对于不准确的档案资料，进行核实和修正，确保档案资料的准确性。</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建立完善的档案检索系统，提供多种检索方式，方便用户快速准确地查找所需档案资料。</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加强档案资料的宣传和推广工作，提高用户对档案资料的认知度和利用率。</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常见问题及解决方案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档案鉴定与保管</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鉴定方法及标准</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档案鉴定方法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采用直接鉴定法，由专业鉴定人员对档案内容进行逐件、逐页审查，确定档案的价值和保管期限。</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鉴定标准</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根据国家档案局发布的《档案鉴定工作规定》和金属加工行业的实际情况，制定具体的鉴定标准，包括档案的历史价值、科学价值、艺术价值等方面。</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189" b="2818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采用专门的档案库房进行集中保管，配备专业的档案管理人员和必要的设施设备，确保档案的安全、完整和有效利用。</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建立档案登记制度，对档案的接收、移交、保管、利用等情况进行详细记录；定期对档案进行清点、检查和整理，确保档案的完整性和系统性。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保管措施及要求</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保管要求</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保管措施</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档案遗失处理办法</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一旦发现档案遗失，应立即向档案管理部门报告，并启动应急处理机制，进行全力搜寻和补救；同时，对遗失原因进行调查分析，采取措施防止类似事件再次发生。</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档案损坏处理办法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对于损坏的档案，应根据损坏程度进行分类处理。轻度损坏的档案可进行修复处理；重度损坏且无法修复的档案，应进行登记注销，并向相关部门报告备案。同时，分析损坏原因，采取措施加强档案管理，防止类似情况再次发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档案遗失、损坏处理办法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档案利用与开放</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04</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https://d.book118.com/025341314012011034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2024-08-29T10:15:35.336</cp:lastPrinted>
  <dcterms:created xsi:type="dcterms:W3CDTF">2024-08-29T02:15:35Z</dcterms:created>
  <dcterms:modified xsi:type="dcterms:W3CDTF">2024-08-29T02:15:37Z</dcterms:modified>
</cp:coreProperties>
</file>