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3" r:id="rId38"/>
  </p:sldIdLst>
  <p:sldSz cx="9144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tags" Target="tags/tag1.xml" /><Relationship Id="rId4" Type="http://schemas.openxmlformats.org/officeDocument/2006/relationships/slide" Target="slides/slide2.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EDCEC0-523D-4BBA-AE7E-90A36D5BA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6B187-A91F-4F25-B2B5-76D4F3FB9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85FCD-484D-47DC-850E-362CC051A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672151-9470-432F-AEBD-67D76E13DD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107ADB-978B-4100-A826-A269649F2A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2A6000-5ABF-4793-8768-04554907A6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2A9F0B-681C-4735-AB61-F67824058C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46E2A-7140-4065-B92E-1484FA6426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66CEDC-8115-4CA5-A91B-69E44D6C3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CEC395-92B6-4F51-AF01-E862D0F5F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7F5B2-16E2-4FEB-825A-2A4F9FC2F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1026" name="Picture 2" descr="L:\出版社\2014111547549265.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548680"/>
            <a:ext cx="9144000" cy="6309319"/>
          </a:xfrm>
          <a:prstGeom prst="rect">
            <a:avLst/>
          </a:prstGeom>
          <a:noFill/>
          <a:extLst>
            <a:ext uri="{909E8E84-426E-40DD-AFC4-6F175D3DCCD1}">
              <a14:hiddenFill xmlns:a14="http://schemas.microsoft.com/office/drawing/2010/main">
                <a:solidFill>
                  <a:srgbClr val="FFFFFF"/>
                </a:solidFill>
              </a14:hiddenFill>
            </a:ext>
          </a:extLst>
        </p:spPr>
      </p:pic>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gif" /><Relationship Id="rId4" Type="http://schemas.openxmlformats.org/officeDocument/2006/relationships/image" Target="../media/image1.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571500" y="533400"/>
            <a:ext cx="811530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p>
            <a:pPr lvl="0"/>
            <a:r>
              <a:rPr lang="zh-CN" altLang="en-US" smtClean="0"/>
              <a:t>单击此处编辑母版标题样式</a:t>
            </a:r>
            <a:endParaRPr lang="zh-CN" altLang="en-US" smtClean="0"/>
          </a:p>
        </p:txBody>
      </p:sp>
      <p:sp>
        <p:nvSpPr>
          <p:cNvPr id="1027" name="Rectangle 3"/>
          <p:cNvSpPr>
            <a:spLocks noGrp="1" noChangeArrowheads="1"/>
          </p:cNvSpPr>
          <p:nvPr>
            <p:ph type="body" idx="1"/>
          </p:nvPr>
        </p:nvSpPr>
        <p:spPr bwMode="auto">
          <a:xfrm>
            <a:off x="0" y="5733256"/>
            <a:ext cx="9144000" cy="438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p>
            <a:pPr lvl="0"/>
            <a:endParaRPr lang="zh-CN" altLang="zh-CN" smtClean="0"/>
          </a:p>
        </p:txBody>
      </p:sp>
      <p:pic>
        <p:nvPicPr>
          <p:cNvPr id="1031" name="Picture 7" descr="BJ2048"/>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0" y="5867400"/>
            <a:ext cx="9144000" cy="9906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GIF-396"/>
          <p:cNvPicPr>
            <a:picLocks noChangeAspect="1" noChangeArrowheads="1" noCrop="1"/>
          </p:cNvPicPr>
          <p:nvPr userDrawn="1"/>
        </p:nvPicPr>
        <p:blipFill>
          <a:blip r:embed="rId3">
            <a:extLst>
              <a:ext uri="{28A0092B-C50C-407E-A947-70E740481C1C}">
                <a14:useLocalDpi xmlns:a14="http://schemas.microsoft.com/office/drawing/2010/main" val="0"/>
              </a:ext>
            </a:extLst>
          </a:blip>
          <a:stretch>
            <a:fillRect/>
          </a:stretch>
        </p:blipFill>
        <p:spPr bwMode="auto">
          <a:xfrm>
            <a:off x="452438" y="479425"/>
            <a:ext cx="3759200" cy="69850"/>
          </a:xfrm>
          <a:prstGeom prst="rect">
            <a:avLst/>
          </a:prstGeom>
          <a:noFill/>
          <a:extLst>
            <a:ext uri="{909E8E84-426E-40DD-AFC4-6F175D3DCCD1}">
              <a14:hiddenFill xmlns:a14="http://schemas.microsoft.com/office/drawing/2010/main">
                <a:solidFill>
                  <a:srgbClr val="FFFFFF"/>
                </a:solidFill>
              </a14:hiddenFill>
            </a:ext>
          </a:extLst>
        </p:spPr>
      </p:pic>
      <p:sp>
        <p:nvSpPr>
          <p:cNvPr id="1035" name="Text Box 11"/>
          <p:cNvSpPr txBox="1">
            <a:spLocks noChangeArrowheads="1"/>
          </p:cNvSpPr>
          <p:nvPr userDrawn="1"/>
        </p:nvSpPr>
        <p:spPr bwMode="auto">
          <a:xfrm>
            <a:off x="571500" y="44450"/>
            <a:ext cx="6349365"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9pPr>
          </a:lstStyle>
          <a:p>
            <a:pPr algn="l"/>
            <a:r>
              <a:rPr sz="2400" smtClean="0">
                <a:latin typeface="华文行楷" panose="02010800040101010101" pitchFamily="2" charset="-122"/>
                <a:ea typeface="华文行楷" panose="02010800040101010101" pitchFamily="2" charset="-122"/>
              </a:rPr>
              <a:t> 分立元件放大电路</a:t>
            </a:r>
            <a:endParaRPr sz="2400" smtClean="0">
              <a:latin typeface="华文行楷" panose="02010800040101010101" pitchFamily="2" charset="-122"/>
              <a:ea typeface="华文行楷" panose="02010800040101010101" pitchFamily="2" charset="-122"/>
            </a:endParaRPr>
          </a:p>
        </p:txBody>
      </p:sp>
      <p:pic>
        <p:nvPicPr>
          <p:cNvPr id="9" name="Picture 2" descr="L:\出版社\2014111547549265.JPG"/>
          <p:cNvPicPr>
            <a:picLocks noChangeAspect="1" noChangeArrowheads="1"/>
          </p:cNvPicPr>
          <p:nvPr userDrawn="1"/>
        </p:nvPicPr>
        <p:blipFill>
          <a:blip r:embed="rId4">
            <a:extLst>
              <a:ext uri="{28A0092B-C50C-407E-A947-70E740481C1C}">
                <a14:useLocalDpi xmlns:a14="http://schemas.microsoft.com/office/drawing/2010/main" val="0"/>
              </a:ext>
            </a:extLst>
          </a:blip>
          <a:stretch>
            <a:fillRect/>
          </a:stretch>
        </p:blipFill>
        <p:spPr bwMode="auto">
          <a:xfrm>
            <a:off x="0" y="548680"/>
            <a:ext cx="9144000" cy="6309319"/>
          </a:xfrm>
          <a:prstGeom prst="rect">
            <a:avLst/>
          </a:prstGeom>
          <a:noFill/>
          <a:extLst>
            <a:ext uri="{909E8E84-426E-40DD-AFC4-6F175D3DCCD1}">
              <a14:hiddenFill xmlns:a14="http://schemas.microsoft.com/office/drawing/2010/main">
                <a:solidFill>
                  <a:srgbClr val="FFFFFF"/>
                </a:solidFill>
              </a14:hiddenFill>
            </a:ext>
          </a:extLst>
        </p:spPr>
      </p:pic>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rtl="0" fontAlgn="base">
        <a:lnSpc>
          <a:spcPct val="130000"/>
        </a:lnSpc>
        <a:spcBef>
          <a:spcPct val="0"/>
        </a:spcBef>
        <a:spcAft>
          <a:spcPct val="0"/>
        </a:spcAft>
        <a:defRPr kumimoji="1" sz="2400">
          <a:solidFill>
            <a:schemeClr val="tx2"/>
          </a:solidFill>
          <a:latin typeface="+mj-lt"/>
          <a:ea typeface="+mj-ea"/>
          <a:cs typeface="+mj-cs"/>
        </a:defRPr>
      </a:lvl1pPr>
      <a:lvl2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2pPr>
      <a:lvl3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3pPr>
      <a:lvl4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4pPr>
      <a:lvl5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5pPr>
      <a:lvl6pPr marL="4572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6pPr>
      <a:lvl7pPr marL="9144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7pPr>
      <a:lvl8pPr marL="13716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8pPr>
      <a:lvl9pPr marL="18288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9pPr>
    </p:titleStyle>
    <p:bodyStyle>
      <a:lvl1pPr marL="342900" indent="-342900" algn="ctr" rtl="0" fontAlgn="base">
        <a:lnSpc>
          <a:spcPct val="130000"/>
        </a:lnSpc>
        <a:spcBef>
          <a:spcPct val="20000"/>
        </a:spcBef>
        <a:spcAft>
          <a:spcPct val="0"/>
        </a:spcAft>
        <a:defRPr kumimoji="1" sz="2000">
          <a:solidFill>
            <a:schemeClr val="tx1"/>
          </a:solidFill>
          <a:latin typeface="+mn-lt"/>
          <a:ea typeface="+mn-ea"/>
          <a:cs typeface="+mn-cs"/>
        </a:defRPr>
      </a:lvl1pPr>
      <a:lvl2pPr marL="742950" indent="-285750" algn="l" rtl="0" fontAlgn="base">
        <a:lnSpc>
          <a:spcPct val="130000"/>
        </a:lnSpc>
        <a:spcBef>
          <a:spcPct val="20000"/>
        </a:spcBef>
        <a:spcAft>
          <a:spcPct val="0"/>
        </a:spcAft>
        <a:defRPr kumimoji="1" sz="2400">
          <a:solidFill>
            <a:schemeClr val="tx1"/>
          </a:solidFill>
          <a:latin typeface="+mn-lt"/>
          <a:ea typeface="+mn-ea"/>
        </a:defRPr>
      </a:lvl2pPr>
      <a:lvl3pPr marL="1143000" indent="-228600" algn="l" rtl="0" fontAlgn="base">
        <a:lnSpc>
          <a:spcPct val="130000"/>
        </a:lnSpc>
        <a:spcBef>
          <a:spcPct val="20000"/>
        </a:spcBef>
        <a:spcAft>
          <a:spcPct val="0"/>
        </a:spcAft>
        <a:defRPr kumimoji="1" sz="2400">
          <a:solidFill>
            <a:schemeClr val="tx1"/>
          </a:solidFill>
          <a:latin typeface="+mn-lt"/>
          <a:ea typeface="+mn-ea"/>
        </a:defRPr>
      </a:lvl3pPr>
      <a:lvl4pPr marL="1600200" indent="-228600" algn="l" rtl="0" fontAlgn="base">
        <a:lnSpc>
          <a:spcPct val="130000"/>
        </a:lnSpc>
        <a:spcBef>
          <a:spcPct val="20000"/>
        </a:spcBef>
        <a:spcAft>
          <a:spcPct val="0"/>
        </a:spcAft>
        <a:defRPr kumimoji="1" sz="2400">
          <a:solidFill>
            <a:schemeClr val="tx1"/>
          </a:solidFill>
          <a:latin typeface="+mn-lt"/>
          <a:ea typeface="+mn-ea"/>
        </a:defRPr>
      </a:lvl4pPr>
      <a:lvl5pPr marL="2057400" indent="-228600" algn="l" rtl="0" fontAlgn="base">
        <a:lnSpc>
          <a:spcPct val="130000"/>
        </a:lnSpc>
        <a:spcBef>
          <a:spcPct val="20000"/>
        </a:spcBef>
        <a:spcAft>
          <a:spcPct val="0"/>
        </a:spcAft>
        <a:defRPr kumimoji="1" sz="2400">
          <a:solidFill>
            <a:schemeClr val="tx1"/>
          </a:solidFill>
          <a:latin typeface="+mn-lt"/>
          <a:ea typeface="+mn-ea"/>
        </a:defRPr>
      </a:lvl5pPr>
      <a:lvl6pPr marL="2514600" indent="-228600" algn="l" rtl="0" fontAlgn="base">
        <a:lnSpc>
          <a:spcPct val="130000"/>
        </a:lnSpc>
        <a:spcBef>
          <a:spcPct val="20000"/>
        </a:spcBef>
        <a:spcAft>
          <a:spcPct val="0"/>
        </a:spcAft>
        <a:defRPr kumimoji="1" sz="2400">
          <a:solidFill>
            <a:schemeClr val="tx1"/>
          </a:solidFill>
          <a:latin typeface="+mn-lt"/>
          <a:ea typeface="+mn-ea"/>
        </a:defRPr>
      </a:lvl6pPr>
      <a:lvl7pPr marL="2971800" indent="-228600" algn="l" rtl="0" fontAlgn="base">
        <a:lnSpc>
          <a:spcPct val="130000"/>
        </a:lnSpc>
        <a:spcBef>
          <a:spcPct val="20000"/>
        </a:spcBef>
        <a:spcAft>
          <a:spcPct val="0"/>
        </a:spcAft>
        <a:defRPr kumimoji="1" sz="2400">
          <a:solidFill>
            <a:schemeClr val="tx1"/>
          </a:solidFill>
          <a:latin typeface="+mn-lt"/>
          <a:ea typeface="+mn-ea"/>
        </a:defRPr>
      </a:lvl7pPr>
      <a:lvl8pPr marL="3429000" indent="-228600" algn="l" rtl="0" fontAlgn="base">
        <a:lnSpc>
          <a:spcPct val="130000"/>
        </a:lnSpc>
        <a:spcBef>
          <a:spcPct val="20000"/>
        </a:spcBef>
        <a:spcAft>
          <a:spcPct val="0"/>
        </a:spcAft>
        <a:defRPr kumimoji="1" sz="2400">
          <a:solidFill>
            <a:schemeClr val="tx1"/>
          </a:solidFill>
          <a:latin typeface="+mn-lt"/>
          <a:ea typeface="+mn-ea"/>
        </a:defRPr>
      </a:lvl8pPr>
      <a:lvl9pPr marL="3886200" indent="-228600" algn="l" rtl="0" fontAlgn="base">
        <a:lnSpc>
          <a:spcPct val="130000"/>
        </a:lnSpc>
        <a:spcBef>
          <a:spcPct val="20000"/>
        </a:spcBef>
        <a:spcAft>
          <a:spcPct val="0"/>
        </a:spcAft>
        <a:defRPr kumimoji="1" sz="24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gi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gi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gi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gif"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1.png" /><Relationship Id="rId3" Type="http://schemas.openxmlformats.org/officeDocument/2006/relationships/image" Target="../media/image7.gif"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02221025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1474" name="Rectangle 2"/>
          <p:cNvSpPr>
            <a:spLocks noGrp="1" noChangeArrowheads="1"/>
          </p:cNvSpPr>
          <p:nvPr>
            <p:ph type="title"/>
          </p:nvPr>
        </p:nvSpPr>
        <p:spPr>
          <a:xfrm>
            <a:off x="251558" y="1052607"/>
            <a:ext cx="8115300" cy="951384"/>
          </a:xfrm>
        </p:spPr>
        <p:txBody>
          <a:bodyPr/>
          <a:lstStyle/>
          <a:p>
            <a:pPr algn="ctr">
              <a:lnSpc>
                <a:spcPct val="110000"/>
              </a:lnSpc>
            </a:pPr>
            <a:r>
              <a:rPr sz="4200">
                <a:latin typeface="华文行楷" panose="02010800040101010101" pitchFamily="2" charset="-122"/>
                <a:ea typeface="华文行楷" panose="02010800040101010101" pitchFamily="2" charset="-122"/>
              </a:rPr>
              <a:t> 分立元件放大电路</a:t>
            </a:r>
            <a:endParaRPr sz="4200">
              <a:latin typeface="华文行楷" panose="02010800040101010101" pitchFamily="2" charset="-122"/>
              <a:ea typeface="华文行楷" panose="02010800040101010101" pitchFamily="2" charset="-122"/>
            </a:endParaRPr>
          </a:p>
        </p:txBody>
      </p:sp>
      <p:sp>
        <p:nvSpPr>
          <p:cNvPr id="361475"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4" name="Rectangle 2"/>
          <p:cNvSpPr txBox="1">
            <a:spLocks noChangeArrowheads="1"/>
          </p:cNvSpPr>
          <p:nvPr/>
        </p:nvSpPr>
        <p:spPr bwMode="auto">
          <a:xfrm>
            <a:off x="1982470" y="1988820"/>
            <a:ext cx="5179060" cy="3449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r>
              <a:rPr b="1"/>
              <a:t>10.1 共射极放大电路的组成</a:t>
            </a:r>
            <a:endParaRPr b="1"/>
          </a:p>
          <a:p>
            <a:r>
              <a:rPr b="1"/>
              <a:t>10.2 电路的电压放大作用</a:t>
            </a:r>
            <a:endParaRPr b="1"/>
          </a:p>
          <a:p>
            <a:r>
              <a:rPr b="1"/>
              <a:t>10.3 共射极放大电路的静态分析</a:t>
            </a:r>
            <a:endParaRPr b="1"/>
          </a:p>
          <a:p>
            <a:r>
              <a:rPr b="1"/>
              <a:t>10.4 波形失真与静态工作点的稳定</a:t>
            </a:r>
            <a:endParaRPr b="1"/>
          </a:p>
          <a:p>
            <a:r>
              <a:rPr b="1"/>
              <a:t>10.5 共射极放大电路的动态分析</a:t>
            </a:r>
            <a:endParaRPr b="1"/>
          </a:p>
          <a:p>
            <a:r>
              <a:rPr b="1"/>
              <a:t>10.6 其他放大电路</a:t>
            </a:r>
            <a:endParaRPr b="1"/>
          </a:p>
        </p:txBody>
      </p:sp>
      <p:pic>
        <p:nvPicPr>
          <p:cNvPr id="6" name="Picture 10" descr="GIF014"/>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8101902" y="6309320"/>
            <a:ext cx="1042097" cy="548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en-US"/>
              <a:t>　　</a:t>
            </a:r>
            <a:r>
              <a:rPr lang="en-US" altLang="zh-CN"/>
              <a:t>控制器的输出端直接驱动直流电动机时,由于控制器的输出功率小,会出现无法带动 电动机运转的现象。因此,通常在控制器与直流电动机之间设置放大电路,用来提高控制 器的带载能力。类似的,传感器将采集到的信息转化为微弱的电信号后,只有将电信号放 大到可以测量和利用的程度,才能驱使仪表或执行机构动作。可见,放大电路在电子设备 中的应用十分广泛。</a:t>
            </a:r>
            <a:endParaRPr lang="en-US"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能力要素</a:t>
            </a:r>
            <a:br>
              <a:rPr lang="zh-CN" altLang="zh-CN"/>
            </a:br>
            <a:r>
              <a:rPr lang="zh-CN" altLang="zh-CN"/>
              <a:t>　　(1)能够识别固定式偏置、分压式偏置放大电路,射极输出器及多级放大电路。 </a:t>
            </a:r>
            <a:br>
              <a:rPr lang="zh-CN" altLang="zh-CN"/>
            </a:br>
            <a:r>
              <a:rPr lang="zh-CN" altLang="zh-CN"/>
              <a:t>　　(2)能够绘制共射极放大电路的直流通路,并求解其静态工作点。 </a:t>
            </a:r>
            <a:br>
              <a:rPr lang="zh-CN" altLang="zh-CN"/>
            </a:br>
            <a:r>
              <a:rPr lang="zh-CN" altLang="zh-CN"/>
              <a:t>　　(3)能够绘制共射极放大电路的微变等效电路,并求解其动态指标。</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知识结构</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2" name="图片 1"/>
          <p:cNvPicPr>
            <a:picLocks noChangeAspect="1"/>
          </p:cNvPicPr>
          <p:nvPr/>
        </p:nvPicPr>
        <p:blipFill>
          <a:blip r:embed="rId2"/>
          <a:stretch>
            <a:fillRect/>
          </a:stretch>
        </p:blipFill>
        <p:spPr>
          <a:xfrm>
            <a:off x="1309370" y="1905000"/>
            <a:ext cx="6524625" cy="304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71500" y="533400"/>
            <a:ext cx="8115300" cy="1158875"/>
          </a:xfrm>
        </p:spPr>
        <p:txBody>
          <a:bodyPr/>
          <a:lstStyle/>
          <a:p>
            <a:pPr algn="ctr"/>
            <a:br>
              <a:rPr lang="zh-CN" altLang="zh-CN" b="1"/>
            </a:br>
            <a:r>
              <a:rPr lang="zh-CN" altLang="zh-CN" b="1"/>
              <a:t>10.1 共射极放大电路的组成</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611505" y="1692275"/>
            <a:ext cx="8115300" cy="4229100"/>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a:br>
            <a:r>
              <a:rPr lang="zh-CN" altLang="zh-CN"/>
              <a:t>　　三极管要实现放大,必须满足一定的外部条件,即:发射结正偏,集电结反偏。为此, 参考图9.5.4,设置合适的偏置电源U</a:t>
            </a:r>
            <a:r>
              <a:rPr lang="zh-CN" altLang="zh-CN" baseline="-25000"/>
              <a:t>BB</a:t>
            </a:r>
            <a:r>
              <a:rPr lang="zh-CN" altLang="zh-CN"/>
              <a:t>和U</a:t>
            </a:r>
            <a:r>
              <a:rPr lang="zh-CN" altLang="zh-CN" baseline="-25000"/>
              <a:t>CC</a:t>
            </a:r>
            <a:r>
              <a:rPr lang="zh-CN" altLang="zh-CN"/>
              <a:t>,可得放大电路的雏形如图10.1.1(a)所示。 为了将放大信号输送进来,由基极 B引出输入线与地之间形成输入端。输入端接信号源或 前级放大电路。为了将放大后的信号输送出去,由集电极 C引出输出线与地之间形成输出 端。输出端接负载或后级放大电路。</a:t>
            </a:r>
            <a:endParaRPr lang="zh-CN" altLang="zh-CN"/>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基极电阻R</a:t>
            </a:r>
            <a:r>
              <a:rPr lang="zh-CN" altLang="zh-CN" baseline="-25000"/>
              <a:t>B</a:t>
            </a:r>
            <a:r>
              <a:rPr lang="zh-CN" altLang="zh-CN"/>
              <a:t>的作用是获得合适的电流以保证三极管工作在放大状态,又称偏置电阻, 其值约为几十千欧至几百千欧。集电极电阻R</a:t>
            </a:r>
            <a:r>
              <a:rPr lang="zh-CN" altLang="zh-CN" baseline="-25000"/>
              <a:t>C</a:t>
            </a:r>
            <a:r>
              <a:rPr lang="zh-CN" altLang="zh-CN"/>
              <a:t>将集电极电流的变化转换为电压的变化,实 现电压放大,一般为几千欧至几十千欧。</a:t>
            </a:r>
            <a:br>
              <a:rPr lang="zh-CN" altLang="zh-CN"/>
            </a:br>
            <a:r>
              <a:rPr lang="zh-CN" altLang="zh-CN"/>
              <a:t>　　图10.1.1(a)中采用了两个直流电源,不实用。可将R</a:t>
            </a:r>
            <a:r>
              <a:rPr lang="zh-CN" altLang="zh-CN" baseline="-25000"/>
              <a:t>B</a:t>
            </a:r>
            <a:r>
              <a:rPr lang="zh-CN" altLang="zh-CN"/>
              <a:t>接U</a:t>
            </a:r>
            <a:r>
              <a:rPr lang="zh-CN" altLang="zh-CN" baseline="-25000"/>
              <a:t>BB</a:t>
            </a:r>
            <a:r>
              <a:rPr lang="zh-CN" altLang="zh-CN"/>
              <a:t>正极的一端改接到U</a:t>
            </a:r>
            <a:r>
              <a:rPr lang="zh-CN" altLang="zh-CN" baseline="-25000"/>
              <a:t>CC</a:t>
            </a:r>
            <a:r>
              <a:rPr lang="zh-CN" altLang="zh-CN"/>
              <a:t>的 正极,省去U</a:t>
            </a:r>
            <a:r>
              <a:rPr lang="zh-CN" altLang="zh-CN" baseline="-25000"/>
              <a:t>BB</a:t>
            </a:r>
            <a:r>
              <a:rPr lang="zh-CN" altLang="zh-CN"/>
              <a:t>,如图10.1.1(b)所示。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图10.1.1 共射极放大电路的组成</a:t>
            </a:r>
            <a:endParaRPr lang="zh-CN" altLang="zh-CN"/>
          </a:p>
        </p:txBody>
      </p:sp>
      <p:pic>
        <p:nvPicPr>
          <p:cNvPr id="2" name="图片 1"/>
          <p:cNvPicPr>
            <a:picLocks noChangeAspect="1"/>
          </p:cNvPicPr>
          <p:nvPr/>
        </p:nvPicPr>
        <p:blipFill>
          <a:blip r:embed="rId2"/>
          <a:stretch>
            <a:fillRect/>
          </a:stretch>
        </p:blipFill>
        <p:spPr>
          <a:xfrm>
            <a:off x="1295400" y="2466975"/>
            <a:ext cx="6553200" cy="192405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在输入信号为正弦量的情况下,既要保证交流信号能顺利输送(又称耦合)进来和输送 出去,又使放大电路中的直流电源与“信号源和负载”隔离,通常在输入端和信号源之间以 及输出端与负载之间分别接有电容C</a:t>
            </a:r>
            <a:r>
              <a:rPr lang="zh-CN" altLang="zh-CN" baseline="-25000"/>
              <a:t>1</a:t>
            </a:r>
            <a:r>
              <a:rPr lang="zh-CN" altLang="zh-CN"/>
              <a:t>和C</a:t>
            </a:r>
            <a:r>
              <a:rPr lang="zh-CN" altLang="zh-CN" baseline="-25000"/>
              <a:t>2</a:t>
            </a:r>
            <a:r>
              <a:rPr lang="zh-CN" altLang="zh-CN"/>
              <a:t>,如图10.1.1(c)所示。为了减小信号传递时的 电压损失,C</a:t>
            </a:r>
            <a:r>
              <a:rPr lang="zh-CN" altLang="zh-CN" baseline="-25000">
                <a:sym typeface="+mn-ea"/>
              </a:rPr>
              <a:t>1</a:t>
            </a:r>
            <a:r>
              <a:rPr lang="zh-CN" altLang="zh-CN"/>
              <a:t>、C</a:t>
            </a:r>
            <a:r>
              <a:rPr lang="zh-CN" altLang="zh-CN" baseline="-25000">
                <a:sym typeface="+mn-ea"/>
              </a:rPr>
              <a:t>2</a:t>
            </a:r>
            <a:r>
              <a:rPr lang="zh-CN" altLang="zh-CN"/>
              <a:t>应选得较大,一般为几微法至几十微法,通常采用电解电容器。因输入 回路和输出回路共用发射极,图10.1.1(c)所示电路通常称为共射极放大电路,其中u</a:t>
            </a:r>
            <a:r>
              <a:rPr lang="zh-CN" altLang="zh-CN" baseline="-25000"/>
              <a:t>i</a:t>
            </a:r>
            <a:r>
              <a:rPr lang="zh-CN" altLang="zh-CN"/>
              <a:t>为输 入电压,RL为负载电阻,u</a:t>
            </a:r>
            <a:r>
              <a:rPr lang="zh-CN" altLang="zh-CN" baseline="-25000"/>
              <a:t>o</a:t>
            </a:r>
            <a:r>
              <a:rPr lang="zh-CN" altLang="zh-CN"/>
              <a:t>为输出电压。</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6" name="Picture 2" descr="H:\出版社\模板\课件素材\GIF动画插件1\GIF020.GIF"/>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8387269" y="6314703"/>
            <a:ext cx="749300"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71500" y="533400"/>
            <a:ext cx="8115300" cy="974090"/>
          </a:xfrm>
        </p:spPr>
        <p:txBody>
          <a:bodyPr/>
          <a:lstStyle/>
          <a:p>
            <a:pPr algn="ctr"/>
            <a:br>
              <a:rPr lang="zh-CN" altLang="zh-CN" b="1"/>
            </a:br>
            <a:r>
              <a:rPr lang="zh-CN" altLang="zh-CN" b="1"/>
              <a:t>10.2 电路的电压放大作用</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683260" y="1628775"/>
            <a:ext cx="8115300" cy="4127500"/>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a:br>
            <a:r>
              <a:rPr lang="zh-CN" altLang="zh-CN" b="1"/>
              <a:t>10.2.1 无信号输入 </a:t>
            </a:r>
            <a:endParaRPr lang="zh-CN" altLang="zh-CN"/>
          </a:p>
          <a:p>
            <a:r>
              <a:rPr lang="zh-CN" altLang="zh-CN"/>
              <a:t>　　输入端未加输入信号时,放大电路的工作状态称为静态。 </a:t>
            </a:r>
            <a:endParaRPr lang="zh-CN" altLang="zh-CN"/>
          </a:p>
          <a:p>
            <a:r>
              <a:rPr lang="zh-CN" altLang="zh-CN"/>
              <a:t>　　静态时,三极管各极电压和电流都是直流量。由于电容的隔直作用,输入端和输出端 不会有直流电压和电流。</a:t>
            </a:r>
            <a:endParaRPr lang="zh-CN" altLang="zh-CN"/>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U</a:t>
            </a:r>
            <a:r>
              <a:rPr lang="zh-CN" altLang="zh-CN" baseline="-25000"/>
              <a:t>CC</a:t>
            </a:r>
            <a:r>
              <a:rPr lang="zh-CN" altLang="zh-CN"/>
              <a:t>经R</a:t>
            </a:r>
            <a:r>
              <a:rPr lang="zh-CN" altLang="zh-CN" baseline="-25000"/>
              <a:t>B</a:t>
            </a:r>
            <a:r>
              <a:rPr lang="zh-CN" altLang="zh-CN"/>
              <a:t>给发射结加上了正向偏置电压,同时,经R</a:t>
            </a:r>
            <a:r>
              <a:rPr lang="zh-CN" altLang="zh-CN" baseline="-25000"/>
              <a:t>C</a:t>
            </a:r>
            <a:r>
              <a:rPr lang="zh-CN" altLang="zh-CN"/>
              <a:t>给集电结加上了反向偏置电压, 三极管处于放大状态。于是,发射极发射载流子形成了静态基极电流I</a:t>
            </a:r>
            <a:r>
              <a:rPr lang="zh-CN" altLang="zh-CN" baseline="-25000">
                <a:sym typeface="+mn-ea"/>
              </a:rPr>
              <a:t>B</a:t>
            </a:r>
            <a:r>
              <a:rPr lang="zh-CN" altLang="zh-CN"/>
              <a:t>、集电极电流I</a:t>
            </a:r>
            <a:r>
              <a:rPr lang="zh-CN" altLang="zh-CN" baseline="-25000">
                <a:sym typeface="+mn-ea"/>
              </a:rPr>
              <a:t>C</a:t>
            </a:r>
            <a:r>
              <a:rPr lang="zh-CN" altLang="zh-CN"/>
              <a:t>、 发射极电流I</a:t>
            </a:r>
            <a:r>
              <a:rPr lang="zh-CN" altLang="zh-CN" baseline="-25000"/>
              <a:t>E</a:t>
            </a:r>
            <a:r>
              <a:rPr lang="zh-CN" altLang="zh-CN"/>
              <a:t>及集 射极电压U</a:t>
            </a:r>
            <a:r>
              <a:rPr lang="zh-CN" altLang="zh-CN" baseline="-25000"/>
              <a:t>CE</a:t>
            </a:r>
            <a:r>
              <a:rPr lang="zh-CN" altLang="zh-CN"/>
              <a:t>。静态时的基极电流又称为偏置电流,简称偏流。各静态 值的波形如图10.2.1所示。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图10.2.1 静态时的放大过程及其波形</a:t>
            </a:r>
            <a:endParaRPr lang="zh-CN" altLang="zh-CN"/>
          </a:p>
        </p:txBody>
      </p:sp>
      <p:pic>
        <p:nvPicPr>
          <p:cNvPr id="2" name="图片 1"/>
          <p:cNvPicPr>
            <a:picLocks noChangeAspect="1"/>
          </p:cNvPicPr>
          <p:nvPr/>
        </p:nvPicPr>
        <p:blipFill>
          <a:blip r:embed="rId2"/>
          <a:stretch>
            <a:fillRect/>
          </a:stretch>
        </p:blipFill>
        <p:spPr>
          <a:xfrm>
            <a:off x="2171700" y="1571625"/>
            <a:ext cx="4800600" cy="371475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静态时,由电流I</a:t>
            </a:r>
            <a:r>
              <a:rPr lang="zh-CN" altLang="zh-CN" baseline="-25000"/>
              <a:t>B</a:t>
            </a:r>
            <a:r>
              <a:rPr lang="zh-CN" altLang="zh-CN"/>
              <a:t>、I</a:t>
            </a:r>
            <a:r>
              <a:rPr lang="zh-CN" altLang="zh-CN" baseline="-25000"/>
              <a:t>C</a:t>
            </a:r>
            <a:r>
              <a:rPr lang="zh-CN" altLang="zh-CN"/>
              <a:t>和电压U</a:t>
            </a:r>
            <a:r>
              <a:rPr lang="zh-CN" altLang="zh-CN" baseline="-25000"/>
              <a:t>BE</a:t>
            </a:r>
            <a:r>
              <a:rPr lang="zh-CN" altLang="zh-CN"/>
              <a:t>、U</a:t>
            </a:r>
            <a:r>
              <a:rPr lang="zh-CN" altLang="zh-CN" baseline="-25000"/>
              <a:t>CE</a:t>
            </a:r>
            <a:r>
              <a:rPr lang="zh-CN" altLang="zh-CN"/>
              <a:t>在输入、输出特性曲线上确定的工作点称为静态工作点Q,如图10.2.2所示。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图10.2.2 静态工作点</a:t>
            </a:r>
            <a:endParaRPr lang="zh-CN" altLang="zh-CN"/>
          </a:p>
        </p:txBody>
      </p:sp>
      <p:pic>
        <p:nvPicPr>
          <p:cNvPr id="2" name="图片 1"/>
          <p:cNvPicPr>
            <a:picLocks noChangeAspect="1"/>
          </p:cNvPicPr>
          <p:nvPr/>
        </p:nvPicPr>
        <p:blipFill>
          <a:blip r:embed="rId2"/>
          <a:stretch>
            <a:fillRect/>
          </a:stretch>
        </p:blipFill>
        <p:spPr>
          <a:xfrm>
            <a:off x="1571625" y="2493010"/>
            <a:ext cx="6000750" cy="298132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10.2.2 有信号输入</a:t>
            </a:r>
            <a:r>
              <a:rPr lang="zh-CN" altLang="zh-CN"/>
              <a:t> </a:t>
            </a:r>
            <a:br>
              <a:rPr lang="zh-CN" altLang="zh-CN"/>
            </a:br>
            <a:r>
              <a:rPr lang="zh-CN" altLang="zh-CN"/>
              <a:t>　　输入端加上输入信号时,放大电路的工作状态称为动态。 </a:t>
            </a:r>
            <a:br>
              <a:rPr lang="zh-CN" altLang="zh-CN"/>
            </a:br>
            <a:r>
              <a:rPr lang="zh-CN" altLang="zh-CN"/>
              <a:t>　　交流输入信号u</a:t>
            </a:r>
            <a:r>
              <a:rPr lang="zh-CN" altLang="zh-CN" baseline="-25000"/>
              <a:t>i</a:t>
            </a:r>
            <a:r>
              <a:rPr lang="zh-CN" altLang="zh-CN"/>
              <a:t>通过C</a:t>
            </a:r>
            <a:r>
              <a:rPr lang="zh-CN" altLang="zh-CN" baseline="-25000"/>
              <a:t>1</a:t>
            </a:r>
            <a:r>
              <a:rPr lang="zh-CN" altLang="zh-CN"/>
              <a:t>耦合到三极管的发射结两端,给发射结施加了交流偏置电压 u</a:t>
            </a:r>
            <a:r>
              <a:rPr lang="zh-CN" altLang="zh-CN" baseline="-25000"/>
              <a:t>be</a:t>
            </a:r>
            <a:r>
              <a:rPr lang="zh-CN" altLang="zh-CN"/>
              <a:t>。此时,发射结电压u</a:t>
            </a:r>
            <a:r>
              <a:rPr lang="zh-CN" altLang="zh-CN" baseline="-25000">
                <a:sym typeface="+mn-ea"/>
              </a:rPr>
              <a:t>BE</a:t>
            </a:r>
            <a:r>
              <a:rPr lang="zh-CN" altLang="zh-CN"/>
              <a:t>是U</a:t>
            </a:r>
            <a:r>
              <a:rPr lang="zh-CN" altLang="zh-CN" baseline="-25000">
                <a:sym typeface="+mn-ea"/>
              </a:rPr>
              <a:t>BE</a:t>
            </a:r>
            <a:r>
              <a:rPr lang="zh-CN" altLang="zh-CN"/>
              <a:t>与u</a:t>
            </a:r>
            <a:r>
              <a:rPr lang="zh-CN" altLang="zh-CN" baseline="-25000">
                <a:sym typeface="+mn-ea"/>
              </a:rPr>
              <a:t>be</a:t>
            </a:r>
            <a:r>
              <a:rPr lang="zh-CN" altLang="zh-CN"/>
              <a:t>的叠加。u</a:t>
            </a:r>
            <a:r>
              <a:rPr lang="zh-CN" altLang="zh-CN" baseline="-25000"/>
              <a:t>BE</a:t>
            </a:r>
            <a:r>
              <a:rPr lang="zh-CN" altLang="zh-CN"/>
              <a:t>始终大于零,三极管处于放大状态。发 射结电压的变化引起各极电流和电压的相应变化,它们都包含有一个静态直流分量和一个 动态交流分量,其波形如图10.2.3所示。需要注意的是:U</a:t>
            </a:r>
            <a:r>
              <a:rPr lang="zh-CN" altLang="zh-CN" baseline="-25000">
                <a:sym typeface="+mn-ea"/>
              </a:rPr>
              <a:t>BE</a:t>
            </a:r>
            <a:r>
              <a:rPr lang="zh-CN" altLang="zh-CN"/>
              <a:t>、u</a:t>
            </a:r>
            <a:r>
              <a:rPr lang="zh-CN" altLang="zh-CN" baseline="-25000">
                <a:sym typeface="+mn-ea"/>
              </a:rPr>
              <a:t>be</a:t>
            </a:r>
            <a:r>
              <a:rPr lang="zh-CN" altLang="zh-CN"/>
              <a:t>、uB</a:t>
            </a:r>
            <a:r>
              <a:rPr lang="zh-CN" altLang="zh-CN" baseline="-25000">
                <a:sym typeface="+mn-ea"/>
              </a:rPr>
              <a:t>BE</a:t>
            </a:r>
            <a:r>
              <a:rPr lang="zh-CN" altLang="zh-CN"/>
              <a:t>这样的形式分别表 示静态直流值、动态交流值、瞬时总值。</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图10.2.3 动态时的放大过程及其波形</a:t>
            </a:r>
            <a:endParaRPr lang="zh-CN" altLang="zh-CN"/>
          </a:p>
        </p:txBody>
      </p:sp>
      <p:pic>
        <p:nvPicPr>
          <p:cNvPr id="2" name="图片 1"/>
          <p:cNvPicPr>
            <a:picLocks noChangeAspect="1"/>
          </p:cNvPicPr>
          <p:nvPr/>
        </p:nvPicPr>
        <p:blipFill>
          <a:blip r:embed="rId2"/>
          <a:stretch>
            <a:fillRect/>
          </a:stretch>
        </p:blipFill>
        <p:spPr>
          <a:xfrm>
            <a:off x="1304925" y="1809750"/>
            <a:ext cx="6534150" cy="323850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图10.2.3中,由于u</a:t>
            </a:r>
            <a:r>
              <a:rPr lang="zh-CN" altLang="zh-CN" baseline="-25000"/>
              <a:t>CE</a:t>
            </a:r>
            <a:r>
              <a:rPr lang="zh-CN" altLang="zh-CN"/>
              <a:t>=U</a:t>
            </a:r>
            <a:r>
              <a:rPr lang="zh-CN" altLang="zh-CN" baseline="-25000"/>
              <a:t>CC</a:t>
            </a:r>
            <a:r>
              <a:rPr lang="zh-CN" altLang="zh-CN"/>
              <a:t>-R</a:t>
            </a:r>
            <a:r>
              <a:rPr lang="zh-CN" altLang="zh-CN" baseline="-25000"/>
              <a:t>C</a:t>
            </a:r>
            <a:r>
              <a:rPr lang="zh-CN" altLang="zh-CN"/>
              <a:t>i</a:t>
            </a:r>
            <a:r>
              <a:rPr lang="zh-CN" altLang="zh-CN" baseline="-25000">
                <a:sym typeface="+mn-ea"/>
              </a:rPr>
              <a:t>C</a:t>
            </a:r>
            <a:r>
              <a:rPr lang="zh-CN" altLang="zh-CN"/>
              <a:t>,所以u</a:t>
            </a:r>
            <a:r>
              <a:rPr lang="zh-CN" altLang="zh-CN" baseline="-25000"/>
              <a:t>CE</a:t>
            </a:r>
            <a:r>
              <a:rPr lang="zh-CN" altLang="zh-CN"/>
              <a:t>与i</a:t>
            </a:r>
            <a:r>
              <a:rPr lang="zh-CN" altLang="zh-CN" baseline="-25000">
                <a:sym typeface="+mn-ea"/>
              </a:rPr>
              <a:t>C</a:t>
            </a:r>
            <a:r>
              <a:rPr lang="zh-CN" altLang="zh-CN"/>
              <a:t>的方向相反。同时由于u</a:t>
            </a:r>
            <a:r>
              <a:rPr lang="zh-CN" altLang="zh-CN" baseline="-25000"/>
              <a:t>o</a:t>
            </a:r>
            <a:r>
              <a:rPr lang="zh-CN" altLang="zh-CN"/>
              <a:t>=u</a:t>
            </a:r>
            <a:r>
              <a:rPr lang="zh-CN" altLang="zh-CN" baseline="-25000"/>
              <a:t>ce</a:t>
            </a:r>
            <a:r>
              <a:rPr lang="zh-CN" altLang="zh-CN"/>
              <a:t>,所 以u</a:t>
            </a:r>
            <a:r>
              <a:rPr lang="zh-CN" altLang="zh-CN" baseline="-25000"/>
              <a:t>i</a:t>
            </a:r>
            <a:r>
              <a:rPr lang="zh-CN" altLang="zh-CN"/>
              <a:t>与uo的相位也相反。需要注意的是:输入回路的电流为i</a:t>
            </a:r>
            <a:r>
              <a:rPr lang="zh-CN" altLang="zh-CN" baseline="-25000"/>
              <a:t>B</a:t>
            </a:r>
            <a:r>
              <a:rPr lang="zh-CN" altLang="zh-CN"/>
              <a:t>,输出回路的电流为i</a:t>
            </a:r>
            <a:r>
              <a:rPr lang="zh-CN" altLang="zh-CN" baseline="-25000">
                <a:sym typeface="+mn-ea"/>
              </a:rPr>
              <a:t>C</a:t>
            </a:r>
            <a:r>
              <a:rPr lang="zh-CN" altLang="zh-CN"/>
              <a:t>,且 i</a:t>
            </a:r>
            <a:r>
              <a:rPr lang="zh-CN" altLang="zh-CN" baseline="-25000">
                <a:sym typeface="+mn-ea"/>
              </a:rPr>
              <a:t>C</a:t>
            </a:r>
            <a:r>
              <a:rPr lang="zh-CN" altLang="zh-CN"/>
              <a:t>&gt;iB,因此输出信号的功率大于输入信号的功率。 </a:t>
            </a:r>
            <a:br>
              <a:rPr lang="zh-CN" altLang="zh-CN"/>
            </a:br>
            <a:r>
              <a:rPr lang="zh-CN" altLang="zh-CN"/>
              <a:t>　　根据能量守恒原理,能量只能转换,不能凭空产生,当然也不可能放大,放大电路所 增加的能量是由直流电源U</a:t>
            </a:r>
            <a:r>
              <a:rPr lang="zh-CN" altLang="zh-CN" baseline="-25000"/>
              <a:t>CC</a:t>
            </a:r>
            <a:r>
              <a:rPr lang="zh-CN" altLang="zh-CN"/>
              <a:t>提供的。在三极管放大电路中,三极管起电流放大作用,称 为放大元件,进而控制输出信号随输入信号的变化而变化。</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由上可知,放大电路需要具备以下两点:一是要设置偏置电路,以产生合适的偏流, 建立合适的静态工作点,保证输出信号与输入信号的波形相同;二是将输入信号耦合到三 极管发射结两端,并通过集电极电阻将放大的电流信号转换成电压信号输送出去。因此, 对于放大电路的分析包括静态分析和动态分析两部分。</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6" name="Picture 2" descr="H:\出版社\模板\课件素材\GIF动画插件1\GIF020.GIF"/>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8387269" y="6314703"/>
            <a:ext cx="749300"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71500" y="533400"/>
            <a:ext cx="8115300" cy="1129665"/>
          </a:xfrm>
        </p:spPr>
        <p:txBody>
          <a:bodyPr/>
          <a:lstStyle/>
          <a:p>
            <a:pPr algn="ctr"/>
            <a:br>
              <a:rPr lang="zh-CN" altLang="zh-CN" b="1"/>
            </a:br>
            <a:r>
              <a:rPr lang="zh-CN" altLang="zh-CN" b="1"/>
              <a:t>10.3 共射极放大电路的静态分析</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611505" y="1772920"/>
            <a:ext cx="8115300" cy="4042410"/>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a:br>
            <a:r>
              <a:rPr lang="zh-CN" altLang="zh-CN"/>
              <a:t>　　静态分析主要是确定放大电路中的静态工作点Q,即确定I</a:t>
            </a:r>
            <a:r>
              <a:rPr lang="zh-CN" altLang="zh-CN" baseline="-25000"/>
              <a:t>B</a:t>
            </a:r>
            <a:r>
              <a:rPr lang="zh-CN" altLang="zh-CN"/>
              <a:t>、I</a:t>
            </a:r>
            <a:r>
              <a:rPr lang="zh-CN" altLang="zh-CN" baseline="-25000"/>
              <a:t>C</a:t>
            </a:r>
            <a:r>
              <a:rPr lang="zh-CN" altLang="zh-CN"/>
              <a:t>和U</a:t>
            </a:r>
            <a:r>
              <a:rPr lang="zh-CN" altLang="zh-CN" baseline="-25000"/>
              <a:t>CE</a:t>
            </a:r>
            <a:r>
              <a:rPr lang="zh-CN" altLang="zh-CN"/>
              <a:t>的大小,使三 极管工作在放大区,且使输出信号不失真。 </a:t>
            </a:r>
            <a:endParaRPr lang="zh-CN" altLang="zh-CN"/>
          </a:p>
          <a:p>
            <a:r>
              <a:rPr lang="zh-CN" altLang="zh-CN"/>
              <a:t>　　以图10.1.1(c)所示的共射极放大电路为例,用估算法求解Q 点。</a:t>
            </a:r>
            <a:endParaRPr lang="zh-CN" altLang="zh-CN"/>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r>
              <a:rPr lang="zh-CN" altLang="zh-CN"/>
              <a:t>．</a:t>
            </a:r>
            <a:br>
              <a:rPr lang="zh-CN" altLang="zh-CN"/>
            </a:br>
            <a:r>
              <a:rPr lang="zh-CN" altLang="zh-CN"/>
              <a:t>　　</a:t>
            </a:r>
            <a:r>
              <a:rPr lang="zh-CN" altLang="zh-CN" b="1"/>
              <a:t>1.画直流通路 </a:t>
            </a:r>
            <a:br>
              <a:rPr lang="zh-CN" altLang="zh-CN" b="1"/>
            </a:br>
            <a:r>
              <a:rPr lang="zh-CN" altLang="zh-CN" b="1"/>
              <a:t>　　</a:t>
            </a:r>
            <a:r>
              <a:rPr lang="zh-CN" altLang="zh-CN"/>
              <a:t>由于电容在直流电路中相当于开路,可得放大电路的直流通路如图10.3.1所示。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图10.3.1 直流通路</a:t>
            </a:r>
            <a:endParaRPr lang="zh-CN" altLang="zh-CN"/>
          </a:p>
        </p:txBody>
      </p:sp>
      <p:pic>
        <p:nvPicPr>
          <p:cNvPr id="2" name="图片 1"/>
          <p:cNvPicPr>
            <a:picLocks noChangeAspect="1"/>
          </p:cNvPicPr>
          <p:nvPr/>
        </p:nvPicPr>
        <p:blipFill>
          <a:blip r:embed="rId2"/>
          <a:stretch>
            <a:fillRect/>
          </a:stretch>
        </p:blipFill>
        <p:spPr>
          <a:xfrm>
            <a:off x="2627630" y="2493010"/>
            <a:ext cx="3521710" cy="3166110"/>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a:t>
            </a:r>
            <a:r>
              <a:rPr lang="zh-CN" altLang="zh-CN" b="1"/>
              <a:t>2.估算静态工作点</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2" name="图片 1"/>
          <p:cNvPicPr>
            <a:picLocks noChangeAspect="1"/>
          </p:cNvPicPr>
          <p:nvPr/>
        </p:nvPicPr>
        <p:blipFill>
          <a:blip r:embed="rId2"/>
          <a:stretch>
            <a:fillRect/>
          </a:stretch>
        </p:blipFill>
        <p:spPr>
          <a:xfrm>
            <a:off x="332740" y="1557020"/>
            <a:ext cx="8593455" cy="3984625"/>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r>
              <a:rPr lang="zh-CN" altLang="zh-CN"/>
              <a:t>．</a:t>
            </a:r>
            <a:br>
              <a:rPr lang="zh-CN" altLang="zh-CN"/>
            </a:br>
            <a:r>
              <a:rPr lang="zh-CN" altLang="zh-CN" b="1"/>
              <a:t>　　【例10.3.1】</a:t>
            </a:r>
            <a:r>
              <a:rPr lang="zh-CN" altLang="zh-CN"/>
              <a:t> 如图10.1.1(c)所示共射极放大电路中,U</a:t>
            </a:r>
            <a:r>
              <a:rPr lang="zh-CN" altLang="zh-CN" baseline="-25000"/>
              <a:t>CC</a:t>
            </a:r>
            <a:r>
              <a:rPr lang="zh-CN" altLang="zh-CN"/>
              <a:t> =12V,R</a:t>
            </a:r>
            <a:r>
              <a:rPr lang="zh-CN" altLang="zh-CN" baseline="-25000"/>
              <a:t>C</a:t>
            </a:r>
            <a:r>
              <a:rPr lang="zh-CN" altLang="zh-CN"/>
              <a:t> =3kΩ,R</a:t>
            </a:r>
            <a:r>
              <a:rPr lang="zh-CN" altLang="zh-CN" baseline="-25000"/>
              <a:t>B</a:t>
            </a:r>
            <a:r>
              <a:rPr lang="zh-CN" altLang="zh-CN"/>
              <a:t>= 200kΩ,β=40,U</a:t>
            </a:r>
            <a:r>
              <a:rPr lang="zh-CN" altLang="zh-CN" baseline="-25000"/>
              <a:t>BE</a:t>
            </a:r>
            <a:r>
              <a:rPr lang="zh-CN" altLang="zh-CN"/>
              <a:t>忽略不计,求放大电路的静态工作点。</a:t>
            </a:r>
            <a:br>
              <a:rPr lang="zh-CN" altLang="zh-CN"/>
            </a:br>
            <a:r>
              <a:rPr lang="zh-CN" altLang="zh-CN"/>
              <a:t>　　</a:t>
            </a:r>
            <a:r>
              <a:rPr lang="zh-CN" altLang="zh-CN" b="1"/>
              <a:t>解</a:t>
            </a:r>
            <a:r>
              <a:rPr lang="zh-CN" altLang="zh-CN"/>
              <a:t> 因U</a:t>
            </a:r>
            <a:r>
              <a:rPr lang="zh-CN" altLang="zh-CN" baseline="-25000"/>
              <a:t>BE</a:t>
            </a:r>
            <a:r>
              <a:rPr lang="zh-CN" altLang="zh-CN"/>
              <a:t>忽略不计,所以</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2" name="图片 1"/>
          <p:cNvPicPr>
            <a:picLocks noChangeAspect="1"/>
          </p:cNvPicPr>
          <p:nvPr/>
        </p:nvPicPr>
        <p:blipFill>
          <a:blip r:embed="rId2"/>
          <a:stretch>
            <a:fillRect/>
          </a:stretch>
        </p:blipFill>
        <p:spPr>
          <a:xfrm>
            <a:off x="2555875" y="3573145"/>
            <a:ext cx="4228465" cy="1616075"/>
          </a:xfrm>
          <a:prstGeom prst="rect">
            <a:avLst/>
          </a:prstGeom>
        </p:spPr>
      </p:pic>
      <p:pic>
        <p:nvPicPr>
          <p:cNvPr id="6" name="Picture 2" descr="H:\出版社\模板\课件素材\GIF动画插件1\GIF020.GIF"/>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8387269" y="6314703"/>
            <a:ext cx="749300"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39750" y="549275"/>
            <a:ext cx="8115300" cy="1045845"/>
          </a:xfrm>
        </p:spPr>
        <p:txBody>
          <a:bodyPr/>
          <a:lstStyle/>
          <a:p>
            <a:pPr algn="ctr"/>
            <a:br>
              <a:rPr lang="zh-CN" altLang="zh-CN" b="1"/>
            </a:br>
            <a:r>
              <a:rPr lang="zh-CN" altLang="zh-CN" b="1"/>
              <a:t>10.4 波形失真与静态工作点的稳定</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539750" y="1701165"/>
            <a:ext cx="8115300" cy="4213860"/>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b="1"/>
            </a:br>
            <a:r>
              <a:rPr lang="zh-CN" altLang="zh-CN" b="1"/>
              <a:t>10.4.1 波形失真</a:t>
            </a:r>
            <a:r>
              <a:rPr lang="zh-CN" altLang="zh-CN"/>
              <a:t> </a:t>
            </a:r>
            <a:endParaRPr lang="zh-CN" altLang="zh-CN"/>
          </a:p>
          <a:p>
            <a:r>
              <a:rPr lang="zh-CN" altLang="zh-CN"/>
              <a:t>　　由静态分析可知,改变R</a:t>
            </a:r>
            <a:r>
              <a:rPr lang="zh-CN" altLang="zh-CN" baseline="-25000"/>
              <a:t>B</a:t>
            </a:r>
            <a:r>
              <a:rPr lang="zh-CN" altLang="zh-CN"/>
              <a:t>的大小可以改变I</a:t>
            </a:r>
            <a:r>
              <a:rPr lang="zh-CN" altLang="zh-CN" baseline="-25000">
                <a:sym typeface="+mn-ea"/>
              </a:rPr>
              <a:t>B</a:t>
            </a:r>
            <a:r>
              <a:rPr lang="zh-CN" altLang="zh-CN"/>
              <a:t>的值,进一步改变I</a:t>
            </a:r>
            <a:r>
              <a:rPr lang="zh-CN" altLang="zh-CN" baseline="-25000"/>
              <a:t>C</a:t>
            </a:r>
            <a:r>
              <a:rPr lang="zh-CN" altLang="zh-CN"/>
              <a:t>及U</a:t>
            </a:r>
            <a:r>
              <a:rPr lang="zh-CN" altLang="zh-CN" baseline="-25000"/>
              <a:t>CE</a:t>
            </a:r>
            <a:r>
              <a:rPr lang="zh-CN" altLang="zh-CN"/>
              <a:t>的值,有可能 会使三极管进入饱和区或者截止区,导致输出信号波形失真。 </a:t>
            </a:r>
            <a:endParaRPr lang="zh-CN" altLang="zh-CN"/>
          </a:p>
          <a:p>
            <a:r>
              <a:rPr lang="zh-CN" altLang="zh-CN"/>
              <a:t>　　当发生波形失真时,根据三极管工作区域不同,又分为饱和失真与截止失真。</a:t>
            </a:r>
            <a:endParaRPr lang="zh-CN" altLang="zh-CN"/>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　　1.饱和失真</a:t>
            </a:r>
            <a:r>
              <a:rPr lang="zh-CN" altLang="zh-CN"/>
              <a:t> </a:t>
            </a:r>
            <a:br>
              <a:rPr lang="zh-CN" altLang="zh-CN"/>
            </a:br>
            <a:r>
              <a:rPr lang="zh-CN" altLang="zh-CN"/>
              <a:t>　　Q 点设置偏高,三极管进入饱和区。此时i</a:t>
            </a:r>
            <a:r>
              <a:rPr lang="zh-CN" altLang="zh-CN" baseline="-25000"/>
              <a:t>B</a:t>
            </a:r>
            <a:r>
              <a:rPr lang="zh-CN" altLang="zh-CN"/>
              <a:t> 继续增大而i</a:t>
            </a:r>
            <a:r>
              <a:rPr lang="zh-CN" altLang="zh-CN" baseline="-25000">
                <a:sym typeface="+mn-ea"/>
              </a:rPr>
              <a:t>C</a:t>
            </a:r>
            <a:r>
              <a:rPr lang="zh-CN" altLang="zh-CN"/>
              <a:t>不再随之增大,引起i</a:t>
            </a:r>
            <a:r>
              <a:rPr lang="zh-CN" altLang="zh-CN" baseline="-25000">
                <a:sym typeface="+mn-ea"/>
              </a:rPr>
              <a:t>C</a:t>
            </a:r>
            <a:r>
              <a:rPr lang="zh-CN" altLang="zh-CN"/>
              <a:t> 及 u</a:t>
            </a:r>
            <a:r>
              <a:rPr lang="zh-CN" altLang="zh-CN" baseline="-25000"/>
              <a:t>CE</a:t>
            </a:r>
            <a:r>
              <a:rPr lang="zh-CN" altLang="zh-CN"/>
              <a:t>的波形失真,称为饱和失真。当发生饱和失真时,i</a:t>
            </a:r>
            <a:r>
              <a:rPr lang="zh-CN" altLang="zh-CN" baseline="-25000"/>
              <a:t>C</a:t>
            </a:r>
            <a:r>
              <a:rPr lang="zh-CN" altLang="zh-CN"/>
              <a:t>波形的正半周(顶部)发生畸变,u</a:t>
            </a:r>
            <a:r>
              <a:rPr lang="zh-CN" altLang="zh-CN" baseline="-25000"/>
              <a:t>CE</a:t>
            </a:r>
            <a:r>
              <a:rPr lang="zh-CN" altLang="zh-CN"/>
              <a:t> 波形的负半周(底部)发生畸变,如图10.4.1(a)所示。可通过增大R</a:t>
            </a:r>
            <a:r>
              <a:rPr lang="zh-CN" altLang="zh-CN" baseline="-25000"/>
              <a:t>B</a:t>
            </a:r>
            <a:r>
              <a:rPr lang="zh-CN" altLang="zh-CN"/>
              <a:t>,减小I</a:t>
            </a:r>
            <a:r>
              <a:rPr lang="zh-CN" altLang="zh-CN" baseline="-25000"/>
              <a:t>B</a:t>
            </a:r>
            <a:r>
              <a:rPr lang="zh-CN" altLang="zh-CN"/>
              <a:t>的方法,使静 态工作点下移,减小或消除饱和失真。</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图10.4.1 静态工作点不合适引起的非线性失真</a:t>
            </a:r>
            <a:endParaRPr lang="zh-CN" altLang="zh-CN"/>
          </a:p>
        </p:txBody>
      </p:sp>
      <p:pic>
        <p:nvPicPr>
          <p:cNvPr id="2" name="图片 1"/>
          <p:cNvPicPr>
            <a:picLocks noChangeAspect="1"/>
          </p:cNvPicPr>
          <p:nvPr/>
        </p:nvPicPr>
        <p:blipFill>
          <a:blip r:embed="rId2"/>
          <a:stretch>
            <a:fillRect/>
          </a:stretch>
        </p:blipFill>
        <p:spPr>
          <a:xfrm>
            <a:off x="1304925" y="1947545"/>
            <a:ext cx="6534150" cy="2962275"/>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　　2.截止失真</a:t>
            </a:r>
            <a:r>
              <a:rPr lang="zh-CN" altLang="zh-CN"/>
              <a:t> </a:t>
            </a:r>
            <a:br>
              <a:rPr lang="zh-CN" altLang="zh-CN"/>
            </a:br>
            <a:r>
              <a:rPr lang="zh-CN" altLang="zh-CN"/>
              <a:t>　　Q 点设置偏低,三极管进入截止区,因而引起i</a:t>
            </a:r>
            <a:r>
              <a:rPr lang="zh-CN" altLang="zh-CN" baseline="-25000"/>
              <a:t>B</a:t>
            </a:r>
            <a:r>
              <a:rPr lang="zh-CN" altLang="zh-CN"/>
              <a:t>、i</a:t>
            </a:r>
            <a:r>
              <a:rPr lang="zh-CN" altLang="zh-CN" baseline="-25000"/>
              <a:t>C</a:t>
            </a:r>
            <a:r>
              <a:rPr lang="zh-CN" altLang="zh-CN"/>
              <a:t>及u</a:t>
            </a:r>
            <a:r>
              <a:rPr lang="zh-CN" altLang="zh-CN" baseline="-25000"/>
              <a:t>CE</a:t>
            </a:r>
            <a:r>
              <a:rPr lang="zh-CN" altLang="zh-CN"/>
              <a:t>的波形失真,称为截止失 真。当发生截止失真时,i</a:t>
            </a:r>
            <a:r>
              <a:rPr lang="zh-CN" altLang="zh-CN" baseline="-25000">
                <a:sym typeface="+mn-ea"/>
              </a:rPr>
              <a:t>C</a:t>
            </a:r>
            <a:r>
              <a:rPr lang="zh-CN" altLang="zh-CN"/>
              <a:t>波形的底部发生畸变,u</a:t>
            </a:r>
            <a:r>
              <a:rPr lang="zh-CN" altLang="zh-CN" baseline="-25000"/>
              <a:t>CE</a:t>
            </a:r>
            <a:r>
              <a:rPr lang="zh-CN" altLang="zh-CN"/>
              <a:t>波形的顶部发生畸变,如图10.4.1(b) 所示。可通过减小R</a:t>
            </a:r>
            <a:r>
              <a:rPr lang="zh-CN" altLang="zh-CN" baseline="-25000">
                <a:sym typeface="+mn-ea"/>
              </a:rPr>
              <a:t>B</a:t>
            </a:r>
            <a:r>
              <a:rPr lang="zh-CN" altLang="zh-CN"/>
              <a:t>,增大I</a:t>
            </a:r>
            <a:r>
              <a:rPr lang="zh-CN" altLang="zh-CN" baseline="-25000">
                <a:sym typeface="+mn-ea"/>
              </a:rPr>
              <a:t>B</a:t>
            </a:r>
            <a:r>
              <a:rPr lang="zh-CN" altLang="zh-CN"/>
              <a:t>的方法,使静态工作点上移,减小或消除截止失真。 </a:t>
            </a:r>
            <a:br>
              <a:rPr lang="zh-CN" altLang="zh-CN"/>
            </a:br>
            <a:r>
              <a:rPr lang="zh-CN" altLang="zh-CN"/>
              <a:t>　　饱和失真和截止失真都是由于放大电路的工作点进入三极管非线性区而引起的,统称 为非线性失真。若调节R</a:t>
            </a:r>
            <a:r>
              <a:rPr lang="zh-CN" altLang="zh-CN" baseline="-25000">
                <a:sym typeface="+mn-ea"/>
              </a:rPr>
              <a:t>B</a:t>
            </a:r>
            <a:r>
              <a:rPr lang="zh-CN" altLang="zh-CN"/>
              <a:t>不能消除失真,也可以考虑调节U</a:t>
            </a:r>
            <a:r>
              <a:rPr lang="zh-CN" altLang="zh-CN" baseline="-25000">
                <a:sym typeface="+mn-ea"/>
              </a:rPr>
              <a:t>CC</a:t>
            </a:r>
            <a:r>
              <a:rPr lang="zh-CN" altLang="zh-CN"/>
              <a:t>和R</a:t>
            </a:r>
            <a:r>
              <a:rPr lang="zh-CN" altLang="zh-CN" baseline="-25000">
                <a:sym typeface="+mn-ea"/>
              </a:rPr>
              <a:t>C</a:t>
            </a:r>
            <a:r>
              <a:rPr lang="zh-CN" altLang="zh-CN"/>
              <a:t>。</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温度变化、电源电压波动、元件老化等原因都可能使三极管参数发生变化,而其中最 重要的原因是温度的变化,温度增加将使I</a:t>
            </a:r>
            <a:r>
              <a:rPr lang="zh-CN" altLang="zh-CN" baseline="-25000"/>
              <a:t>C</a:t>
            </a:r>
            <a:r>
              <a:rPr lang="zh-CN" altLang="zh-CN"/>
              <a:t>增大,静态工作点上移。通常采用分压式偏置 放大电路来稳定静态工作点。</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10.4.2 分压式偏置共射极放大电路</a:t>
            </a:r>
            <a:r>
              <a:rPr lang="zh-CN" altLang="zh-CN"/>
              <a:t> </a:t>
            </a:r>
            <a:br>
              <a:rPr lang="zh-CN" altLang="zh-CN"/>
            </a:br>
            <a:r>
              <a:rPr lang="zh-CN" altLang="zh-CN"/>
              <a:t>　　分压式偏置共射极放大电路如图10.4.2(a)所示,它是一种应用最广泛的稳定静态工 作点的放大电路。它与固定式偏置共射极放大电路的区别是在基极增加了一个偏置电阻, 在发射极增加了一个射极电阻R</a:t>
            </a:r>
            <a:r>
              <a:rPr lang="zh-CN" altLang="zh-CN" baseline="-25000"/>
              <a:t>E</a:t>
            </a:r>
            <a:r>
              <a:rPr lang="zh-CN" altLang="zh-CN"/>
              <a:t>。两个基极偏置电阻R</a:t>
            </a:r>
            <a:r>
              <a:rPr lang="zh-CN" altLang="zh-CN" baseline="-25000"/>
              <a:t>B1</a:t>
            </a:r>
            <a:r>
              <a:rPr lang="zh-CN" altLang="zh-CN"/>
              <a:t>和R</a:t>
            </a:r>
            <a:r>
              <a:rPr lang="zh-CN" altLang="zh-CN" baseline="-25000"/>
              <a:t>B2</a:t>
            </a:r>
            <a:r>
              <a:rPr lang="zh-CN" altLang="zh-CN"/>
              <a:t>对直流电源U</a:t>
            </a:r>
            <a:r>
              <a:rPr lang="zh-CN" altLang="zh-CN" baseline="-25000"/>
              <a:t>CC</a:t>
            </a:r>
            <a:r>
              <a:rPr lang="zh-CN" altLang="zh-CN"/>
              <a:t>分压,使 基极电位V</a:t>
            </a:r>
            <a:r>
              <a:rPr lang="zh-CN" altLang="zh-CN" baseline="-25000"/>
              <a:t>B</a:t>
            </a:r>
            <a:r>
              <a:rPr lang="zh-CN" altLang="zh-CN"/>
              <a:t>近似不变,因此称为分压式偏置。</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图10.4.2 分压式偏置放大电路</a:t>
            </a:r>
            <a:endParaRPr lang="zh-CN" altLang="zh-CN"/>
          </a:p>
        </p:txBody>
      </p:sp>
      <p:pic>
        <p:nvPicPr>
          <p:cNvPr id="2" name="图片 1"/>
          <p:cNvPicPr>
            <a:picLocks noChangeAspect="1"/>
          </p:cNvPicPr>
          <p:nvPr/>
        </p:nvPicPr>
        <p:blipFill>
          <a:blip r:embed="rId2"/>
          <a:stretch>
            <a:fillRect/>
          </a:stretch>
        </p:blipFill>
        <p:spPr>
          <a:xfrm>
            <a:off x="1290320" y="1885950"/>
            <a:ext cx="6562725" cy="3086100"/>
          </a:xfrm>
          <a:prstGeom prst="rect">
            <a:avLst/>
          </a:prstGeom>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2" name="图片 1"/>
          <p:cNvPicPr>
            <a:picLocks noChangeAspect="1"/>
          </p:cNvPicPr>
          <p:nvPr/>
        </p:nvPicPr>
        <p:blipFill>
          <a:blip r:embed="rId2"/>
          <a:stretch>
            <a:fillRect/>
          </a:stretch>
        </p:blipFill>
        <p:spPr>
          <a:xfrm>
            <a:off x="611505" y="1628775"/>
            <a:ext cx="7858760" cy="2797175"/>
          </a:xfrm>
          <a:prstGeom prst="rect">
            <a:avLst/>
          </a:prstGeo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2" name="图片 1"/>
          <p:cNvPicPr>
            <a:picLocks noChangeAspect="1"/>
          </p:cNvPicPr>
          <p:nvPr/>
        </p:nvPicPr>
        <p:blipFill>
          <a:blip r:embed="rId2"/>
          <a:stretch>
            <a:fillRect/>
          </a:stretch>
        </p:blipFill>
        <p:spPr>
          <a:xfrm>
            <a:off x="571500" y="1412875"/>
            <a:ext cx="8049895" cy="2771140"/>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en-US" altLang="zh-CN"/>
            </a:br>
            <a:r>
              <a:rPr lang="zh-CN" altLang="en-US" smtClean="0"/>
              <a:t>　　分压式偏置放大电路实现静态工作点稳定的自动调节过程如下：</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3" name="图片 2" descr="屏幕剪辑"/>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2420888"/>
            <a:ext cx="5122107" cy="2399342"/>
          </a:xfrm>
          <a:prstGeom prst="rect">
            <a:avLst/>
          </a:prstGeom>
        </p:spPr>
      </p:pic>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分压式偏置放大电路实现静态工作点稳定的自动调节过程如下:</a:t>
            </a:r>
            <a:br>
              <a:rPr lang="zh-CN" altLang="zh-CN"/>
            </a:br>
            <a:r>
              <a:rPr lang="zh-CN" altLang="zh-CN"/>
              <a:t>　　当温度T 升高而引起I</a:t>
            </a:r>
            <a:r>
              <a:rPr lang="zh-CN" altLang="zh-CN" baseline="-25000"/>
              <a:t>C</a:t>
            </a:r>
            <a:r>
              <a:rPr lang="zh-CN" altLang="zh-CN"/>
              <a:t>增大时,发射极电阻R</a:t>
            </a:r>
            <a:r>
              <a:rPr lang="zh-CN" altLang="zh-CN" baseline="-25000">
                <a:sym typeface="+mn-ea"/>
              </a:rPr>
              <a:t>E</a:t>
            </a:r>
            <a:r>
              <a:rPr lang="zh-CN" altLang="zh-CN"/>
              <a:t>上的电压增大,就会使U</a:t>
            </a:r>
            <a:r>
              <a:rPr lang="zh-CN" altLang="zh-CN" baseline="-25000"/>
              <a:t>BE</a:t>
            </a:r>
            <a:r>
              <a:rPr lang="zh-CN" altLang="zh-CN"/>
              <a:t>减小,从而 使I</a:t>
            </a:r>
            <a:r>
              <a:rPr lang="zh-CN" altLang="zh-CN" baseline="-25000"/>
              <a:t>B</a:t>
            </a:r>
            <a:r>
              <a:rPr lang="zh-CN" altLang="zh-CN"/>
              <a:t>自动减小以限制I</a:t>
            </a:r>
            <a:r>
              <a:rPr lang="zh-CN" altLang="zh-CN" baseline="-25000"/>
              <a:t>C</a:t>
            </a:r>
            <a:r>
              <a:rPr lang="zh-CN" altLang="zh-CN"/>
              <a:t>的增大,工作点得到稳定。R</a:t>
            </a:r>
            <a:r>
              <a:rPr lang="zh-CN" altLang="zh-CN" baseline="-25000"/>
              <a:t>E</a:t>
            </a:r>
            <a:r>
              <a:rPr lang="zh-CN" altLang="zh-CN"/>
              <a:t>越大,稳定性能越好,但不能太大, 否则将使发射极电位增高,从而减小输出电压的幅值。R</a:t>
            </a:r>
            <a:r>
              <a:rPr lang="zh-CN" altLang="zh-CN" baseline="-25000">
                <a:sym typeface="+mn-ea"/>
              </a:rPr>
              <a:t>E</a:t>
            </a:r>
            <a:r>
              <a:rPr lang="zh-CN" altLang="zh-CN"/>
              <a:t>在小电流情况下为几百欧至几千 欧,在大电流情况下为几欧至几十欧。</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【专10.1】 讨论放大电路设置静态工作点的意义。在共射极放大电路中,如果 发现静态工作点不适合(进入饱和区或者截止区),应该如何调整?</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r>
              <a:rPr lang="zh-CN" altLang="zh-CN"/>
              <a:t>　　</a:t>
            </a:r>
            <a:br>
              <a:rPr lang="zh-CN" altLang="zh-CN"/>
            </a:br>
            <a:r>
              <a:rPr lang="zh-CN" altLang="zh-CN"/>
              <a:t>　　【练10.1】 电路如图1所示,　U</a:t>
            </a:r>
            <a:r>
              <a:rPr lang="zh-CN" altLang="zh-CN" baseline="-25000"/>
              <a:t>CC</a:t>
            </a:r>
            <a:r>
              <a:rPr lang="zh-CN" altLang="zh-CN"/>
              <a:t>=12V,　R</a:t>
            </a:r>
            <a:r>
              <a:rPr lang="zh-CN" altLang="zh-CN" baseline="-25000"/>
              <a:t>C</a:t>
            </a:r>
            <a:r>
              <a:rPr lang="zh-CN" altLang="zh-CN"/>
              <a:t>=3kΩ,　β=50,U</a:t>
            </a:r>
            <a:r>
              <a:rPr lang="zh-CN" altLang="zh-CN" baseline="-25000"/>
              <a:t>BE</a:t>
            </a:r>
            <a:r>
              <a:rPr lang="zh-CN" altLang="zh-CN"/>
              <a:t>可忽略,若U</a:t>
            </a:r>
            <a:r>
              <a:rPr lang="zh-CN" altLang="zh-CN" baseline="-25000"/>
              <a:t>CE</a:t>
            </a:r>
            <a:r>
              <a:rPr lang="zh-CN" altLang="zh-CN"/>
              <a:t> = 6V,求RB。</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 练10.1的电路</a:t>
            </a:r>
            <a:endParaRPr lang="zh-CN" altLang="zh-CN"/>
          </a:p>
        </p:txBody>
      </p:sp>
      <p:pic>
        <p:nvPicPr>
          <p:cNvPr id="2" name="图片 1"/>
          <p:cNvPicPr>
            <a:picLocks noChangeAspect="1"/>
          </p:cNvPicPr>
          <p:nvPr/>
        </p:nvPicPr>
        <p:blipFill>
          <a:blip r:embed="rId2"/>
          <a:stretch>
            <a:fillRect/>
          </a:stretch>
        </p:blipFill>
        <p:spPr>
          <a:xfrm>
            <a:off x="2969895" y="2205355"/>
            <a:ext cx="3318510" cy="3273425"/>
          </a:xfrm>
          <a:prstGeom prst="rect">
            <a:avLst/>
          </a:prstGeom>
        </p:spPr>
      </p:pic>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【练10. 2】 电路如图2所示,绘制其直流通路。</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图2 练10.2的电路</a:t>
            </a:r>
            <a:endParaRPr lang="zh-CN" altLang="zh-CN"/>
          </a:p>
        </p:txBody>
      </p:sp>
      <p:pic>
        <p:nvPicPr>
          <p:cNvPr id="2" name="图片 1"/>
          <p:cNvPicPr>
            <a:picLocks noChangeAspect="1"/>
          </p:cNvPicPr>
          <p:nvPr/>
        </p:nvPicPr>
        <p:blipFill>
          <a:blip r:embed="rId2"/>
          <a:stretch>
            <a:fillRect/>
          </a:stretch>
        </p:blipFill>
        <p:spPr>
          <a:xfrm>
            <a:off x="1914525" y="1795145"/>
            <a:ext cx="5314950" cy="3267075"/>
          </a:xfrm>
          <a:prstGeom prst="rect">
            <a:avLst/>
          </a:prstGeom>
        </p:spPr>
      </p:pic>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 练10.3】 电路如图3所示,　U</a:t>
            </a:r>
            <a:r>
              <a:rPr lang="zh-CN" altLang="zh-CN" baseline="-25000"/>
              <a:t>CC=</a:t>
            </a:r>
            <a:r>
              <a:rPr lang="zh-CN" altLang="zh-CN"/>
              <a:t>24V,　R</a:t>
            </a:r>
            <a:r>
              <a:rPr lang="zh-CN" altLang="zh-CN" baseline="-25000"/>
              <a:t>C</a:t>
            </a:r>
            <a:r>
              <a:rPr lang="zh-CN" altLang="zh-CN"/>
              <a:t>=2kΩ,　R</a:t>
            </a:r>
            <a:r>
              <a:rPr lang="zh-CN" altLang="zh-CN" baseline="-25000"/>
              <a:t>E</a:t>
            </a:r>
            <a:r>
              <a:rPr lang="zh-CN" altLang="zh-CN"/>
              <a:t>=2kΩ,E=6V,β=100, U</a:t>
            </a:r>
            <a:r>
              <a:rPr lang="zh-CN" altLang="zh-CN" baseline="-25000"/>
              <a:t>BE</a:t>
            </a:r>
            <a:r>
              <a:rPr lang="zh-CN" altLang="zh-CN"/>
              <a:t>=0.7V。求静态工作点。</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图3 练10.3的电路</a:t>
            </a:r>
            <a:endParaRPr lang="zh-CN" altLang="zh-CN"/>
          </a:p>
        </p:txBody>
      </p:sp>
      <p:pic>
        <p:nvPicPr>
          <p:cNvPr id="2" name="图片 1"/>
          <p:cNvPicPr>
            <a:picLocks noChangeAspect="1"/>
          </p:cNvPicPr>
          <p:nvPr/>
        </p:nvPicPr>
        <p:blipFill>
          <a:blip r:embed="rId2"/>
          <a:stretch>
            <a:fillRect/>
          </a:stretch>
        </p:blipFill>
        <p:spPr>
          <a:xfrm>
            <a:off x="3563620" y="2277110"/>
            <a:ext cx="2009775" cy="3238500"/>
          </a:xfrm>
          <a:prstGeom prst="rect">
            <a:avLst/>
          </a:prstGeom>
        </p:spPr>
      </p:pic>
      <p:pic>
        <p:nvPicPr>
          <p:cNvPr id="6" name="Picture 2" descr="H:\出版社\模板\课件素材\GIF动画插件1\GIF020.GIF"/>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8387269" y="6314703"/>
            <a:ext cx="749300"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https://d.book118.com/026002221025010053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660066"/>
      </a:hlink>
      <a:folHlink>
        <a:srgbClr val="990099"/>
      </a:folHlink>
    </a:clrScheme>
    <a:fontScheme name="默认设计模板">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lnDef>
  </a:objectDefaults>
  <a:extraClrSchemeLst>
    <a:extraClrScheme>
      <a:clrScheme name="默认设计模板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36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36</vt:i4>
      </vt:variant>
    </vt:vector>
  </HeadingPairs>
  <TitlesOfParts>
    <vt:vector baseType="lpstr" size="42">
      <vt:lpstr>Arial</vt:lpstr>
      <vt:lpstr>Calibri</vt:lpstr>
      <vt:lpstr>Times New Roman</vt:lpstr>
      <vt:lpstr>宋体</vt:lpstr>
      <vt:lpstr>华文行楷</vt:lpstr>
      <vt:lpstr>Office Theme</vt:lpstr>
      <vt:lpstr> 分立元件放大电路</vt:lpstr>
      <vt:lpstr>　　控制器的输出端直接驱动直流电动机时,由于控制器的输出功率小,会出现无法带动 电动机运转的现象。因此,通常在控制器与直流电动机之间设置放大电路,用来提高控制 器的带载能力。类似的,传感器将采集到的信息转化为微弱的电信号后,只有将电信号放 大到可以测量和利用的程度,才能驱使仪表或执行机构动作。可见,放大电路在电子设备 中的应用十分广泛。</vt:lpstr>
      <vt:lpstr>能力要素　　(1)能够识别固定式偏置、分压式偏置放大电路,射极输出器及多级放大电路。 　　(2)能够绘制共射极放大电路的直流通路,并求解其静态工作点。 　　(3)能够绘制共射极放大电路的微变等效电路,并求解其动态指标。</vt:lpstr>
      <vt:lpstr>知识结构</vt:lpstr>
      <vt:lpstr>10.1 共射极放大电路的组成</vt:lpstr>
      <vt:lpstr>　　基极电阻RB的作用是获得合适的电流以保证三极管工作在放大状态,又称偏置电阻, 其值约为几十千欧至几百千欧。集电极电阻RC将集电极电流的变化转换为电压的变化,实 现电压放大,一般为几千欧至几十千欧。　　图10.1.1(a)中采用了两个直流电源,不实用。可将RB接UBB正极的一端改接到UCC的 正极,省去UBB,如图10.1.1(b)所示。</vt:lpstr>
      <vt:lpstr>PowerPoint Presentation</vt:lpstr>
      <vt:lpstr>　　在输入信号为正弦量的情况下,既要保证交流信号能顺利输送(又称耦合)进来和输送 出去,又使放大电路中的直流电源与“信号源和负载”隔离,通常在输入端和信号源之间以 及输出端与负载之间分别接有电容C1和C2,如图10.1.1(c)所示。为了减小信号传递时的 电压损失,C1、C2应选得较大,一般为几微法至几十微法,通常采用电解电容器。因输入 回路和输出回路共用发射极,图10.1.1(c)所示电路通常称为共射极放大电路,其中ui为输 入电压,RL为负载电阻,uo为输出电压。</vt:lpstr>
      <vt:lpstr>10.2 电路的电压放大作用</vt:lpstr>
      <vt:lpstr>　　UCC经RB给发射结加上了正向偏置电压,同时,经RC给集电结加上了反向偏置电压, 三极管处于放大状态。于是,发射极发射载流子形成了静态基极电流IB、集电极电流IC、 发射极电流IE及集 射极电压UCE。静态时的基极电流又称为偏置电流,简称偏流。各静态 值的波形如图10.2.1所示。</vt:lpstr>
      <vt:lpstr>PowerPoint Presentation</vt:lpstr>
      <vt:lpstr>　　静态时,由电流IB、IC和电压UBE、UCE在输入、输出特性曲线上确定的工作点称为静态工作点Q,如图10.2.2所示。</vt:lpstr>
      <vt:lpstr>10.2.2 有信号输入 　　输入端加上输入信号时,放大电路的工作状态称为动态。 　　交流输入信号ui通过C1耦合到三极管的发射结两端,给发射结施加了交流偏置电压 ube。此时,发射结电压uBE是UBE与ube的叠加。uBE始终大于零,三极管处于放大状态。发 射结电压的变化引起各极电流和电压的相应变化,它们都包含有一个静态直流分量和一个 动态交流分量,其波形如图10.2.3所示。需要注意的是:UBE、ube、uBBE这样的形式分别表 示静态直流值、动态交流值、瞬时总值。</vt:lpstr>
      <vt:lpstr>PowerPoint Presentation</vt:lpstr>
      <vt:lpstr>　　图10.2.3中,由于uCE=UCC-RCiC,所以uCE与iC的方向相反。同时由于uo=uce,所 以ui与uo的相位也相反。需要注意的是:输入回路的电流为iB,输出回路的电流为iC,且 iC&gt;iB,因此输出信号的功率大于输入信号的功率。 　　根据能量守恒原理,能量只能转换,不能凭空产生,当然也不可能放大,放大电路所 增加的能量是由直流电源UCC提供的。在三极管放大电路中,三极管起电流放大作用,称 为放大元件,进而控制输出信号随输入信号的变化而变化。</vt:lpstr>
      <vt:lpstr>　　由上可知,放大电路需要具备以下两点:一是要设置偏置电路,以产生合适的偏流, 建立合适的静态工作点,保证输出信号与输入信号的波形相同;二是将输入信号耦合到三 极管发射结两端,并通过集电极电阻将放大的电流信号转换成电压信号输送出去。因此, 对于放大电路的分析包括静态分析和动态分析两部分。</vt:lpstr>
      <vt:lpstr>10.3 共射极放大电路的静态分析</vt:lpstr>
      <vt:lpstr>．　　1.画直流通路 　　由于电容在直流电路中相当于开路,可得放大电路的直流通路如图10.3.1所示。</vt:lpstr>
      <vt:lpstr>　　2.估算静态工作点</vt:lpstr>
      <vt:lpstr>．　　【例10.3.1】 如图10.1.1(c)所示共射极放大电路中,UCC =12V,RC =3kΩ,RB= 200kΩ,β=40,UBE忽略不计,求放大电路的静态工作点。　　解 因UBE忽略不计,所以</vt:lpstr>
      <vt:lpstr>10.4 波形失真与静态工作点的稳定</vt:lpstr>
      <vt:lpstr>　　1.饱和失真 　　Q 点设置偏高,三极管进入饱和区。此时iB 继续增大而iC不再随之增大,引起iC 及 uCE的波形失真,称为饱和失真。当发生饱和失真时,iC波形的正半周(顶部)发生畸变,uCE 波形的负半周(底部)发生畸变,如图10.4.1(a)所示。可通过增大RB,减小IB的方法,使静 态工作点下移,减小或消除饱和失真。</vt:lpstr>
      <vt:lpstr>PowerPoint Presentation</vt:lpstr>
      <vt:lpstr>　　2.截止失真 　　Q 点设置偏低,三极管进入截止区,因而引起iB、iC及uCE的波形失真,称为截止失 真。当发生截止失真时,iC波形的底部发生畸变,uCE波形的顶部发生畸变,如图10.4.1(b) 所示。可通过减小RB,增大IB的方法,使静态工作点上移,减小或消除截止失真。 　　饱和失真和截止失真都是由于放大电路的工作点进入三极管非线性区而引起的,统称 为非线性失真。若调节RB不能消除失真,也可以考虑调节UCC和RC。</vt:lpstr>
      <vt:lpstr>　　温度变化、电源电压波动、元件老化等原因都可能使三极管参数发生变化,而其中最 重要的原因是温度的变化,温度增加将使IC增大,静态工作点上移。通常采用分压式偏置 放大电路来稳定静态工作点。</vt:lpstr>
      <vt:lpstr>10.4.2 分压式偏置共射极放大电路 　　分压式偏置共射极放大电路如图10.4.2(a)所示,它是一种应用最广泛的稳定静态工 作点的放大电路。它与固定式偏置共射极放大电路的区别是在基极增加了一个偏置电阻, 在发射极增加了一个射极电阻RE。两个基极偏置电阻RB1和RB2对直流电源UCC分压,使 基极电位VB近似不变,因此称为分压式偏置。</vt:lpstr>
      <vt:lpstr>PowerPoint Presentation</vt:lpstr>
      <vt:lpstr>PowerPoint Presentation</vt:lpstr>
      <vt:lpstr>PowerPoint Presentation</vt:lpstr>
      <vt:lpstr>　　分压式偏置放大电路实现静态工作点稳定的自动调节过程如下：</vt:lpstr>
      <vt:lpstr>　　分压式偏置放大电路实现静态工作点稳定的自动调节过程如下:　　当温度T 升高而引起IC增大时,发射极电阻RE上的电压增大,就会使UBE减小,从而 使IB自动减小以限制IC的增大,工作点得到稳定。RE越大,稳定性能越好,但不能太大, 否则将使发射极电位增高,从而减小输出电压的幅值。RE在小电流情况下为几百欧至几千 欧,在大电流情况下为几欧至几十欧。</vt:lpstr>
      <vt:lpstr>　　【专10.1】 讨论放大电路设置静态工作点的意义。在共射极放大电路中,如果 发现静态工作点不适合(进入饱和区或者截止区),应该如何调整?</vt:lpstr>
      <vt:lpstr>　　　　【练10.1】 电路如图1所示,　UCC=12V,　RC=3kΩ,　β=50,UBE可忽略,若UCE = 6V,求RB。</vt:lpstr>
      <vt:lpstr>　　【练10. 2】 电路如图2所示,绘制其直流通路。</vt:lpstr>
      <vt:lpstr>　　【 练10.3】 电路如图3所示,　UCC=24V,　RC=2kΩ,　RE=2kΩ,E=6V,β=100, UBE=0.7V。求静态工作点。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2024-09-19T18:51:37.125</cp:lastPrinted>
  <dcterms:created xsi:type="dcterms:W3CDTF">2024-09-19T10:51:37Z</dcterms:created>
  <dcterms:modified xsi:type="dcterms:W3CDTF">2024-09-19T10:51:38Z</dcterms:modified>
</cp:coreProperties>
</file>