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88F009-0A44-4B3B-8714-FFF8A39849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FC74D7-4AF4-42E1-9C79-BA2A680535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172740-F9F4-4F24-A777-410C396906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7A1A68-8CEF-41A8-B47E-41567F7B44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70C605-EA7B-4F77-8012-FA7EAB6625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A6B61C-B3E1-4C2A-84B6-D33E749E96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EBECD6-EA94-4F96-BBBA-A409C5652E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85276D-5C1B-416D-9A7A-AC47315633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2618B6-4633-4069-BA76-EB65DACCA3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80F8D9-CF65-481F-80BD-8D274538E6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C3BA01-FD54-4704-BAAC-F7499C22CD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pn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003242012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零售行业采购操作管理手册</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采购基础知识</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供应商选择与评估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采购计划与执行</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价格谈判与成本控制</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合同管理与风险防范</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库存管理与优化策略</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采购绩效评估与改进方向</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采购基础知识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采购是指企业在一定的条件下从供应市场获取产品或服务作为企业资源，以保证企业生产及经营活动正常开展的一项企业经营活动。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采购不仅是企业运营的起点，还是企业成本控制的关键环节，直接影响企业的盈利能力和市场竞争力。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采购定义与重要性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采购重要性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采购定义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93" r="21493"/>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需求确定</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明确采购需求，包括产品或服务的数量、质量、规格、价格等要素。</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市场调研</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收集市场信息，了解供应商情况，评估市场风险和机会。</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供应商选择</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根据调研结果，选择合适的供应商，并确定采购方式和合同条款。</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采购流程概述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47" r="-47"/>
          </a:stretch>
        </a:blipFill>
      </p:bgPr>
    </p:bg>
    <p:spTree>
      <p:nvGrpSpPr>
        <p:cNvPr id="1" name=""/>
        <p:cNvGrpSpPr/>
        <p:nvPr/>
      </p:nvGrpSpPr>
      <p:grpSpPr>
        <a:xfrm>
          <a:off x="0" y="0"/>
          <a:ext cx="0" cy="0"/>
        </a:xfrm>
      </p:grpSpPr>
      <p:sp>
        <p:nvSpPr>
          <p:cNvPr id="2" name="AutoShape 2"/>
          <p:cNvSpPr/>
          <p:nvPr/>
        </p:nvSpPr>
        <p:spPr>
          <a:xfrm flipH="1">
            <a:off x="2266950" y="2012950"/>
            <a:ext cx="9925050" cy="4845050"/>
          </a:xfrm>
          <a:prstGeom prst="triangle">
            <a:avLst>
              <a:gd name="adj" fmla="val 0"/>
            </a:avLst>
          </a:prstGeom>
          <a:blipFill dpi="0" rotWithShape="1">
            <a:blip r:embed="rId2">
              <a:alphaModFix/>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V="1">
            <a:off x="1966913" y="6027738"/>
            <a:ext cx="1973262" cy="985837"/>
          </a:xfrm>
          <a:prstGeom prst="line">
            <a:avLst/>
          </a:prstGeom>
          <a:ln w="3175">
            <a:solidFill>
              <a:srgbClr val="D76739">
                <a:alpha val="100000"/>
              </a:srgbClr>
            </a:solidFill>
            <a:prstDash val="solid"/>
          </a:ln>
        </p:spPr>
      </p:cxnSp>
      <p:sp>
        <p:nvSpPr>
          <p:cNvPr id="4" name="AutoShape 4"/>
          <p:cNvSpPr/>
          <p:nvPr/>
        </p:nvSpPr>
        <p:spPr>
          <a:xfrm rot="2700000">
            <a:off x="4090988" y="537845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V="1">
            <a:off x="4991100" y="5230813"/>
            <a:ext cx="598488" cy="298450"/>
          </a:xfrm>
          <a:prstGeom prst="line">
            <a:avLst/>
          </a:prstGeom>
          <a:ln w="3175">
            <a:solidFill>
              <a:srgbClr val="D76739">
                <a:alpha val="100000"/>
              </a:srgbClr>
            </a:solidFill>
            <a:prstDash val="solid"/>
          </a:ln>
        </p:spPr>
      </p:cxnSp>
      <p:sp>
        <p:nvSpPr>
          <p:cNvPr id="6" name="AutoShape 6"/>
          <p:cNvSpPr/>
          <p:nvPr/>
        </p:nvSpPr>
        <p:spPr>
          <a:xfrm rot="2700000">
            <a:off x="5791200" y="4559300"/>
            <a:ext cx="723900" cy="723900"/>
          </a:xfrm>
          <a:prstGeom prst="rect">
            <a:avLst/>
          </a:prstGeom>
          <a:blipFill dpi="0">
            <a:blip r:embed="rId3"/>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V="1">
            <a:off x="6677025" y="4410075"/>
            <a:ext cx="598488" cy="298450"/>
          </a:xfrm>
          <a:prstGeom prst="line">
            <a:avLst/>
          </a:prstGeom>
          <a:ln w="3175">
            <a:solidFill>
              <a:srgbClr val="D76739">
                <a:alpha val="100000"/>
              </a:srgbClr>
            </a:solidFill>
            <a:prstDash val="solid"/>
          </a:ln>
        </p:spPr>
      </p:cxnSp>
      <p:sp>
        <p:nvSpPr>
          <p:cNvPr id="8" name="AutoShape 8"/>
          <p:cNvSpPr/>
          <p:nvPr/>
        </p:nvSpPr>
        <p:spPr>
          <a:xfrm rot="2700000">
            <a:off x="7454900" y="3749675"/>
            <a:ext cx="723900" cy="723900"/>
          </a:xfrm>
          <a:prstGeom prst="rect">
            <a:avLst/>
          </a:prstGeom>
          <a:blipFill dpi="0">
            <a:blip r:embed="rId3"/>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flipV="1">
            <a:off x="8316913" y="3598863"/>
            <a:ext cx="598487" cy="298450"/>
          </a:xfrm>
          <a:prstGeom prst="line">
            <a:avLst/>
          </a:prstGeom>
          <a:ln w="3175">
            <a:solidFill>
              <a:srgbClr val="D76739">
                <a:alpha val="100000"/>
              </a:srgbClr>
            </a:solidFill>
            <a:prstDash val="solid"/>
          </a:ln>
        </p:spPr>
      </p:cxnSp>
      <p:cxnSp>
        <p:nvCxnSpPr>
          <p:cNvPr id="10" name="Connector 10"/>
          <p:cNvCxnSpPr/>
          <p:nvPr/>
        </p:nvCxnSpPr>
        <p:spPr>
          <a:xfrm flipV="1">
            <a:off x="10059988" y="1960563"/>
            <a:ext cx="2282825" cy="1092200"/>
          </a:xfrm>
          <a:prstGeom prst="line">
            <a:avLst/>
          </a:prstGeom>
          <a:ln w="3175">
            <a:solidFill>
              <a:srgbClr val="D76739">
                <a:alpha val="100000"/>
              </a:srgbClr>
            </a:solidFill>
            <a:prstDash val="solid"/>
          </a:ln>
        </p:spPr>
      </p:cxnSp>
      <p:cxnSp>
        <p:nvCxnSpPr>
          <p:cNvPr id="11" name="Connector 11"/>
          <p:cNvCxnSpPr/>
          <p:nvPr/>
        </p:nvCxnSpPr>
        <p:spPr>
          <a:xfrm>
            <a:off x="936625" y="5559425"/>
            <a:ext cx="2614613" cy="0"/>
          </a:xfrm>
          <a:prstGeom prst="line">
            <a:avLst/>
          </a:prstGeom>
          <a:ln w="6350">
            <a:solidFill>
              <a:schemeClr val="dk1"/>
            </a:solidFill>
            <a:prstDash val="dash"/>
          </a:ln>
        </p:spPr>
        <p:style>
          <a:lnRef idx="0">
            <a:schemeClr val="dk1"/>
          </a:lnRef>
          <a:fillRef idx="1">
            <a:schemeClr val="dk1"/>
          </a:fillRef>
          <a:effectRef idx="0">
            <a:schemeClr val="dk1"/>
          </a:effectRef>
          <a:fontRef idx="minor">
            <a:schemeClr val="lt1"/>
          </a:fontRef>
        </p:style>
      </p:cxnSp>
      <p:cxnSp>
        <p:nvCxnSpPr>
          <p:cNvPr id="12" name="Connector 12"/>
          <p:cNvCxnSpPr/>
          <p:nvPr/>
        </p:nvCxnSpPr>
        <p:spPr>
          <a:xfrm>
            <a:off x="2873375" y="4413250"/>
            <a:ext cx="2614613" cy="0"/>
          </a:xfrm>
          <a:prstGeom prst="line">
            <a:avLst/>
          </a:prstGeom>
          <a:ln w="6350">
            <a:solidFill>
              <a:schemeClr val="dk1"/>
            </a:solidFill>
            <a:prstDash val="dash"/>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a:off x="4702175" y="3371850"/>
            <a:ext cx="2614613" cy="0"/>
          </a:xfrm>
          <a:prstGeom prst="line">
            <a:avLst/>
          </a:prstGeom>
          <a:ln w="6350">
            <a:solidFill>
              <a:schemeClr val="dk1"/>
            </a:solidFill>
            <a:prstDash val="dash"/>
          </a:ln>
        </p:spPr>
        <p:style>
          <a:lnRef idx="0">
            <a:schemeClr val="dk1"/>
          </a:lnRef>
          <a:fillRef idx="1">
            <a:schemeClr val="dk1"/>
          </a:fillRef>
          <a:effectRef idx="0">
            <a:schemeClr val="dk1"/>
          </a:effectRef>
          <a:fontRef idx="minor">
            <a:schemeClr val="lt1"/>
          </a:fontRef>
        </p:style>
      </p:cxnSp>
      <p:cxnSp>
        <p:nvCxnSpPr>
          <p:cNvPr id="14" name="Connector 14"/>
          <p:cNvCxnSpPr/>
          <p:nvPr/>
        </p:nvCxnSpPr>
        <p:spPr>
          <a:xfrm>
            <a:off x="6293055" y="2249488"/>
            <a:ext cx="2614612" cy="0"/>
          </a:xfrm>
          <a:prstGeom prst="line">
            <a:avLst/>
          </a:prstGeom>
          <a:ln w="6350">
            <a:solidFill>
              <a:schemeClr val="dk1"/>
            </a:solidFill>
            <a:prstDash val="dash"/>
          </a:ln>
        </p:spPr>
        <p:style>
          <a:lnRef idx="0">
            <a:schemeClr val="dk1"/>
          </a:lnRef>
          <a:fillRef idx="1">
            <a:schemeClr val="dk1"/>
          </a:fillRef>
          <a:effectRef idx="0">
            <a:schemeClr val="dk1"/>
          </a:effectRef>
          <a:fontRef idx="minor">
            <a:schemeClr val="lt1"/>
          </a:fontRef>
        </p:style>
      </p:cxnSp>
      <p:sp>
        <p:nvSpPr>
          <p:cNvPr id="15" name="AutoShape 15"/>
          <p:cNvSpPr/>
          <p:nvPr/>
        </p:nvSpPr>
        <p:spPr>
          <a:xfrm>
            <a:off x="5680775" y="1185863"/>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192588" y="2351088"/>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2397125" y="3321050"/>
            <a:ext cx="2647950" cy="39528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98463" y="4514850"/>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5942712" y="1157288"/>
            <a:ext cx="2124075" cy="44767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合同签订</a:t>
            </a:r>
          </a:p>
        </p:txBody>
      </p:sp>
      <p:sp>
        <p:nvSpPr>
          <p:cNvPr id="20" name="TextBox 20"/>
          <p:cNvSpPr txBox="1"/>
          <p:nvPr/>
        </p:nvSpPr>
        <p:spPr>
          <a:xfrm>
            <a:off x="4454525" y="2326005"/>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采购执行</a:t>
            </a:r>
          </a:p>
        </p:txBody>
      </p:sp>
      <p:sp>
        <p:nvSpPr>
          <p:cNvPr id="21" name="TextBox 21"/>
          <p:cNvSpPr txBox="1"/>
          <p:nvPr/>
        </p:nvSpPr>
        <p:spPr>
          <a:xfrm>
            <a:off x="2672304" y="3273425"/>
            <a:ext cx="2124075" cy="44767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付款结算</a:t>
            </a:r>
          </a:p>
        </p:txBody>
      </p:sp>
      <p:sp>
        <p:nvSpPr>
          <p:cNvPr id="22" name="TextBox 22"/>
          <p:cNvSpPr txBox="1"/>
          <p:nvPr/>
        </p:nvSpPr>
        <p:spPr>
          <a:xfrm>
            <a:off x="660401" y="4492943"/>
            <a:ext cx="2124075" cy="44767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采购评估</a:t>
            </a:r>
          </a:p>
        </p:txBody>
      </p:sp>
      <p:sp>
        <p:nvSpPr>
          <p:cNvPr id="23" name="TextBox 23"/>
          <p:cNvSpPr txBox="1"/>
          <p:nvPr/>
        </p:nvSpPr>
        <p:spPr>
          <a:xfrm>
            <a:off x="6064251" y="1465262"/>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pPr>
            <a:r>
              <a:rPr lang="en-US" sz="1200">
                <a:solidFill>
                  <a:schemeClr val="dk1">
                    <a:alpha val="100000"/>
                  </a:schemeClr>
                </a:solidFill>
                <a:latin typeface="Microsoft Yahei"/>
                <a:ea typeface="Microsoft Yahei"/>
                <a:cs typeface="Microsoft Yahei"/>
              </a:rPr>
              <a:t>与供应商签订采购合同，明确双方的权利和义务。</a:t>
            </a:r>
          </a:p>
        </p:txBody>
      </p:sp>
      <p:sp>
        <p:nvSpPr>
          <p:cNvPr id="24" name="TextBox 24"/>
          <p:cNvSpPr txBox="1"/>
          <p:nvPr/>
        </p:nvSpPr>
        <p:spPr>
          <a:xfrm>
            <a:off x="4617039" y="2626606"/>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按照合同约定，执行采购操作，包括订单下达、货物接收、验收等。</a:t>
            </a:r>
          </a:p>
        </p:txBody>
      </p:sp>
      <p:sp>
        <p:nvSpPr>
          <p:cNvPr id="25" name="TextBox 25"/>
          <p:cNvSpPr txBox="1"/>
          <p:nvPr/>
        </p:nvSpPr>
        <p:spPr>
          <a:xfrm>
            <a:off x="2829310" y="3652203"/>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根据合同约定和采购执行结果，进行付款结算。</a:t>
            </a:r>
          </a:p>
        </p:txBody>
      </p:sp>
      <p:sp>
        <p:nvSpPr>
          <p:cNvPr id="26" name="TextBox 26"/>
          <p:cNvSpPr txBox="1"/>
          <p:nvPr/>
        </p:nvSpPr>
        <p:spPr>
          <a:xfrm>
            <a:off x="818089" y="4836890"/>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对采购过程和执行结果进行评估，总结经验教训，改进采购管理。</a:t>
            </a:r>
          </a:p>
        </p:txBody>
      </p:sp>
      <p:sp>
        <p:nvSpPr>
          <p:cNvPr id="27" name="TextBox 27"/>
          <p:cNvSpPr txBox="1"/>
          <p:nvPr/>
        </p:nvSpPr>
        <p:spPr>
          <a:xfrm>
            <a:off x="7482934" y="3775250"/>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02</a:t>
            </a:r>
          </a:p>
        </p:txBody>
      </p:sp>
      <p:sp>
        <p:nvSpPr>
          <p:cNvPr id="28" name="TextBox 28"/>
          <p:cNvSpPr txBox="1"/>
          <p:nvPr/>
        </p:nvSpPr>
        <p:spPr>
          <a:xfrm>
            <a:off x="5819234" y="4591137"/>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03</a:t>
            </a:r>
          </a:p>
        </p:txBody>
      </p:sp>
      <p:sp>
        <p:nvSpPr>
          <p:cNvPr id="29" name="TextBox 29"/>
          <p:cNvSpPr txBox="1"/>
          <p:nvPr/>
        </p:nvSpPr>
        <p:spPr>
          <a:xfrm>
            <a:off x="4119022" y="5410287"/>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04</a:t>
            </a:r>
          </a:p>
        </p:txBody>
      </p:sp>
      <p:sp>
        <p:nvSpPr>
          <p:cNvPr id="30" name="AutoShape 30"/>
          <p:cNvSpPr/>
          <p:nvPr/>
        </p:nvSpPr>
        <p:spPr>
          <a:xfrm rot="2700000">
            <a:off x="9081813" y="2848704"/>
            <a:ext cx="745088" cy="7450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9120441" y="2921881"/>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01</a:t>
            </a:r>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采购流程概述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采购人员职责与素质要求</a:t>
              </a:r>
            </a:p>
          </p:txBody>
        </p:sp>
      </p:grpSp>
      <p:sp>
        <p:nvSpPr>
          <p:cNvPr id="25" name="AutoShape 25"/>
          <p:cNvSpPr/>
          <p:nvPr/>
        </p:nvSpPr>
        <p:spPr>
          <a:xfrm>
            <a:off x="7212425" y="26677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负责制定采购计划和策略；</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负责供应商的开发、选择和管理；</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采购人员职责</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5042" r="5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负责采购货物的接收和验收；</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负责采购合同的谈判和签订；</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负责采购订单的下达和执行；</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采购人员职责与素质要求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负责采购付款的结算；</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采购人员素质要求</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负责采购过程和结果的评估。</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采购人员职责与素质要求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36831" y="2181631"/>
            <a:ext cx="655436" cy="446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625"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61279" y="2181631"/>
            <a:ext cx="655436" cy="446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625"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08648" y="2181631"/>
            <a:ext cx="655436" cy="446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625"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良好的职业道德和诚信意识；</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较强的市场分析和判断能力；</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优秀的谈判技巧和沟通能力；</a:t>
            </a:r>
          </a:p>
        </p:txBody>
      </p:sp>
      <p:pic>
        <p:nvPicPr>
          <p:cNvPr id="14" name="Picture 14"/>
          <p:cNvPicPr>
            <a:picLocks noChangeAspect="1"/>
          </p:cNvPicPr>
          <p:nvPr/>
        </p:nvPicPr>
        <p:blipFill>
          <a:blip r:embed="rId2"/>
          <a:srcRect t="778" b="778"/>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采购人员职责与素质要求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采购人员职责与素质要求</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熟悉采购流程和合同管理；</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具备一定的财务和法律知识；</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较强的团队合作和协调能力。</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供应商选择与评估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了解供应商市场的基本情况，包括供应商数量、分布、市场份额等。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市场调研</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竞争分析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风险评估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966" r="1496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分析供应商之间的竞争状况，包括价格、质量、交货期等方面的竞争。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评估供应商市场的风险，包括政治、经济、社会等方面的风险。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供应商市场调查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资格要求</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明确供应商资格预审的要求，包括企业资质、生产能力、技术水平等方面的要求。</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预审流程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建立供应商资格预审的流程，包括申请、审核、评估等环节。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预审结果</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公布供应商资格预审的结果，包括通过预审的供应商名单和未通过预审的原因。</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供应商资格预审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制定供应商评估的指标，包括价格、质量、交货期、服务等方面的指标。</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评估指标</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选择适当的评估方法，如加权评分法、层次分析法等，对供应商进行综合评估。</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评估方法</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公布供应商评估的结果，包括供应商的排名和评估报告。</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评估结果</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供应商评估方法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373831" y="1678692"/>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470129" y="1774799"/>
            <a:ext cx="1597342" cy="15974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116400" y="2605189"/>
            <a:ext cx="309658" cy="476345"/>
          </a:xfrm>
          <a:custGeom>
            <a:rect l="l" t="t" r="r" b="b"/>
            <a:pathLst>
              <a:path w="82" h="125">
                <a:moveTo>
                  <a:pt x="76" y="105"/>
                </a:moveTo>
                <a:cubicBezTo>
                  <a:pt x="61" y="105"/>
                  <a:pt x="61" y="105"/>
                  <a:pt x="61" y="105"/>
                </a:cubicBezTo>
                <a:cubicBezTo>
                  <a:pt x="54" y="88"/>
                  <a:pt x="55" y="70"/>
                  <a:pt x="63" y="53"/>
                </a:cubicBezTo>
                <a:cubicBezTo>
                  <a:pt x="64" y="53"/>
                  <a:pt x="64" y="53"/>
                  <a:pt x="64" y="53"/>
                </a:cubicBezTo>
                <a:cubicBezTo>
                  <a:pt x="66" y="53"/>
                  <a:pt x="68" y="51"/>
                  <a:pt x="68" y="49"/>
                </a:cubicBezTo>
                <a:cubicBezTo>
                  <a:pt x="68" y="40"/>
                  <a:pt x="68" y="40"/>
                  <a:pt x="68" y="40"/>
                </a:cubicBezTo>
                <a:cubicBezTo>
                  <a:pt x="68" y="37"/>
                  <a:pt x="66" y="36"/>
                  <a:pt x="64" y="36"/>
                </a:cubicBezTo>
                <a:cubicBezTo>
                  <a:pt x="62" y="36"/>
                  <a:pt x="62" y="36"/>
                  <a:pt x="62" y="36"/>
                </a:cubicBezTo>
                <a:cubicBezTo>
                  <a:pt x="57" y="27"/>
                  <a:pt x="55" y="18"/>
                  <a:pt x="57" y="9"/>
                </a:cubicBezTo>
                <a:cubicBezTo>
                  <a:pt x="41" y="0"/>
                  <a:pt x="41" y="0"/>
                  <a:pt x="41" y="0"/>
                </a:cubicBezTo>
                <a:cubicBezTo>
                  <a:pt x="25" y="8"/>
                  <a:pt x="25" y="8"/>
                  <a:pt x="25" y="8"/>
                </a:cubicBezTo>
                <a:cubicBezTo>
                  <a:pt x="27" y="17"/>
                  <a:pt x="25" y="27"/>
                  <a:pt x="20" y="36"/>
                </a:cubicBezTo>
                <a:cubicBezTo>
                  <a:pt x="18" y="36"/>
                  <a:pt x="18" y="36"/>
                  <a:pt x="18" y="36"/>
                </a:cubicBezTo>
                <a:cubicBezTo>
                  <a:pt x="16" y="36"/>
                  <a:pt x="14" y="37"/>
                  <a:pt x="14" y="40"/>
                </a:cubicBezTo>
                <a:cubicBezTo>
                  <a:pt x="14" y="49"/>
                  <a:pt x="14" y="49"/>
                  <a:pt x="14" y="49"/>
                </a:cubicBezTo>
                <a:cubicBezTo>
                  <a:pt x="14" y="51"/>
                  <a:pt x="16" y="53"/>
                  <a:pt x="18" y="53"/>
                </a:cubicBezTo>
                <a:cubicBezTo>
                  <a:pt x="19" y="53"/>
                  <a:pt x="19" y="53"/>
                  <a:pt x="19" y="53"/>
                </a:cubicBezTo>
                <a:cubicBezTo>
                  <a:pt x="27" y="70"/>
                  <a:pt x="28" y="88"/>
                  <a:pt x="21" y="105"/>
                </a:cubicBezTo>
                <a:cubicBezTo>
                  <a:pt x="5" y="105"/>
                  <a:pt x="5" y="105"/>
                  <a:pt x="5" y="105"/>
                </a:cubicBezTo>
                <a:cubicBezTo>
                  <a:pt x="2" y="105"/>
                  <a:pt x="0" y="109"/>
                  <a:pt x="0" y="114"/>
                </a:cubicBezTo>
                <a:cubicBezTo>
                  <a:pt x="0" y="126"/>
                  <a:pt x="0" y="126"/>
                  <a:pt x="0" y="126"/>
                </a:cubicBezTo>
                <a:cubicBezTo>
                  <a:pt x="82" y="126"/>
                  <a:pt x="82" y="126"/>
                  <a:pt x="82" y="126"/>
                </a:cubicBezTo>
                <a:cubicBezTo>
                  <a:pt x="82" y="114"/>
                  <a:pt x="82" y="114"/>
                  <a:pt x="82" y="114"/>
                </a:cubicBezTo>
                <a:cubicBezTo>
                  <a:pt x="82" y="109"/>
                  <a:pt x="79" y="105"/>
                  <a:pt x="76" y="10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946474" y="2065312"/>
            <a:ext cx="644652" cy="611315"/>
          </a:xfrm>
          <a:custGeom>
            <a:rect l="l" t="t" r="r" b="b"/>
            <a:pathLst>
              <a:path w="171" h="162">
                <a:moveTo>
                  <a:pt x="170" y="61"/>
                </a:moveTo>
                <a:cubicBezTo>
                  <a:pt x="169" y="58"/>
                  <a:pt x="166" y="56"/>
                  <a:pt x="163" y="55"/>
                </a:cubicBezTo>
                <a:cubicBezTo>
                  <a:pt x="115" y="48"/>
                  <a:pt x="115" y="48"/>
                  <a:pt x="115" y="48"/>
                </a:cubicBezTo>
                <a:cubicBezTo>
                  <a:pt x="93" y="5"/>
                  <a:pt x="93" y="5"/>
                  <a:pt x="93" y="5"/>
                </a:cubicBezTo>
                <a:cubicBezTo>
                  <a:pt x="92" y="2"/>
                  <a:pt x="89" y="0"/>
                  <a:pt x="86" y="0"/>
                </a:cubicBezTo>
                <a:cubicBezTo>
                  <a:pt x="82" y="0"/>
                  <a:pt x="79" y="2"/>
                  <a:pt x="78" y="5"/>
                </a:cubicBezTo>
                <a:cubicBezTo>
                  <a:pt x="56" y="48"/>
                  <a:pt x="56" y="48"/>
                  <a:pt x="56" y="48"/>
                </a:cubicBezTo>
                <a:cubicBezTo>
                  <a:pt x="8" y="55"/>
                  <a:pt x="8" y="55"/>
                  <a:pt x="8" y="55"/>
                </a:cubicBezTo>
                <a:cubicBezTo>
                  <a:pt x="5" y="56"/>
                  <a:pt x="3" y="58"/>
                  <a:pt x="1" y="61"/>
                </a:cubicBezTo>
                <a:cubicBezTo>
                  <a:pt x="0" y="64"/>
                  <a:pt x="1" y="68"/>
                  <a:pt x="4" y="70"/>
                </a:cubicBezTo>
                <a:cubicBezTo>
                  <a:pt x="38" y="104"/>
                  <a:pt x="38" y="104"/>
                  <a:pt x="38" y="104"/>
                </a:cubicBezTo>
                <a:cubicBezTo>
                  <a:pt x="30" y="151"/>
                  <a:pt x="30" y="151"/>
                  <a:pt x="30" y="151"/>
                </a:cubicBezTo>
                <a:cubicBezTo>
                  <a:pt x="30" y="155"/>
                  <a:pt x="31" y="158"/>
                  <a:pt x="34" y="160"/>
                </a:cubicBezTo>
                <a:cubicBezTo>
                  <a:pt x="36" y="162"/>
                  <a:pt x="40" y="162"/>
                  <a:pt x="43" y="161"/>
                </a:cubicBezTo>
                <a:cubicBezTo>
                  <a:pt x="86" y="138"/>
                  <a:pt x="86" y="138"/>
                  <a:pt x="86" y="138"/>
                </a:cubicBezTo>
                <a:cubicBezTo>
                  <a:pt x="129" y="160"/>
                  <a:pt x="129" y="160"/>
                  <a:pt x="129" y="160"/>
                </a:cubicBezTo>
                <a:cubicBezTo>
                  <a:pt x="130" y="161"/>
                  <a:pt x="131" y="161"/>
                  <a:pt x="133" y="161"/>
                </a:cubicBezTo>
                <a:cubicBezTo>
                  <a:pt x="133" y="161"/>
                  <a:pt x="133" y="161"/>
                  <a:pt x="133" y="161"/>
                </a:cubicBezTo>
                <a:cubicBezTo>
                  <a:pt x="137" y="161"/>
                  <a:pt x="141" y="158"/>
                  <a:pt x="141" y="153"/>
                </a:cubicBezTo>
                <a:cubicBezTo>
                  <a:pt x="141" y="152"/>
                  <a:pt x="141" y="152"/>
                  <a:pt x="141" y="151"/>
                </a:cubicBezTo>
                <a:cubicBezTo>
                  <a:pt x="133" y="104"/>
                  <a:pt x="133" y="104"/>
                  <a:pt x="133" y="104"/>
                </a:cubicBezTo>
                <a:cubicBezTo>
                  <a:pt x="168" y="70"/>
                  <a:pt x="168" y="70"/>
                  <a:pt x="168" y="70"/>
                </a:cubicBezTo>
                <a:cubicBezTo>
                  <a:pt x="170" y="68"/>
                  <a:pt x="171" y="64"/>
                  <a:pt x="170" y="61"/>
                </a:cubicBezTo>
                <a:close/>
                <a:moveTo>
                  <a:pt x="118" y="94"/>
                </a:moveTo>
                <a:cubicBezTo>
                  <a:pt x="116" y="96"/>
                  <a:pt x="115" y="99"/>
                  <a:pt x="115" y="102"/>
                </a:cubicBezTo>
                <a:cubicBezTo>
                  <a:pt x="121" y="137"/>
                  <a:pt x="121" y="137"/>
                  <a:pt x="121" y="137"/>
                </a:cubicBezTo>
                <a:cubicBezTo>
                  <a:pt x="90" y="121"/>
                  <a:pt x="90" y="121"/>
                  <a:pt x="90" y="121"/>
                </a:cubicBezTo>
                <a:cubicBezTo>
                  <a:pt x="87" y="119"/>
                  <a:pt x="84" y="119"/>
                  <a:pt x="82" y="121"/>
                </a:cubicBezTo>
                <a:cubicBezTo>
                  <a:pt x="50" y="137"/>
                  <a:pt x="50" y="137"/>
                  <a:pt x="50" y="137"/>
                </a:cubicBezTo>
                <a:cubicBezTo>
                  <a:pt x="56" y="102"/>
                  <a:pt x="56" y="102"/>
                  <a:pt x="56" y="102"/>
                </a:cubicBezTo>
                <a:cubicBezTo>
                  <a:pt x="57" y="99"/>
                  <a:pt x="56" y="96"/>
                  <a:pt x="54" y="94"/>
                </a:cubicBezTo>
                <a:cubicBezTo>
                  <a:pt x="28" y="70"/>
                  <a:pt x="28" y="70"/>
                  <a:pt x="28" y="70"/>
                </a:cubicBezTo>
                <a:cubicBezTo>
                  <a:pt x="63" y="65"/>
                  <a:pt x="63" y="65"/>
                  <a:pt x="63" y="65"/>
                </a:cubicBezTo>
                <a:cubicBezTo>
                  <a:pt x="66" y="64"/>
                  <a:pt x="69" y="62"/>
                  <a:pt x="70" y="60"/>
                </a:cubicBezTo>
                <a:cubicBezTo>
                  <a:pt x="86" y="28"/>
                  <a:pt x="86" y="28"/>
                  <a:pt x="86" y="28"/>
                </a:cubicBezTo>
                <a:cubicBezTo>
                  <a:pt x="101" y="60"/>
                  <a:pt x="101" y="60"/>
                  <a:pt x="101" y="60"/>
                </a:cubicBezTo>
                <a:cubicBezTo>
                  <a:pt x="103" y="62"/>
                  <a:pt x="105" y="64"/>
                  <a:pt x="108" y="65"/>
                </a:cubicBezTo>
                <a:cubicBezTo>
                  <a:pt x="143" y="70"/>
                  <a:pt x="143" y="70"/>
                  <a:pt x="143" y="70"/>
                </a:cubicBezTo>
                <a:lnTo>
                  <a:pt x="118" y="9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2265228" y="3474155"/>
            <a:ext cx="0" cy="460258"/>
          </a:xfrm>
          <a:prstGeom prst="line">
            <a:avLst/>
          </a:prstGeom>
          <a:ln w="34925">
            <a:solidFill>
              <a:srgbClr val="C1C0C0">
                <a:alpha val="100000"/>
              </a:srgbClr>
            </a:solidFill>
            <a:prstDash val="solid"/>
          </a:ln>
        </p:spPr>
      </p:cxnSp>
      <p:sp>
        <p:nvSpPr>
          <p:cNvPr id="7" name="AutoShape 7"/>
          <p:cNvSpPr/>
          <p:nvPr/>
        </p:nvSpPr>
        <p:spPr>
          <a:xfrm>
            <a:off x="1578619" y="3909161"/>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22241" y="4596270"/>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与选定的供应商签订采购合同，明确双方的权利和义务。</a:t>
            </a:r>
          </a:p>
        </p:txBody>
      </p:sp>
      <p:sp>
        <p:nvSpPr>
          <p:cNvPr id="9" name="TextBox 9"/>
          <p:cNvSpPr txBox="1"/>
          <p:nvPr/>
        </p:nvSpPr>
        <p:spPr>
          <a:xfrm>
            <a:off x="1203191" y="4139070"/>
            <a:ext cx="21240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合同签订</a:t>
            </a:r>
          </a:p>
        </p:txBody>
      </p:sp>
      <p:sp>
        <p:nvSpPr>
          <p:cNvPr id="10" name="AutoShape 10"/>
          <p:cNvSpPr/>
          <p:nvPr/>
        </p:nvSpPr>
        <p:spPr>
          <a:xfrm>
            <a:off x="3927679" y="1678692"/>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017309" y="1776323"/>
            <a:ext cx="1597342" cy="159743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020453" y="1776323"/>
            <a:ext cx="1597342" cy="159743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95286" y="2108174"/>
            <a:ext cx="452533" cy="131826"/>
          </a:xfrm>
          <a:custGeom>
            <a:rect l="l" t="t" r="r" b="b"/>
            <a:pathLst>
              <a:path w="120" h="35">
                <a:moveTo>
                  <a:pt x="60" y="35"/>
                </a:moveTo>
                <a:cubicBezTo>
                  <a:pt x="91" y="35"/>
                  <a:pt x="116" y="28"/>
                  <a:pt x="119" y="19"/>
                </a:cubicBezTo>
                <a:cubicBezTo>
                  <a:pt x="120" y="19"/>
                  <a:pt x="120" y="18"/>
                  <a:pt x="120" y="18"/>
                </a:cubicBezTo>
                <a:cubicBezTo>
                  <a:pt x="120" y="8"/>
                  <a:pt x="93" y="0"/>
                  <a:pt x="60" y="0"/>
                </a:cubicBezTo>
                <a:cubicBezTo>
                  <a:pt x="27" y="0"/>
                  <a:pt x="0" y="8"/>
                  <a:pt x="0" y="18"/>
                </a:cubicBezTo>
                <a:cubicBezTo>
                  <a:pt x="0" y="18"/>
                  <a:pt x="0" y="19"/>
                  <a:pt x="1" y="19"/>
                </a:cubicBezTo>
                <a:cubicBezTo>
                  <a:pt x="4" y="28"/>
                  <a:pt x="29" y="35"/>
                  <a:pt x="60" y="35"/>
                </a:cubicBezTo>
                <a:close/>
                <a:moveTo>
                  <a:pt x="10" y="15"/>
                </a:moveTo>
                <a:cubicBezTo>
                  <a:pt x="13" y="14"/>
                  <a:pt x="17" y="12"/>
                  <a:pt x="22" y="11"/>
                </a:cubicBezTo>
                <a:cubicBezTo>
                  <a:pt x="33" y="9"/>
                  <a:pt x="46" y="7"/>
                  <a:pt x="60" y="7"/>
                </a:cubicBezTo>
                <a:cubicBezTo>
                  <a:pt x="74" y="7"/>
                  <a:pt x="87" y="9"/>
                  <a:pt x="98" y="11"/>
                </a:cubicBezTo>
                <a:cubicBezTo>
                  <a:pt x="102" y="12"/>
                  <a:pt x="106" y="14"/>
                  <a:pt x="109" y="15"/>
                </a:cubicBezTo>
                <a:cubicBezTo>
                  <a:pt x="111" y="16"/>
                  <a:pt x="112" y="17"/>
                  <a:pt x="113" y="18"/>
                </a:cubicBezTo>
                <a:cubicBezTo>
                  <a:pt x="112" y="18"/>
                  <a:pt x="111" y="19"/>
                  <a:pt x="109" y="20"/>
                </a:cubicBezTo>
                <a:cubicBezTo>
                  <a:pt x="106" y="22"/>
                  <a:pt x="102" y="23"/>
                  <a:pt x="98" y="24"/>
                </a:cubicBezTo>
                <a:cubicBezTo>
                  <a:pt x="87" y="27"/>
                  <a:pt x="74" y="28"/>
                  <a:pt x="60" y="28"/>
                </a:cubicBezTo>
                <a:cubicBezTo>
                  <a:pt x="46" y="28"/>
                  <a:pt x="33" y="27"/>
                  <a:pt x="22" y="24"/>
                </a:cubicBezTo>
                <a:cubicBezTo>
                  <a:pt x="17" y="23"/>
                  <a:pt x="13" y="22"/>
                  <a:pt x="10" y="20"/>
                </a:cubicBezTo>
                <a:cubicBezTo>
                  <a:pt x="9" y="19"/>
                  <a:pt x="8" y="18"/>
                  <a:pt x="7" y="18"/>
                </a:cubicBezTo>
                <a:cubicBezTo>
                  <a:pt x="8" y="17"/>
                  <a:pt x="9" y="16"/>
                  <a:pt x="10" y="1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444410" y="2203520"/>
            <a:ext cx="751046" cy="898779"/>
          </a:xfrm>
          <a:custGeom>
            <a:rect l="l" t="t" r="r" b="b"/>
            <a:pathLst>
              <a:path w="199" h="238">
                <a:moveTo>
                  <a:pt x="198" y="11"/>
                </a:moveTo>
                <a:cubicBezTo>
                  <a:pt x="198" y="8"/>
                  <a:pt x="194" y="5"/>
                  <a:pt x="191" y="5"/>
                </a:cubicBezTo>
                <a:cubicBezTo>
                  <a:pt x="160" y="5"/>
                  <a:pt x="160" y="5"/>
                  <a:pt x="160" y="5"/>
                </a:cubicBezTo>
                <a:cubicBezTo>
                  <a:pt x="160" y="3"/>
                  <a:pt x="160" y="1"/>
                  <a:pt x="160" y="0"/>
                </a:cubicBezTo>
                <a:cubicBezTo>
                  <a:pt x="156" y="3"/>
                  <a:pt x="150" y="6"/>
                  <a:pt x="141" y="9"/>
                </a:cubicBezTo>
                <a:cubicBezTo>
                  <a:pt x="130" y="12"/>
                  <a:pt x="115" y="14"/>
                  <a:pt x="100" y="14"/>
                </a:cubicBezTo>
                <a:cubicBezTo>
                  <a:pt x="85" y="14"/>
                  <a:pt x="70" y="12"/>
                  <a:pt x="59" y="9"/>
                </a:cubicBezTo>
                <a:cubicBezTo>
                  <a:pt x="50" y="6"/>
                  <a:pt x="44" y="3"/>
                  <a:pt x="40" y="0"/>
                </a:cubicBezTo>
                <a:cubicBezTo>
                  <a:pt x="40" y="1"/>
                  <a:pt x="40" y="3"/>
                  <a:pt x="40" y="5"/>
                </a:cubicBezTo>
                <a:cubicBezTo>
                  <a:pt x="8" y="5"/>
                  <a:pt x="8" y="5"/>
                  <a:pt x="8" y="5"/>
                </a:cubicBezTo>
                <a:cubicBezTo>
                  <a:pt x="4" y="5"/>
                  <a:pt x="1" y="8"/>
                  <a:pt x="1" y="11"/>
                </a:cubicBezTo>
                <a:cubicBezTo>
                  <a:pt x="1" y="12"/>
                  <a:pt x="0" y="23"/>
                  <a:pt x="1" y="38"/>
                </a:cubicBezTo>
                <a:cubicBezTo>
                  <a:pt x="3" y="47"/>
                  <a:pt x="4" y="55"/>
                  <a:pt x="7" y="62"/>
                </a:cubicBezTo>
                <a:cubicBezTo>
                  <a:pt x="10" y="71"/>
                  <a:pt x="15" y="79"/>
                  <a:pt x="20" y="85"/>
                </a:cubicBezTo>
                <a:cubicBezTo>
                  <a:pt x="30" y="96"/>
                  <a:pt x="43" y="102"/>
                  <a:pt x="60" y="102"/>
                </a:cubicBezTo>
                <a:cubicBezTo>
                  <a:pt x="67" y="113"/>
                  <a:pt x="77" y="122"/>
                  <a:pt x="90" y="125"/>
                </a:cubicBezTo>
                <a:cubicBezTo>
                  <a:pt x="91" y="133"/>
                  <a:pt x="91" y="142"/>
                  <a:pt x="90" y="150"/>
                </a:cubicBezTo>
                <a:cubicBezTo>
                  <a:pt x="68" y="150"/>
                  <a:pt x="68" y="150"/>
                  <a:pt x="68" y="150"/>
                </a:cubicBezTo>
                <a:cubicBezTo>
                  <a:pt x="63" y="150"/>
                  <a:pt x="60" y="154"/>
                  <a:pt x="59" y="158"/>
                </a:cubicBezTo>
                <a:cubicBezTo>
                  <a:pt x="58" y="159"/>
                  <a:pt x="57" y="160"/>
                  <a:pt x="56" y="161"/>
                </a:cubicBezTo>
                <a:cubicBezTo>
                  <a:pt x="49" y="161"/>
                  <a:pt x="49" y="161"/>
                  <a:pt x="49" y="161"/>
                </a:cubicBezTo>
                <a:cubicBezTo>
                  <a:pt x="45" y="161"/>
                  <a:pt x="41" y="165"/>
                  <a:pt x="41" y="169"/>
                </a:cubicBezTo>
                <a:cubicBezTo>
                  <a:pt x="41" y="230"/>
                  <a:pt x="41" y="230"/>
                  <a:pt x="41" y="230"/>
                </a:cubicBezTo>
                <a:cubicBezTo>
                  <a:pt x="41" y="234"/>
                  <a:pt x="45" y="238"/>
                  <a:pt x="49" y="238"/>
                </a:cubicBezTo>
                <a:cubicBezTo>
                  <a:pt x="149" y="238"/>
                  <a:pt x="149" y="238"/>
                  <a:pt x="149" y="238"/>
                </a:cubicBezTo>
                <a:cubicBezTo>
                  <a:pt x="154" y="238"/>
                  <a:pt x="157" y="234"/>
                  <a:pt x="157" y="230"/>
                </a:cubicBezTo>
                <a:cubicBezTo>
                  <a:pt x="157" y="169"/>
                  <a:pt x="157" y="169"/>
                  <a:pt x="157" y="169"/>
                </a:cubicBezTo>
                <a:cubicBezTo>
                  <a:pt x="157" y="165"/>
                  <a:pt x="154" y="161"/>
                  <a:pt x="149" y="161"/>
                </a:cubicBezTo>
                <a:cubicBezTo>
                  <a:pt x="144" y="161"/>
                  <a:pt x="144" y="161"/>
                  <a:pt x="144" y="161"/>
                </a:cubicBezTo>
                <a:cubicBezTo>
                  <a:pt x="143" y="160"/>
                  <a:pt x="141" y="159"/>
                  <a:pt x="139" y="158"/>
                </a:cubicBezTo>
                <a:cubicBezTo>
                  <a:pt x="138" y="154"/>
                  <a:pt x="135" y="150"/>
                  <a:pt x="131" y="150"/>
                </a:cubicBezTo>
                <a:cubicBezTo>
                  <a:pt x="110" y="150"/>
                  <a:pt x="110" y="150"/>
                  <a:pt x="110" y="150"/>
                </a:cubicBezTo>
                <a:cubicBezTo>
                  <a:pt x="109" y="142"/>
                  <a:pt x="109" y="133"/>
                  <a:pt x="110" y="125"/>
                </a:cubicBezTo>
                <a:cubicBezTo>
                  <a:pt x="123" y="122"/>
                  <a:pt x="133" y="113"/>
                  <a:pt x="140" y="102"/>
                </a:cubicBezTo>
                <a:cubicBezTo>
                  <a:pt x="156" y="101"/>
                  <a:pt x="169" y="96"/>
                  <a:pt x="178" y="85"/>
                </a:cubicBezTo>
                <a:cubicBezTo>
                  <a:pt x="184" y="79"/>
                  <a:pt x="189" y="71"/>
                  <a:pt x="192" y="62"/>
                </a:cubicBezTo>
                <a:cubicBezTo>
                  <a:pt x="194" y="55"/>
                  <a:pt x="196" y="47"/>
                  <a:pt x="197" y="38"/>
                </a:cubicBezTo>
                <a:cubicBezTo>
                  <a:pt x="199" y="23"/>
                  <a:pt x="198" y="12"/>
                  <a:pt x="198" y="11"/>
                </a:cubicBezTo>
                <a:close/>
                <a:moveTo>
                  <a:pt x="43" y="84"/>
                </a:moveTo>
                <a:cubicBezTo>
                  <a:pt x="38" y="82"/>
                  <a:pt x="34" y="79"/>
                  <a:pt x="31" y="76"/>
                </a:cubicBezTo>
                <a:cubicBezTo>
                  <a:pt x="16" y="60"/>
                  <a:pt x="15" y="32"/>
                  <a:pt x="15" y="19"/>
                </a:cubicBezTo>
                <a:cubicBezTo>
                  <a:pt x="40" y="19"/>
                  <a:pt x="40" y="19"/>
                  <a:pt x="40" y="19"/>
                </a:cubicBezTo>
                <a:cubicBezTo>
                  <a:pt x="41" y="39"/>
                  <a:pt x="44" y="65"/>
                  <a:pt x="52" y="87"/>
                </a:cubicBezTo>
                <a:cubicBezTo>
                  <a:pt x="49" y="86"/>
                  <a:pt x="46" y="85"/>
                  <a:pt x="43" y="84"/>
                </a:cubicBezTo>
                <a:close/>
                <a:moveTo>
                  <a:pt x="135" y="177"/>
                </a:moveTo>
                <a:cubicBezTo>
                  <a:pt x="135" y="219"/>
                  <a:pt x="135" y="219"/>
                  <a:pt x="135" y="219"/>
                </a:cubicBezTo>
                <a:cubicBezTo>
                  <a:pt x="64" y="219"/>
                  <a:pt x="64" y="219"/>
                  <a:pt x="64" y="219"/>
                </a:cubicBezTo>
                <a:cubicBezTo>
                  <a:pt x="64" y="177"/>
                  <a:pt x="64" y="177"/>
                  <a:pt x="64" y="177"/>
                </a:cubicBezTo>
                <a:lnTo>
                  <a:pt x="135" y="177"/>
                </a:lnTo>
                <a:close/>
                <a:moveTo>
                  <a:pt x="168" y="76"/>
                </a:moveTo>
                <a:cubicBezTo>
                  <a:pt x="164" y="79"/>
                  <a:pt x="160" y="82"/>
                  <a:pt x="156" y="84"/>
                </a:cubicBezTo>
                <a:cubicBezTo>
                  <a:pt x="153" y="85"/>
                  <a:pt x="151" y="86"/>
                  <a:pt x="148" y="87"/>
                </a:cubicBezTo>
                <a:cubicBezTo>
                  <a:pt x="156" y="65"/>
                  <a:pt x="159" y="39"/>
                  <a:pt x="159" y="19"/>
                </a:cubicBezTo>
                <a:cubicBezTo>
                  <a:pt x="184" y="19"/>
                  <a:pt x="184" y="19"/>
                  <a:pt x="184" y="19"/>
                </a:cubicBezTo>
                <a:cubicBezTo>
                  <a:pt x="184" y="32"/>
                  <a:pt x="182" y="60"/>
                  <a:pt x="168" y="7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flipH="1">
            <a:off x="4819076" y="3474155"/>
            <a:ext cx="0" cy="460258"/>
          </a:xfrm>
          <a:prstGeom prst="line">
            <a:avLst/>
          </a:prstGeom>
          <a:ln w="34925">
            <a:solidFill>
              <a:srgbClr val="C1C0C0">
                <a:alpha val="100000"/>
              </a:srgbClr>
            </a:solidFill>
            <a:prstDash val="solid"/>
          </a:ln>
        </p:spPr>
      </p:cxnSp>
      <p:sp>
        <p:nvSpPr>
          <p:cNvPr id="16" name="AutoShape 16"/>
          <p:cNvSpPr/>
          <p:nvPr/>
        </p:nvSpPr>
        <p:spPr>
          <a:xfrm>
            <a:off x="4149897" y="3907542"/>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776089" y="4608938"/>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建立与供应商的沟通机制，及时解决合作过程中出现的问题和矛盾。</a:t>
            </a:r>
          </a:p>
        </p:txBody>
      </p:sp>
      <p:sp>
        <p:nvSpPr>
          <p:cNvPr id="18" name="TextBox 18"/>
          <p:cNvSpPr txBox="1"/>
          <p:nvPr/>
        </p:nvSpPr>
        <p:spPr>
          <a:xfrm>
            <a:off x="3757039" y="4161263"/>
            <a:ext cx="21240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合作沟通</a:t>
            </a:r>
          </a:p>
        </p:txBody>
      </p:sp>
      <p:sp>
        <p:nvSpPr>
          <p:cNvPr id="19" name="AutoShape 19"/>
          <p:cNvSpPr/>
          <p:nvPr/>
        </p:nvSpPr>
        <p:spPr>
          <a:xfrm>
            <a:off x="6481526" y="1677073"/>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584968" y="1776323"/>
            <a:ext cx="1597342" cy="159743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584968" y="1776323"/>
            <a:ext cx="1597342" cy="15974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21607" y="2124081"/>
            <a:ext cx="520827" cy="150876"/>
          </a:xfrm>
          <a:custGeom>
            <a:rect l="l" t="t" r="r" b="b"/>
            <a:pathLst>
              <a:path w="138" h="40">
                <a:moveTo>
                  <a:pt x="69" y="40"/>
                </a:moveTo>
                <a:cubicBezTo>
                  <a:pt x="105" y="40"/>
                  <a:pt x="134" y="32"/>
                  <a:pt x="138" y="22"/>
                </a:cubicBezTo>
                <a:cubicBezTo>
                  <a:pt x="138" y="21"/>
                  <a:pt x="138" y="21"/>
                  <a:pt x="138" y="20"/>
                </a:cubicBezTo>
                <a:cubicBezTo>
                  <a:pt x="138" y="9"/>
                  <a:pt x="107" y="0"/>
                  <a:pt x="69" y="0"/>
                </a:cubicBezTo>
                <a:cubicBezTo>
                  <a:pt x="31" y="0"/>
                  <a:pt x="0" y="9"/>
                  <a:pt x="0" y="20"/>
                </a:cubicBezTo>
                <a:cubicBezTo>
                  <a:pt x="0" y="21"/>
                  <a:pt x="0" y="21"/>
                  <a:pt x="1" y="22"/>
                </a:cubicBezTo>
                <a:cubicBezTo>
                  <a:pt x="4" y="32"/>
                  <a:pt x="33" y="40"/>
                  <a:pt x="69" y="40"/>
                </a:cubicBezTo>
                <a:close/>
                <a:moveTo>
                  <a:pt x="12" y="17"/>
                </a:moveTo>
                <a:cubicBezTo>
                  <a:pt x="15" y="16"/>
                  <a:pt x="20" y="14"/>
                  <a:pt x="26" y="13"/>
                </a:cubicBezTo>
                <a:cubicBezTo>
                  <a:pt x="38" y="9"/>
                  <a:pt x="53" y="8"/>
                  <a:pt x="69" y="8"/>
                </a:cubicBezTo>
                <a:cubicBezTo>
                  <a:pt x="85" y="8"/>
                  <a:pt x="101" y="9"/>
                  <a:pt x="113" y="13"/>
                </a:cubicBezTo>
                <a:cubicBezTo>
                  <a:pt x="118" y="14"/>
                  <a:pt x="123" y="16"/>
                  <a:pt x="126" y="17"/>
                </a:cubicBezTo>
                <a:cubicBezTo>
                  <a:pt x="128" y="19"/>
                  <a:pt x="130" y="19"/>
                  <a:pt x="130" y="20"/>
                </a:cubicBezTo>
                <a:cubicBezTo>
                  <a:pt x="130" y="21"/>
                  <a:pt x="128" y="22"/>
                  <a:pt x="126" y="23"/>
                </a:cubicBezTo>
                <a:cubicBezTo>
                  <a:pt x="123" y="25"/>
                  <a:pt x="118" y="26"/>
                  <a:pt x="113" y="28"/>
                </a:cubicBezTo>
                <a:cubicBezTo>
                  <a:pt x="101" y="31"/>
                  <a:pt x="85" y="32"/>
                  <a:pt x="69" y="32"/>
                </a:cubicBezTo>
                <a:cubicBezTo>
                  <a:pt x="53" y="32"/>
                  <a:pt x="38" y="31"/>
                  <a:pt x="26" y="28"/>
                </a:cubicBezTo>
                <a:cubicBezTo>
                  <a:pt x="20" y="26"/>
                  <a:pt x="15" y="25"/>
                  <a:pt x="12" y="23"/>
                </a:cubicBezTo>
                <a:cubicBezTo>
                  <a:pt x="10" y="22"/>
                  <a:pt x="9" y="21"/>
                  <a:pt x="8" y="20"/>
                </a:cubicBezTo>
                <a:cubicBezTo>
                  <a:pt x="9" y="19"/>
                  <a:pt x="10" y="19"/>
                  <a:pt x="12" y="1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905675" y="2228856"/>
            <a:ext cx="951071" cy="797147"/>
          </a:xfrm>
          <a:custGeom>
            <a:rect l="l" t="t" r="r" b="b"/>
            <a:pathLst>
              <a:path w="251" h="211">
                <a:moveTo>
                  <a:pt x="250" y="19"/>
                </a:moveTo>
                <a:cubicBezTo>
                  <a:pt x="248" y="16"/>
                  <a:pt x="245" y="11"/>
                  <a:pt x="236" y="8"/>
                </a:cubicBezTo>
                <a:cubicBezTo>
                  <a:pt x="231" y="6"/>
                  <a:pt x="226" y="6"/>
                  <a:pt x="220" y="6"/>
                </a:cubicBezTo>
                <a:cubicBezTo>
                  <a:pt x="220" y="6"/>
                  <a:pt x="220" y="6"/>
                  <a:pt x="220" y="6"/>
                </a:cubicBezTo>
                <a:cubicBezTo>
                  <a:pt x="209" y="6"/>
                  <a:pt x="200" y="8"/>
                  <a:pt x="195" y="13"/>
                </a:cubicBezTo>
                <a:cubicBezTo>
                  <a:pt x="195" y="8"/>
                  <a:pt x="195" y="3"/>
                  <a:pt x="195" y="0"/>
                </a:cubicBezTo>
                <a:cubicBezTo>
                  <a:pt x="191" y="4"/>
                  <a:pt x="184" y="8"/>
                  <a:pt x="173" y="11"/>
                </a:cubicBezTo>
                <a:cubicBezTo>
                  <a:pt x="160" y="14"/>
                  <a:pt x="144" y="16"/>
                  <a:pt x="126" y="16"/>
                </a:cubicBezTo>
                <a:cubicBezTo>
                  <a:pt x="109" y="16"/>
                  <a:pt x="92" y="14"/>
                  <a:pt x="79" y="11"/>
                </a:cubicBezTo>
                <a:cubicBezTo>
                  <a:pt x="69" y="8"/>
                  <a:pt x="61" y="4"/>
                  <a:pt x="57" y="0"/>
                </a:cubicBezTo>
                <a:cubicBezTo>
                  <a:pt x="57" y="3"/>
                  <a:pt x="57" y="8"/>
                  <a:pt x="57" y="13"/>
                </a:cubicBezTo>
                <a:cubicBezTo>
                  <a:pt x="52" y="8"/>
                  <a:pt x="44" y="6"/>
                  <a:pt x="32" y="6"/>
                </a:cubicBezTo>
                <a:cubicBezTo>
                  <a:pt x="32" y="6"/>
                  <a:pt x="32" y="6"/>
                  <a:pt x="32" y="6"/>
                </a:cubicBezTo>
                <a:cubicBezTo>
                  <a:pt x="26" y="6"/>
                  <a:pt x="21" y="6"/>
                  <a:pt x="16" y="8"/>
                </a:cubicBezTo>
                <a:cubicBezTo>
                  <a:pt x="8" y="11"/>
                  <a:pt x="4" y="16"/>
                  <a:pt x="2" y="20"/>
                </a:cubicBezTo>
                <a:cubicBezTo>
                  <a:pt x="0" y="24"/>
                  <a:pt x="0" y="28"/>
                  <a:pt x="1" y="32"/>
                </a:cubicBezTo>
                <a:cubicBezTo>
                  <a:pt x="2" y="36"/>
                  <a:pt x="5" y="39"/>
                  <a:pt x="7" y="42"/>
                </a:cubicBezTo>
                <a:cubicBezTo>
                  <a:pt x="12" y="47"/>
                  <a:pt x="18" y="50"/>
                  <a:pt x="23" y="53"/>
                </a:cubicBezTo>
                <a:cubicBezTo>
                  <a:pt x="33" y="58"/>
                  <a:pt x="41" y="64"/>
                  <a:pt x="48" y="71"/>
                </a:cubicBezTo>
                <a:cubicBezTo>
                  <a:pt x="54" y="78"/>
                  <a:pt x="58" y="86"/>
                  <a:pt x="58" y="91"/>
                </a:cubicBezTo>
                <a:cubicBezTo>
                  <a:pt x="57" y="92"/>
                  <a:pt x="57" y="94"/>
                  <a:pt x="53" y="96"/>
                </a:cubicBezTo>
                <a:cubicBezTo>
                  <a:pt x="52" y="96"/>
                  <a:pt x="50" y="97"/>
                  <a:pt x="46" y="97"/>
                </a:cubicBezTo>
                <a:cubicBezTo>
                  <a:pt x="44" y="98"/>
                  <a:pt x="43" y="98"/>
                  <a:pt x="42" y="98"/>
                </a:cubicBezTo>
                <a:cubicBezTo>
                  <a:pt x="41" y="97"/>
                  <a:pt x="41" y="96"/>
                  <a:pt x="40" y="95"/>
                </a:cubicBezTo>
                <a:cubicBezTo>
                  <a:pt x="37" y="92"/>
                  <a:pt x="32" y="93"/>
                  <a:pt x="30" y="96"/>
                </a:cubicBezTo>
                <a:cubicBezTo>
                  <a:pt x="29" y="98"/>
                  <a:pt x="28" y="99"/>
                  <a:pt x="28" y="101"/>
                </a:cubicBezTo>
                <a:cubicBezTo>
                  <a:pt x="28" y="104"/>
                  <a:pt x="28" y="106"/>
                  <a:pt x="30" y="108"/>
                </a:cubicBezTo>
                <a:cubicBezTo>
                  <a:pt x="32" y="110"/>
                  <a:pt x="36" y="112"/>
                  <a:pt x="42" y="112"/>
                </a:cubicBezTo>
                <a:cubicBezTo>
                  <a:pt x="43" y="112"/>
                  <a:pt x="45" y="112"/>
                  <a:pt x="46" y="111"/>
                </a:cubicBezTo>
                <a:cubicBezTo>
                  <a:pt x="50" y="111"/>
                  <a:pt x="56" y="110"/>
                  <a:pt x="59" y="109"/>
                </a:cubicBezTo>
                <a:cubicBezTo>
                  <a:pt x="65" y="106"/>
                  <a:pt x="69" y="101"/>
                  <a:pt x="70" y="98"/>
                </a:cubicBezTo>
                <a:cubicBezTo>
                  <a:pt x="78" y="120"/>
                  <a:pt x="91" y="138"/>
                  <a:pt x="112" y="144"/>
                </a:cubicBezTo>
                <a:cubicBezTo>
                  <a:pt x="113" y="147"/>
                  <a:pt x="116" y="174"/>
                  <a:pt x="108" y="184"/>
                </a:cubicBezTo>
                <a:cubicBezTo>
                  <a:pt x="96" y="184"/>
                  <a:pt x="96" y="184"/>
                  <a:pt x="96" y="184"/>
                </a:cubicBezTo>
                <a:cubicBezTo>
                  <a:pt x="90" y="184"/>
                  <a:pt x="86" y="188"/>
                  <a:pt x="86" y="194"/>
                </a:cubicBezTo>
                <a:cubicBezTo>
                  <a:pt x="86" y="194"/>
                  <a:pt x="86" y="194"/>
                  <a:pt x="86" y="194"/>
                </a:cubicBezTo>
                <a:cubicBezTo>
                  <a:pt x="80" y="194"/>
                  <a:pt x="75" y="199"/>
                  <a:pt x="75" y="204"/>
                </a:cubicBezTo>
                <a:cubicBezTo>
                  <a:pt x="75" y="211"/>
                  <a:pt x="75" y="211"/>
                  <a:pt x="75" y="211"/>
                </a:cubicBezTo>
                <a:cubicBezTo>
                  <a:pt x="177" y="211"/>
                  <a:pt x="177" y="211"/>
                  <a:pt x="177" y="211"/>
                </a:cubicBezTo>
                <a:cubicBezTo>
                  <a:pt x="177" y="204"/>
                  <a:pt x="177" y="204"/>
                  <a:pt x="177" y="204"/>
                </a:cubicBezTo>
                <a:cubicBezTo>
                  <a:pt x="177" y="199"/>
                  <a:pt x="173" y="195"/>
                  <a:pt x="167" y="194"/>
                </a:cubicBezTo>
                <a:cubicBezTo>
                  <a:pt x="167" y="194"/>
                  <a:pt x="167" y="194"/>
                  <a:pt x="167" y="194"/>
                </a:cubicBezTo>
                <a:cubicBezTo>
                  <a:pt x="167" y="188"/>
                  <a:pt x="162" y="184"/>
                  <a:pt x="157" y="184"/>
                </a:cubicBezTo>
                <a:cubicBezTo>
                  <a:pt x="144" y="184"/>
                  <a:pt x="144" y="184"/>
                  <a:pt x="144" y="184"/>
                </a:cubicBezTo>
                <a:cubicBezTo>
                  <a:pt x="136" y="174"/>
                  <a:pt x="140" y="147"/>
                  <a:pt x="140" y="144"/>
                </a:cubicBezTo>
                <a:cubicBezTo>
                  <a:pt x="161" y="138"/>
                  <a:pt x="174" y="120"/>
                  <a:pt x="182" y="98"/>
                </a:cubicBezTo>
                <a:cubicBezTo>
                  <a:pt x="184" y="101"/>
                  <a:pt x="187" y="106"/>
                  <a:pt x="193" y="109"/>
                </a:cubicBezTo>
                <a:cubicBezTo>
                  <a:pt x="196" y="110"/>
                  <a:pt x="203" y="111"/>
                  <a:pt x="206" y="111"/>
                </a:cubicBezTo>
                <a:cubicBezTo>
                  <a:pt x="208" y="112"/>
                  <a:pt x="209" y="112"/>
                  <a:pt x="210" y="112"/>
                </a:cubicBezTo>
                <a:cubicBezTo>
                  <a:pt x="216" y="112"/>
                  <a:pt x="220" y="110"/>
                  <a:pt x="222" y="108"/>
                </a:cubicBezTo>
                <a:cubicBezTo>
                  <a:pt x="224" y="106"/>
                  <a:pt x="225" y="104"/>
                  <a:pt x="224" y="101"/>
                </a:cubicBezTo>
                <a:cubicBezTo>
                  <a:pt x="224" y="99"/>
                  <a:pt x="223" y="98"/>
                  <a:pt x="222" y="96"/>
                </a:cubicBezTo>
                <a:cubicBezTo>
                  <a:pt x="220" y="93"/>
                  <a:pt x="216" y="92"/>
                  <a:pt x="213" y="95"/>
                </a:cubicBezTo>
                <a:cubicBezTo>
                  <a:pt x="212" y="96"/>
                  <a:pt x="211" y="97"/>
                  <a:pt x="210" y="98"/>
                </a:cubicBezTo>
                <a:cubicBezTo>
                  <a:pt x="209" y="98"/>
                  <a:pt x="208" y="98"/>
                  <a:pt x="206" y="97"/>
                </a:cubicBezTo>
                <a:cubicBezTo>
                  <a:pt x="203" y="97"/>
                  <a:pt x="200" y="96"/>
                  <a:pt x="199" y="96"/>
                </a:cubicBezTo>
                <a:cubicBezTo>
                  <a:pt x="196" y="94"/>
                  <a:pt x="195" y="92"/>
                  <a:pt x="195" y="91"/>
                </a:cubicBezTo>
                <a:cubicBezTo>
                  <a:pt x="194" y="86"/>
                  <a:pt x="198" y="78"/>
                  <a:pt x="205" y="71"/>
                </a:cubicBezTo>
                <a:cubicBezTo>
                  <a:pt x="212" y="64"/>
                  <a:pt x="219" y="58"/>
                  <a:pt x="229" y="53"/>
                </a:cubicBezTo>
                <a:cubicBezTo>
                  <a:pt x="234" y="50"/>
                  <a:pt x="240" y="47"/>
                  <a:pt x="245" y="42"/>
                </a:cubicBezTo>
                <a:cubicBezTo>
                  <a:pt x="248" y="39"/>
                  <a:pt x="250" y="36"/>
                  <a:pt x="251" y="32"/>
                </a:cubicBezTo>
                <a:cubicBezTo>
                  <a:pt x="252" y="28"/>
                  <a:pt x="252" y="24"/>
                  <a:pt x="250" y="19"/>
                </a:cubicBezTo>
                <a:close/>
                <a:moveTo>
                  <a:pt x="58" y="62"/>
                </a:moveTo>
                <a:cubicBezTo>
                  <a:pt x="50" y="53"/>
                  <a:pt x="41" y="46"/>
                  <a:pt x="29" y="40"/>
                </a:cubicBezTo>
                <a:cubicBezTo>
                  <a:pt x="26" y="38"/>
                  <a:pt x="21" y="35"/>
                  <a:pt x="17" y="32"/>
                </a:cubicBezTo>
                <a:cubicBezTo>
                  <a:pt x="14" y="28"/>
                  <a:pt x="15" y="26"/>
                  <a:pt x="15" y="25"/>
                </a:cubicBezTo>
                <a:cubicBezTo>
                  <a:pt x="17" y="21"/>
                  <a:pt x="25" y="19"/>
                  <a:pt x="32" y="19"/>
                </a:cubicBezTo>
                <a:cubicBezTo>
                  <a:pt x="32" y="19"/>
                  <a:pt x="32" y="19"/>
                  <a:pt x="32" y="19"/>
                </a:cubicBezTo>
                <a:cubicBezTo>
                  <a:pt x="40" y="19"/>
                  <a:pt x="46" y="21"/>
                  <a:pt x="48" y="24"/>
                </a:cubicBezTo>
                <a:cubicBezTo>
                  <a:pt x="49" y="25"/>
                  <a:pt x="49" y="27"/>
                  <a:pt x="49" y="27"/>
                </a:cubicBezTo>
                <a:cubicBezTo>
                  <a:pt x="48" y="31"/>
                  <a:pt x="50" y="35"/>
                  <a:pt x="53" y="36"/>
                </a:cubicBezTo>
                <a:cubicBezTo>
                  <a:pt x="55" y="37"/>
                  <a:pt x="57" y="36"/>
                  <a:pt x="58" y="36"/>
                </a:cubicBezTo>
                <a:cubicBezTo>
                  <a:pt x="59" y="45"/>
                  <a:pt x="60" y="56"/>
                  <a:pt x="62" y="67"/>
                </a:cubicBezTo>
                <a:cubicBezTo>
                  <a:pt x="61" y="65"/>
                  <a:pt x="59" y="63"/>
                  <a:pt x="58" y="62"/>
                </a:cubicBezTo>
                <a:close/>
                <a:moveTo>
                  <a:pt x="235" y="32"/>
                </a:moveTo>
                <a:cubicBezTo>
                  <a:pt x="232" y="35"/>
                  <a:pt x="227" y="38"/>
                  <a:pt x="223" y="40"/>
                </a:cubicBezTo>
                <a:cubicBezTo>
                  <a:pt x="211" y="46"/>
                  <a:pt x="203" y="53"/>
                  <a:pt x="194" y="62"/>
                </a:cubicBezTo>
                <a:cubicBezTo>
                  <a:pt x="193" y="63"/>
                  <a:pt x="192" y="65"/>
                  <a:pt x="190" y="66"/>
                </a:cubicBezTo>
                <a:cubicBezTo>
                  <a:pt x="192" y="56"/>
                  <a:pt x="193" y="45"/>
                  <a:pt x="194" y="36"/>
                </a:cubicBezTo>
                <a:cubicBezTo>
                  <a:pt x="196" y="36"/>
                  <a:pt x="197" y="37"/>
                  <a:pt x="199" y="36"/>
                </a:cubicBezTo>
                <a:cubicBezTo>
                  <a:pt x="203" y="35"/>
                  <a:pt x="205" y="31"/>
                  <a:pt x="203" y="27"/>
                </a:cubicBezTo>
                <a:cubicBezTo>
                  <a:pt x="203" y="27"/>
                  <a:pt x="203" y="25"/>
                  <a:pt x="204" y="24"/>
                </a:cubicBezTo>
                <a:cubicBezTo>
                  <a:pt x="206" y="21"/>
                  <a:pt x="212" y="19"/>
                  <a:pt x="220" y="19"/>
                </a:cubicBezTo>
                <a:cubicBezTo>
                  <a:pt x="220" y="19"/>
                  <a:pt x="220" y="19"/>
                  <a:pt x="220" y="19"/>
                </a:cubicBezTo>
                <a:cubicBezTo>
                  <a:pt x="227" y="19"/>
                  <a:pt x="235" y="21"/>
                  <a:pt x="237" y="25"/>
                </a:cubicBezTo>
                <a:cubicBezTo>
                  <a:pt x="238" y="26"/>
                  <a:pt x="239" y="28"/>
                  <a:pt x="235" y="3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flipH="1">
            <a:off x="7372924" y="3474155"/>
            <a:ext cx="0" cy="460258"/>
          </a:xfrm>
          <a:prstGeom prst="line">
            <a:avLst/>
          </a:prstGeom>
          <a:ln w="34925">
            <a:solidFill>
              <a:srgbClr val="C1C0C0">
                <a:alpha val="100000"/>
              </a:srgbClr>
            </a:solidFill>
            <a:prstDash val="solid"/>
          </a:ln>
        </p:spPr>
      </p:cxnSp>
      <p:sp>
        <p:nvSpPr>
          <p:cNvPr id="25" name="AutoShape 25"/>
          <p:cNvSpPr/>
          <p:nvPr/>
        </p:nvSpPr>
        <p:spPr>
          <a:xfrm>
            <a:off x="6700601" y="3920210"/>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6329936" y="4608938"/>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鼓励供应商进行持续改进，提高产品质量和服务水平。</a:t>
            </a:r>
          </a:p>
        </p:txBody>
      </p:sp>
      <p:sp>
        <p:nvSpPr>
          <p:cNvPr id="27" name="TextBox 27"/>
          <p:cNvSpPr txBox="1"/>
          <p:nvPr/>
        </p:nvSpPr>
        <p:spPr>
          <a:xfrm>
            <a:off x="6310886" y="4161263"/>
            <a:ext cx="21240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持续改进</a:t>
            </a:r>
          </a:p>
        </p:txBody>
      </p:sp>
      <p:sp>
        <p:nvSpPr>
          <p:cNvPr id="28" name="AutoShape 28"/>
          <p:cNvSpPr/>
          <p:nvPr/>
        </p:nvSpPr>
        <p:spPr>
          <a:xfrm>
            <a:off x="9035375" y="1691360"/>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129576" y="1776323"/>
            <a:ext cx="1598867" cy="159743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129576" y="1779562"/>
            <a:ext cx="1598867" cy="159743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598016" y="2143131"/>
            <a:ext cx="657320" cy="516065"/>
          </a:xfrm>
          <a:custGeom>
            <a:rect l="l" t="t" r="r" b="b"/>
            <a:pathLst>
              <a:path w="174" h="137">
                <a:moveTo>
                  <a:pt x="16" y="137"/>
                </a:moveTo>
                <a:cubicBezTo>
                  <a:pt x="18" y="134"/>
                  <a:pt x="20" y="133"/>
                  <a:pt x="24" y="133"/>
                </a:cubicBezTo>
                <a:cubicBezTo>
                  <a:pt x="28" y="133"/>
                  <a:pt x="28" y="133"/>
                  <a:pt x="28" y="133"/>
                </a:cubicBezTo>
                <a:cubicBezTo>
                  <a:pt x="18" y="120"/>
                  <a:pt x="12" y="104"/>
                  <a:pt x="12" y="87"/>
                </a:cubicBezTo>
                <a:cubicBezTo>
                  <a:pt x="12" y="67"/>
                  <a:pt x="20" y="48"/>
                  <a:pt x="34" y="34"/>
                </a:cubicBezTo>
                <a:cubicBezTo>
                  <a:pt x="48" y="20"/>
                  <a:pt x="67" y="12"/>
                  <a:pt x="87" y="12"/>
                </a:cubicBezTo>
                <a:cubicBezTo>
                  <a:pt x="107" y="12"/>
                  <a:pt x="126" y="20"/>
                  <a:pt x="140" y="34"/>
                </a:cubicBezTo>
                <a:cubicBezTo>
                  <a:pt x="154" y="48"/>
                  <a:pt x="162" y="67"/>
                  <a:pt x="162" y="87"/>
                </a:cubicBezTo>
                <a:cubicBezTo>
                  <a:pt x="162" y="104"/>
                  <a:pt x="157" y="120"/>
                  <a:pt x="146" y="133"/>
                </a:cubicBezTo>
                <a:cubicBezTo>
                  <a:pt x="151" y="133"/>
                  <a:pt x="151" y="133"/>
                  <a:pt x="151" y="133"/>
                </a:cubicBezTo>
                <a:cubicBezTo>
                  <a:pt x="154" y="133"/>
                  <a:pt x="157" y="134"/>
                  <a:pt x="159" y="137"/>
                </a:cubicBezTo>
                <a:cubicBezTo>
                  <a:pt x="162" y="132"/>
                  <a:pt x="165" y="126"/>
                  <a:pt x="168" y="121"/>
                </a:cubicBezTo>
                <a:cubicBezTo>
                  <a:pt x="172" y="110"/>
                  <a:pt x="174" y="99"/>
                  <a:pt x="174" y="87"/>
                </a:cubicBezTo>
                <a:cubicBezTo>
                  <a:pt x="174" y="75"/>
                  <a:pt x="172" y="64"/>
                  <a:pt x="168" y="53"/>
                </a:cubicBezTo>
                <a:cubicBezTo>
                  <a:pt x="163" y="42"/>
                  <a:pt x="157" y="33"/>
                  <a:pt x="149" y="25"/>
                </a:cubicBezTo>
                <a:cubicBezTo>
                  <a:pt x="141" y="17"/>
                  <a:pt x="132" y="11"/>
                  <a:pt x="121" y="6"/>
                </a:cubicBezTo>
                <a:cubicBezTo>
                  <a:pt x="110" y="2"/>
                  <a:pt x="99" y="0"/>
                  <a:pt x="87" y="0"/>
                </a:cubicBezTo>
                <a:cubicBezTo>
                  <a:pt x="75" y="0"/>
                  <a:pt x="64" y="2"/>
                  <a:pt x="53" y="6"/>
                </a:cubicBezTo>
                <a:cubicBezTo>
                  <a:pt x="43" y="11"/>
                  <a:pt x="34" y="17"/>
                  <a:pt x="26" y="25"/>
                </a:cubicBezTo>
                <a:cubicBezTo>
                  <a:pt x="18" y="33"/>
                  <a:pt x="11" y="42"/>
                  <a:pt x="7" y="53"/>
                </a:cubicBezTo>
                <a:cubicBezTo>
                  <a:pt x="2" y="64"/>
                  <a:pt x="0" y="75"/>
                  <a:pt x="0" y="87"/>
                </a:cubicBezTo>
                <a:cubicBezTo>
                  <a:pt x="0" y="99"/>
                  <a:pt x="2" y="110"/>
                  <a:pt x="7" y="121"/>
                </a:cubicBezTo>
                <a:cubicBezTo>
                  <a:pt x="9" y="126"/>
                  <a:pt x="12" y="132"/>
                  <a:pt x="16" y="13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9666311" y="2209806"/>
            <a:ext cx="522351" cy="435102"/>
          </a:xfrm>
          <a:custGeom>
            <a:rect l="l" t="t" r="r" b="b"/>
            <a:pathLst>
              <a:path w="138" h="115">
                <a:moveTo>
                  <a:pt x="110" y="115"/>
                </a:moveTo>
                <a:cubicBezTo>
                  <a:pt x="121" y="115"/>
                  <a:pt x="121" y="115"/>
                  <a:pt x="121" y="115"/>
                </a:cubicBezTo>
                <a:cubicBezTo>
                  <a:pt x="132" y="102"/>
                  <a:pt x="138" y="86"/>
                  <a:pt x="138" y="69"/>
                </a:cubicBezTo>
                <a:cubicBezTo>
                  <a:pt x="138" y="50"/>
                  <a:pt x="131" y="33"/>
                  <a:pt x="118" y="20"/>
                </a:cubicBezTo>
                <a:cubicBezTo>
                  <a:pt x="105" y="7"/>
                  <a:pt x="88" y="0"/>
                  <a:pt x="69" y="0"/>
                </a:cubicBezTo>
                <a:cubicBezTo>
                  <a:pt x="51" y="0"/>
                  <a:pt x="33" y="7"/>
                  <a:pt x="20" y="20"/>
                </a:cubicBezTo>
                <a:cubicBezTo>
                  <a:pt x="7" y="33"/>
                  <a:pt x="0" y="50"/>
                  <a:pt x="0" y="69"/>
                </a:cubicBezTo>
                <a:cubicBezTo>
                  <a:pt x="0" y="86"/>
                  <a:pt x="6" y="102"/>
                  <a:pt x="18" y="115"/>
                </a:cubicBezTo>
                <a:cubicBezTo>
                  <a:pt x="28" y="115"/>
                  <a:pt x="28" y="115"/>
                  <a:pt x="28" y="115"/>
                </a:cubicBezTo>
                <a:cubicBezTo>
                  <a:pt x="27" y="114"/>
                  <a:pt x="26" y="113"/>
                  <a:pt x="26" y="112"/>
                </a:cubicBezTo>
                <a:cubicBezTo>
                  <a:pt x="14" y="101"/>
                  <a:pt x="8" y="85"/>
                  <a:pt x="8" y="69"/>
                </a:cubicBezTo>
                <a:cubicBezTo>
                  <a:pt x="8" y="52"/>
                  <a:pt x="14" y="37"/>
                  <a:pt x="26" y="25"/>
                </a:cubicBezTo>
                <a:cubicBezTo>
                  <a:pt x="37" y="14"/>
                  <a:pt x="53" y="7"/>
                  <a:pt x="69" y="7"/>
                </a:cubicBezTo>
                <a:cubicBezTo>
                  <a:pt x="86" y="7"/>
                  <a:pt x="101" y="14"/>
                  <a:pt x="113" y="25"/>
                </a:cubicBezTo>
                <a:cubicBezTo>
                  <a:pt x="124" y="37"/>
                  <a:pt x="131" y="52"/>
                  <a:pt x="131" y="69"/>
                </a:cubicBezTo>
                <a:cubicBezTo>
                  <a:pt x="131" y="85"/>
                  <a:pt x="124" y="101"/>
                  <a:pt x="113" y="112"/>
                </a:cubicBezTo>
                <a:cubicBezTo>
                  <a:pt x="112" y="113"/>
                  <a:pt x="111" y="114"/>
                  <a:pt x="110" y="11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431328" y="2656052"/>
            <a:ext cx="990790" cy="358902"/>
          </a:xfrm>
          <a:custGeom>
            <a:rect l="l" t="t" r="r" b="b"/>
            <a:pathLst>
              <a:path w="262" h="95">
                <a:moveTo>
                  <a:pt x="259" y="84"/>
                </a:moveTo>
                <a:cubicBezTo>
                  <a:pt x="224" y="59"/>
                  <a:pt x="224" y="59"/>
                  <a:pt x="224" y="59"/>
                </a:cubicBezTo>
                <a:cubicBezTo>
                  <a:pt x="259" y="35"/>
                  <a:pt x="259" y="35"/>
                  <a:pt x="259" y="35"/>
                </a:cubicBezTo>
                <a:cubicBezTo>
                  <a:pt x="261" y="33"/>
                  <a:pt x="262" y="30"/>
                  <a:pt x="261" y="28"/>
                </a:cubicBezTo>
                <a:cubicBezTo>
                  <a:pt x="261" y="25"/>
                  <a:pt x="258" y="23"/>
                  <a:pt x="256" y="23"/>
                </a:cubicBezTo>
                <a:cubicBezTo>
                  <a:pt x="201" y="23"/>
                  <a:pt x="201" y="23"/>
                  <a:pt x="201" y="23"/>
                </a:cubicBezTo>
                <a:cubicBezTo>
                  <a:pt x="201" y="6"/>
                  <a:pt x="201" y="6"/>
                  <a:pt x="201" y="6"/>
                </a:cubicBezTo>
                <a:cubicBezTo>
                  <a:pt x="201" y="3"/>
                  <a:pt x="198" y="0"/>
                  <a:pt x="195" y="0"/>
                </a:cubicBezTo>
                <a:cubicBezTo>
                  <a:pt x="68" y="0"/>
                  <a:pt x="68" y="0"/>
                  <a:pt x="68" y="0"/>
                </a:cubicBezTo>
                <a:cubicBezTo>
                  <a:pt x="64" y="0"/>
                  <a:pt x="62" y="3"/>
                  <a:pt x="62" y="6"/>
                </a:cubicBezTo>
                <a:cubicBezTo>
                  <a:pt x="62" y="23"/>
                  <a:pt x="62" y="23"/>
                  <a:pt x="62" y="23"/>
                </a:cubicBezTo>
                <a:cubicBezTo>
                  <a:pt x="7" y="23"/>
                  <a:pt x="7" y="23"/>
                  <a:pt x="7" y="23"/>
                </a:cubicBezTo>
                <a:cubicBezTo>
                  <a:pt x="4" y="23"/>
                  <a:pt x="2" y="25"/>
                  <a:pt x="1" y="28"/>
                </a:cubicBezTo>
                <a:cubicBezTo>
                  <a:pt x="0" y="30"/>
                  <a:pt x="1" y="33"/>
                  <a:pt x="3" y="35"/>
                </a:cubicBezTo>
                <a:cubicBezTo>
                  <a:pt x="39" y="59"/>
                  <a:pt x="39" y="59"/>
                  <a:pt x="39" y="59"/>
                </a:cubicBezTo>
                <a:cubicBezTo>
                  <a:pt x="4" y="84"/>
                  <a:pt x="4" y="84"/>
                  <a:pt x="4" y="84"/>
                </a:cubicBezTo>
                <a:cubicBezTo>
                  <a:pt x="2" y="85"/>
                  <a:pt x="1" y="88"/>
                  <a:pt x="1" y="91"/>
                </a:cubicBezTo>
                <a:cubicBezTo>
                  <a:pt x="2" y="93"/>
                  <a:pt x="5" y="95"/>
                  <a:pt x="7" y="95"/>
                </a:cubicBezTo>
                <a:cubicBezTo>
                  <a:pt x="84" y="95"/>
                  <a:pt x="84" y="95"/>
                  <a:pt x="84" y="95"/>
                </a:cubicBezTo>
                <a:cubicBezTo>
                  <a:pt x="87" y="95"/>
                  <a:pt x="90" y="92"/>
                  <a:pt x="90" y="89"/>
                </a:cubicBezTo>
                <a:cubicBezTo>
                  <a:pt x="90" y="72"/>
                  <a:pt x="90" y="72"/>
                  <a:pt x="90" y="72"/>
                </a:cubicBezTo>
                <a:cubicBezTo>
                  <a:pt x="172" y="72"/>
                  <a:pt x="172" y="72"/>
                  <a:pt x="172" y="72"/>
                </a:cubicBezTo>
                <a:cubicBezTo>
                  <a:pt x="172" y="89"/>
                  <a:pt x="172" y="89"/>
                  <a:pt x="172" y="89"/>
                </a:cubicBezTo>
                <a:cubicBezTo>
                  <a:pt x="172" y="92"/>
                  <a:pt x="175" y="95"/>
                  <a:pt x="179" y="95"/>
                </a:cubicBezTo>
                <a:cubicBezTo>
                  <a:pt x="255" y="95"/>
                  <a:pt x="255" y="95"/>
                  <a:pt x="255" y="95"/>
                </a:cubicBezTo>
                <a:cubicBezTo>
                  <a:pt x="258" y="95"/>
                  <a:pt x="260" y="93"/>
                  <a:pt x="261" y="91"/>
                </a:cubicBezTo>
                <a:cubicBezTo>
                  <a:pt x="262" y="88"/>
                  <a:pt x="261" y="85"/>
                  <a:pt x="259" y="84"/>
                </a:cubicBezTo>
                <a:close/>
                <a:moveTo>
                  <a:pt x="78" y="83"/>
                </a:moveTo>
                <a:cubicBezTo>
                  <a:pt x="27" y="83"/>
                  <a:pt x="27" y="83"/>
                  <a:pt x="27" y="83"/>
                </a:cubicBezTo>
                <a:cubicBezTo>
                  <a:pt x="53" y="64"/>
                  <a:pt x="53" y="64"/>
                  <a:pt x="53" y="64"/>
                </a:cubicBezTo>
                <a:cubicBezTo>
                  <a:pt x="55" y="63"/>
                  <a:pt x="56" y="61"/>
                  <a:pt x="56" y="59"/>
                </a:cubicBezTo>
                <a:cubicBezTo>
                  <a:pt x="56" y="57"/>
                  <a:pt x="55" y="56"/>
                  <a:pt x="53" y="54"/>
                </a:cubicBezTo>
                <a:cubicBezTo>
                  <a:pt x="27" y="36"/>
                  <a:pt x="27" y="36"/>
                  <a:pt x="27" y="36"/>
                </a:cubicBezTo>
                <a:cubicBezTo>
                  <a:pt x="62" y="36"/>
                  <a:pt x="62" y="36"/>
                  <a:pt x="62" y="36"/>
                </a:cubicBezTo>
                <a:cubicBezTo>
                  <a:pt x="62" y="66"/>
                  <a:pt x="62" y="66"/>
                  <a:pt x="62" y="66"/>
                </a:cubicBezTo>
                <a:cubicBezTo>
                  <a:pt x="62" y="69"/>
                  <a:pt x="64" y="72"/>
                  <a:pt x="68" y="72"/>
                </a:cubicBezTo>
                <a:cubicBezTo>
                  <a:pt x="78" y="72"/>
                  <a:pt x="78" y="72"/>
                  <a:pt x="78" y="72"/>
                </a:cubicBezTo>
                <a:lnTo>
                  <a:pt x="78" y="83"/>
                </a:lnTo>
                <a:close/>
                <a:moveTo>
                  <a:pt x="74" y="60"/>
                </a:moveTo>
                <a:cubicBezTo>
                  <a:pt x="74" y="12"/>
                  <a:pt x="74" y="12"/>
                  <a:pt x="74" y="12"/>
                </a:cubicBezTo>
                <a:cubicBezTo>
                  <a:pt x="188" y="12"/>
                  <a:pt x="188" y="12"/>
                  <a:pt x="188" y="12"/>
                </a:cubicBezTo>
                <a:cubicBezTo>
                  <a:pt x="188" y="60"/>
                  <a:pt x="188" y="60"/>
                  <a:pt x="188" y="60"/>
                </a:cubicBezTo>
                <a:lnTo>
                  <a:pt x="74" y="60"/>
                </a:lnTo>
                <a:close/>
                <a:moveTo>
                  <a:pt x="185" y="83"/>
                </a:moveTo>
                <a:cubicBezTo>
                  <a:pt x="185" y="72"/>
                  <a:pt x="185" y="72"/>
                  <a:pt x="185" y="72"/>
                </a:cubicBezTo>
                <a:cubicBezTo>
                  <a:pt x="195" y="72"/>
                  <a:pt x="195" y="72"/>
                  <a:pt x="195" y="72"/>
                </a:cubicBezTo>
                <a:cubicBezTo>
                  <a:pt x="198" y="72"/>
                  <a:pt x="201" y="69"/>
                  <a:pt x="201" y="66"/>
                </a:cubicBezTo>
                <a:cubicBezTo>
                  <a:pt x="201" y="36"/>
                  <a:pt x="201" y="36"/>
                  <a:pt x="201" y="36"/>
                </a:cubicBezTo>
                <a:cubicBezTo>
                  <a:pt x="236" y="36"/>
                  <a:pt x="236" y="36"/>
                  <a:pt x="236" y="36"/>
                </a:cubicBezTo>
                <a:cubicBezTo>
                  <a:pt x="209" y="54"/>
                  <a:pt x="209" y="54"/>
                  <a:pt x="209" y="54"/>
                </a:cubicBezTo>
                <a:cubicBezTo>
                  <a:pt x="208" y="56"/>
                  <a:pt x="207" y="57"/>
                  <a:pt x="207" y="59"/>
                </a:cubicBezTo>
                <a:cubicBezTo>
                  <a:pt x="207" y="61"/>
                  <a:pt x="208" y="63"/>
                  <a:pt x="209" y="64"/>
                </a:cubicBezTo>
                <a:cubicBezTo>
                  <a:pt x="236" y="83"/>
                  <a:pt x="236" y="83"/>
                  <a:pt x="236" y="83"/>
                </a:cubicBezTo>
                <a:lnTo>
                  <a:pt x="185" y="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9828235" y="2338489"/>
            <a:ext cx="201644" cy="260414"/>
          </a:xfrm>
          <a:custGeom>
            <a:rect l="l" t="t" r="r" b="b"/>
            <a:pathLst>
              <a:path w="52" h="69">
                <a:moveTo>
                  <a:pt x="0" y="53"/>
                </a:moveTo>
                <a:cubicBezTo>
                  <a:pt x="0" y="69"/>
                  <a:pt x="0" y="69"/>
                  <a:pt x="0" y="69"/>
                </a:cubicBezTo>
                <a:cubicBezTo>
                  <a:pt x="53" y="69"/>
                  <a:pt x="53" y="69"/>
                  <a:pt x="53" y="69"/>
                </a:cubicBezTo>
                <a:cubicBezTo>
                  <a:pt x="53" y="53"/>
                  <a:pt x="53" y="53"/>
                  <a:pt x="53" y="53"/>
                </a:cubicBezTo>
                <a:cubicBezTo>
                  <a:pt x="39" y="53"/>
                  <a:pt x="39" y="53"/>
                  <a:pt x="39" y="53"/>
                </a:cubicBezTo>
                <a:cubicBezTo>
                  <a:pt x="39" y="0"/>
                  <a:pt x="39" y="0"/>
                  <a:pt x="39" y="0"/>
                </a:cubicBezTo>
                <a:cubicBezTo>
                  <a:pt x="16" y="0"/>
                  <a:pt x="16" y="0"/>
                  <a:pt x="16" y="0"/>
                </a:cubicBezTo>
                <a:cubicBezTo>
                  <a:pt x="15" y="4"/>
                  <a:pt x="15" y="7"/>
                  <a:pt x="13" y="8"/>
                </a:cubicBezTo>
                <a:cubicBezTo>
                  <a:pt x="11" y="9"/>
                  <a:pt x="5" y="9"/>
                  <a:pt x="0" y="9"/>
                </a:cubicBezTo>
                <a:cubicBezTo>
                  <a:pt x="0" y="24"/>
                  <a:pt x="0" y="24"/>
                  <a:pt x="0" y="24"/>
                </a:cubicBezTo>
                <a:cubicBezTo>
                  <a:pt x="14" y="24"/>
                  <a:pt x="14" y="24"/>
                  <a:pt x="14" y="24"/>
                </a:cubicBezTo>
                <a:cubicBezTo>
                  <a:pt x="14" y="53"/>
                  <a:pt x="14" y="53"/>
                  <a:pt x="14" y="53"/>
                </a:cubicBezTo>
                <a:lnTo>
                  <a:pt x="0" y="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a:off x="9926772" y="3474155"/>
            <a:ext cx="0" cy="460258"/>
          </a:xfrm>
          <a:prstGeom prst="line">
            <a:avLst/>
          </a:prstGeom>
          <a:ln w="34925">
            <a:solidFill>
              <a:srgbClr val="C1C0C0">
                <a:alpha val="100000"/>
              </a:srgbClr>
            </a:solidFill>
            <a:prstDash val="solid"/>
          </a:ln>
        </p:spPr>
      </p:cxnSp>
      <p:sp>
        <p:nvSpPr>
          <p:cNvPr id="36" name="AutoShape 36"/>
          <p:cNvSpPr/>
          <p:nvPr/>
        </p:nvSpPr>
        <p:spPr>
          <a:xfrm>
            <a:off x="9273500" y="3907542"/>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8883784" y="4608938"/>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与优秀的供应商建立长期合作关系，实现互利共赢。</a:t>
            </a:r>
          </a:p>
        </p:txBody>
      </p:sp>
      <p:sp>
        <p:nvSpPr>
          <p:cNvPr id="38" name="TextBox 38"/>
          <p:cNvSpPr txBox="1"/>
          <p:nvPr/>
        </p:nvSpPr>
        <p:spPr>
          <a:xfrm>
            <a:off x="8864734" y="4161263"/>
            <a:ext cx="21240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长期合作</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供应商关系建立与维护</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采购计划与执行</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通过分析历史销售数据，预测未来商品需求趋势，为采购计划提供依据。</a:t>
            </a:r>
          </a:p>
        </p:txBody>
      </p:sp>
      <p:pic>
        <p:nvPicPr>
          <p:cNvPr id="5" name="Picture 5"/>
          <p:cNvPicPr>
            <a:picLocks noChangeAspect="1"/>
          </p:cNvPicPr>
          <p:nvPr/>
        </p:nvPicPr>
        <p:blipFill>
          <a:blip r:embed="rId2"/>
          <a:srcRect l="10278" r="1027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商品销售数据分析</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了解市场动态、竞争对手情况、消费者需求等信息，为采购决策提供支持。</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市场调研</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根据现有库存情况，确定需要采购的商品种类和数量。</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库存情况分析</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采购需求分析</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采购商品清单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根据采购需求分析结果，制定详细的采购商品清单，包括商品名称、规格型号、数量、价格等信息。</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采购时间计划</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根据商品销售规律和市场需求情况，制定采购时间计划，确保采购活动与市场需求的匹配。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采购预算制定</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根据企业经营计划和财务状况，制定采购预算，明确采购资金来源和支出计划。</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制定采购计划</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根据采购商品清单和采购预算，选择合适的供应商，确保采购商品的质量和价格符合要求。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供应商选择</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向选定的供应商下达采购订单，明确商品的种类、数量、价格、交货时间等要求。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采购订单下达</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定期跟踪采购订单的执行情况，确保供应商按照要求履行交货义务，及时处理可能出现的问题。</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采购订单跟踪</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采购订单下达与跟踪</a:t>
              </a:r>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收货准备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在供应商交货前，做好收货准备工作，包括收货场地、收货人员、收货工具等的安排。</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商品验收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在供应商交货时，按照采购订单的要求对商品进行验收，包括商品的数量、质量、规格型号等方面的检查。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问题处理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如果在验收过程中发现问题，及时与供应商沟通并协商解决方案，确保采购商品的质量符合要求。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采购收货与验收流程</a:t>
              </a:r>
            </a:p>
          </p:txBody>
        </p:sp>
      </p:gr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https://d.book118.com/026003242012010031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139</Paragraphs>
  <Slides>22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22</vt:i4>
      </vt:variant>
    </vt:vector>
  </HeadingPairs>
  <TitlesOfParts>
    <vt:vector baseType="lpstr" size="2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2024-08-29T10:16:12.976</cp:lastPrinted>
  <dcterms:created xsi:type="dcterms:W3CDTF">2024-08-29T02:16:12Z</dcterms:created>
  <dcterms:modified xsi:type="dcterms:W3CDTF">2024-08-29T02:16:15Z</dcterms:modified>
</cp:coreProperties>
</file>