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E912E-BD11-4F3C-A3E6-5948D2553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296B1-8C8B-4B21-82BC-DA73AE207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147DA-52AF-4AE5-A45C-D06028608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1BB20D-D1DB-4739-B93B-E582BA82D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1B4D27-2202-4D5A-BD1E-7B3828B27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5D4CF1-6B5D-4F56-BD4A-A092D26EA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032CC3-F43F-4F55-81D7-714E75474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270247-B647-4600-9636-CDFE4DC6D1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F37F26-6185-4AE1-82AD-687FB7055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03648-4C55-49B6-B916-E901F0480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E7503-4ABC-4C5B-A274-A1507E3CBD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021105124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中职学生心理健康案例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中职学生心理健康现状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案例一：焦虑症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案例二：抑郁症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案例三：网络成瘾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案例四：自卑心理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案例五：人际关系问题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中职学生心理健康现状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中职学生处于青春期，面临身心发展的多重压力，容易出现各种心理健康问题。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常见的中职学生心理健康问题包括焦虑、抑郁、自卑、社交恐惧等。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1829" b="1182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150" r="715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心理健康问题是指个体在心理、情感和行为上出现的不适应、不平衡或障碍，影响个体的正常生活和发展。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458" r="15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易发性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青春期是个体身心发展的关键期，中职学生容易受到外界刺激和压力的影响，导致心理问题的发生。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中职学生面临的心理健康问题多种多样，涉及情绪、行为、人际关系等多个方面。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隐蔽性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部分中职学生可能不愿意透露自己的心理问题，导致问题难以被及时发现。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中职学生心理健康问题特点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958" r="1795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中职学生面临较大的学业压力，包括考试、升学、就业等方面的压力。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学业压力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中职学生处于人际关系敏感期，与同学、老师、家长之间的关系可能引发心理问题。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青春期是个体自我认同的关键期，中职学生可能面临自我认同的困惑和焦虑。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自我认同困惑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家庭环境、家庭教育方式等家庭因素对中职学生的心理健康产生重要影响。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家庭因素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中职学生心理健康问题成因分析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案例一：焦虑症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607" r="960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027" r="1602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539" r="12539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焦虑症的表现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经常感到不安和紧张，对未来可能发生的事情过度担心。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可能出现头痛、胃痛、胸闷等症状，但检查无器质性病变。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容易烦躁、易怒，情绪波动较大。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为了避免焦虑，可能会回避某些场合或活动。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过度担心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躯体症状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情绪波动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回避行为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学业压力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中职学生面临较大的学业压力，担心考试成绩和未来就业。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与同学、老师、家长之间的沟通不畅或矛盾，可能导致焦虑情绪。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自我期望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对自己有过高的期望，无法接受失败或挫折。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家庭、学校、社会等环境因素也可能对学生的心理产生影响。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焦虑症的成因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通过认知行为疗法，帮助学生改变不合理的思维模式和习惯。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认知调整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学习深呼吸、渐进性肌肉放松等技巧，缓解紧张和焦虑。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放松训练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提高与人沟通、交往的技能，增强自信心。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社交技能训练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与家人、朋友或专业人士交流，寻求支持和帮助。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焦虑症的应对策略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案例二：抑郁症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抑郁症的表现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706195" y="1383030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3510796" y="1391507"/>
            <a:ext cx="1972913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3620861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睡眠障碍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2276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精力减退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755288" y="2044732"/>
            <a:ext cx="1483930" cy="1058052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失眠、早醒、嗜睡，常常伴随着噩梦和易醒。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951735" y="2122338"/>
            <a:ext cx="1483930" cy="902839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感到疲倦、无力，注意力难以集中，记忆力减退。</a:t>
            </a:r>
          </a:p>
        </p:txBody>
      </p:sp>
      <p:sp>
        <p:nvSpPr>
          <p:cNvPr id="49" name="Freeform 49"/>
          <p:cNvSpPr/>
          <p:nvPr/>
        </p:nvSpPr>
        <p:spPr>
          <a:xfrm>
            <a:off x="4303236" y="1457395"/>
            <a:ext cx="388033" cy="3880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7482437" y="1457395"/>
            <a:ext cx="422525" cy="422525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情绪低落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食欲改变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自我价值否定</a:t>
            </a:r>
          </a:p>
        </p:txBody>
      </p:sp>
      <p:sp>
        <p:nvSpPr>
          <p:cNvPr id="56" name="AutoShape 56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TextBox 57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持续的情绪低落、忧愁、苦闷，对日常活动失去兴趣。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食欲不振或暴饮暴食，体重明显减轻或增加。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自我评价降低，常常自责、内疚，缺乏自信和自尊。</a:t>
            </a:r>
          </a:p>
        </p:txBody>
      </p:sp>
      <p:sp>
        <p:nvSpPr>
          <p:cNvPr id="60" name="Freeform 60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92949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361408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16169" y="2771013"/>
            <a:ext cx="724567" cy="72523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982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766661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21327" y="2771013"/>
            <a:ext cx="724567" cy="72523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293548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161913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916674" y="2771013"/>
            <a:ext cx="724567" cy="725233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698802" y="2035016"/>
            <a:ext cx="1970818" cy="1816132"/>
          </a:xfrm>
          <a:prstGeom prst="roundRect">
            <a:avLst>
              <a:gd name="adj" fmla="val 935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567166" y="3133630"/>
            <a:ext cx="2233898" cy="2407634"/>
          </a:xfrm>
          <a:custGeom>
            <a:rect l="l" t="t" r="r" b="b"/>
            <a:pathLst>
              <a:path w="2466914" h="3944374">
                <a:moveTo>
                  <a:pt x="1" y="0"/>
                </a:moveTo>
                <a:lnTo>
                  <a:pt x="2466914" y="0"/>
                </a:lnTo>
                <a:lnTo>
                  <a:pt x="2466914" y="3515745"/>
                </a:lnTo>
                <a:lnTo>
                  <a:pt x="2466913" y="3515745"/>
                </a:lnTo>
                <a:lnTo>
                  <a:pt x="2466913" y="3757044"/>
                </a:lnTo>
                <a:cubicBezTo>
                  <a:pt x="2466913" y="3860504"/>
                  <a:pt x="2383042" y="3944375"/>
                  <a:pt x="2279582" y="3944375"/>
                </a:cubicBezTo>
                <a:lnTo>
                  <a:pt x="187331" y="3944375"/>
                </a:lnTo>
                <a:cubicBezTo>
                  <a:pt x="83871" y="3944375"/>
                  <a:pt x="0" y="3860504"/>
                  <a:pt x="0" y="3757044"/>
                </a:cubicBezTo>
                <a:lnTo>
                  <a:pt x="0" y="2128171"/>
                </a:lnTo>
                <a:lnTo>
                  <a:pt x="1" y="2128161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  <a:ln w="238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321927" y="2771013"/>
            <a:ext cx="724567" cy="72523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492031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885914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274498" y="2261092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689277" y="2257898"/>
            <a:ext cx="1983105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348692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5394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抑郁症具有一定的遗传倾向，家族中有患病者，患病风险增加。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753945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9446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生活中的压力事件，如学业压力、人际关系问题、家庭矛盾等，可能导致抑郁情绪的产生。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149292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生理因素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0017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神经递质的不平衡、内分泌系统的改变等生理因素可能与抑郁症的发生有关。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554545" y="3676840"/>
            <a:ext cx="2259330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745270" y="4061171"/>
            <a:ext cx="1859280" cy="12344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消极的思维模式、情绪管理能力较弱、自我认知和调节能力不足等心理因素可能增加抑郁症的风险。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抑郁症的成因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https://d.book118.com/026021105124010051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2024-09-17T08:01:30.566</cp:lastPrinted>
  <dcterms:created xsi:type="dcterms:W3CDTF">2024-09-17T00:01:30Z</dcterms:created>
  <dcterms:modified xsi:type="dcterms:W3CDTF">2024-09-17T00:01:32Z</dcterms:modified>
</cp:coreProperties>
</file>