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8B44E-D938-48EE-8514-D805ED61C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8B4EE-3604-401A-9FB9-20DAFFDA3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385D3-828A-48DF-9E87-AAFDEE840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6D9D9-0103-4E58-A702-351784C64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A96BA2-E1A5-4571-8880-858281361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078C05-4C80-4DB7-B5C8-84FB1A98C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5BDF6F-4BF7-483F-A015-BC73A28A8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0AD66-794C-4814-AAF0-D749F8494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54E5E-5472-4EF1-A8E8-EEAD0D812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18500-9BCA-448F-9F37-35D7CA988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5637F-1F50-45A1-8CDA-56D597285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22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286723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r>
              <a:rPr lang="zh-CN" altLang="en-US" noProof="1"/>
              <a:t>单击此处编辑母版副标题样式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5C6FB-07A8-4A0B-AB4D-0BDBAB9F362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EAD45-04B8-47CB-86C0-FAB08ABD7F91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10D00-CF81-453D-8D30-4745B0086E7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905000"/>
            <a:ext cx="4194175" cy="4194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194175" cy="4194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F7F64-6ED4-4DBE-A433-2BFB9792B85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CF9EE-E534-40C2-88EB-9441010FBF4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51A1C-F58D-40D5-8E6F-23D4DFAFC7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71C23-E99B-4F46-A0A7-EF253B3E302B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CFD89-A476-4C4D-952B-9CFF1055DB81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6B9BC-73D0-4D5A-B4B3-224FB9F922F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397E9-E7B2-4639-B78E-D8C12110C26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609600"/>
            <a:ext cx="2135187" cy="548957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09600"/>
            <a:ext cx="6253163" cy="548957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0DA2CC-E3A9-4E67-8F2E-9B6207C8EE3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09600"/>
            <a:ext cx="8540750" cy="1143000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301625" y="1905000"/>
            <a:ext cx="8540750" cy="4194175"/>
          </a:xfrm>
        </p:spPr>
        <p:txBody>
          <a:bodyPr/>
          <a:lstStyle/>
          <a:p>
            <a:pPr lvl="0"/>
            <a:endParaRPr lang="zh-CN" alt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2BCA33-21FF-4355-85B7-EA7D2CE9118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09600"/>
            <a:ext cx="854075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1625" y="1905000"/>
            <a:ext cx="4194175" cy="41941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194175" cy="41941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3C55E-BEAE-437D-8CF8-057F73C4F630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Rot="1"/>
          </p:cNvSpPr>
          <p:nvPr>
            <p:ph type="title"/>
          </p:nvPr>
        </p:nvSpPr>
        <p:spPr bwMode="auto">
          <a:xfrm>
            <a:off x="301625" y="609600"/>
            <a:ext cx="854075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Rectangle 3"/>
          <p:cNvSpPr>
            <a:spLocks noGrp="1" noRot="1"/>
          </p:cNvSpPr>
          <p:nvPr>
            <p:ph type="body" idx="5"/>
          </p:nvPr>
        </p:nvSpPr>
        <p:spPr bwMode="auto">
          <a:xfrm>
            <a:off x="301625" y="1905000"/>
            <a:ext cx="8540750" cy="41941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2857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2857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2857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kern="120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EF9E1866-7766-4FE6-A406-9E7C673E5BF3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anose="05000000000000000000" pitchFamily="2" charset="2"/>
        <a:buChar char="v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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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22115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Rectangle 2"/>
          <p:cNvSpPr>
            <a:spLocks noGrp="1" noRot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慢性乙型病毒性肝炎</a:t>
            </a: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Rectangle 2"/>
          <p:cNvSpPr>
            <a:spLocks noGrp="1" noRot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 smtClean="0"/>
              <a:t>目录</a:t>
            </a:r>
            <a:endParaRPr lang="zh-CN" altLang="zh-CN" smtClean="0"/>
          </a:p>
        </p:txBody>
      </p:sp>
      <p:sp>
        <p:nvSpPr>
          <p:cNvPr id="18434" name="Rectangle 3"/>
          <p:cNvSpPr>
            <a:spLocks noGrp="1" noRot="1"/>
          </p:cNvSpPr>
          <p:nvPr>
            <p:ph type="body" idx="4294967295"/>
          </p:nvPr>
        </p:nvSpPr>
        <p:spPr>
          <a:xfrm>
            <a:off x="301625" y="1905000"/>
            <a:ext cx="8540750" cy="4194175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US" altLang="zh-CN" smtClean="0">
                <a:sym typeface="+mn-ea"/>
              </a:rPr>
              <a:t>                       01</a:t>
            </a:r>
            <a:r>
              <a:rPr lang="zh-CN" altLang="en-US" smtClean="0">
                <a:sym typeface="+mn-ea"/>
              </a:rPr>
              <a:t>病史汇报</a:t>
            </a:r>
            <a:r>
              <a:rPr lang="en-US" altLang="zh-CN" smtClean="0">
                <a:sym typeface="+mn-ea"/>
              </a:rPr>
              <a:t>       </a:t>
            </a:r>
            <a:endParaRPr lang="en-US" altLang="zh-CN" smtClean="0"/>
          </a:p>
          <a:p>
            <a:pPr marL="0" indent="0">
              <a:buFont typeface="Wingdings" panose="05000000000000000000" pitchFamily="2" charset="2"/>
              <a:buNone/>
            </a:pPr>
            <a:r>
              <a:rPr lang="en-US" altLang="zh-CN" smtClean="0">
                <a:sym typeface="+mn-ea"/>
              </a:rPr>
              <a:t>                       02</a:t>
            </a:r>
            <a:r>
              <a:rPr lang="zh-CN" altLang="en-US" smtClean="0">
                <a:sym typeface="+mn-ea"/>
              </a:rPr>
              <a:t>护理问题与措施</a:t>
            </a:r>
            <a:endParaRPr lang="zh-CN" altLang="en-US" smtClean="0"/>
          </a:p>
          <a:p>
            <a:pPr marL="0" indent="0">
              <a:buFont typeface="Wingdings" panose="05000000000000000000" pitchFamily="2" charset="2"/>
              <a:buNone/>
            </a:pPr>
            <a:r>
              <a:rPr lang="en-US" altLang="zh-CN" smtClean="0">
                <a:sym typeface="+mn-ea"/>
              </a:rPr>
              <a:t>                       03</a:t>
            </a:r>
            <a:r>
              <a:rPr lang="zh-CN" altLang="en-US" smtClean="0">
                <a:sym typeface="+mn-ea"/>
              </a:rPr>
              <a:t>相关知识学习</a:t>
            </a:r>
            <a:r>
              <a:rPr lang="en-US" altLang="zh-CN" smtClean="0">
                <a:sym typeface="+mn-ea"/>
              </a:rPr>
              <a:t>  </a:t>
            </a:r>
            <a:endParaRPr lang="en-US" altLang="zh-CN" smtClean="0"/>
          </a:p>
          <a:p>
            <a:pPr marL="0" indent="0">
              <a:buFont typeface="Wingdings" panose="05000000000000000000" pitchFamily="2" charset="2"/>
              <a:buNone/>
            </a:pPr>
            <a:r>
              <a:rPr lang="en-US" altLang="zh-CN" smtClean="0">
                <a:sym typeface="+mn-ea"/>
              </a:rPr>
              <a:t>                       04</a:t>
            </a:r>
            <a:r>
              <a:rPr lang="zh-CN" altLang="zh-CN" smtClean="0">
                <a:sym typeface="+mn-ea"/>
              </a:rPr>
              <a:t>总结</a:t>
            </a:r>
            <a:r>
              <a:rPr lang="en-US" altLang="zh-CN" smtClean="0">
                <a:sym typeface="+mn-ea"/>
              </a:rPr>
              <a:t> </a:t>
            </a: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Rectangle 2"/>
          <p:cNvSpPr>
            <a:spLocks noGrp="1" noRot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病例汇报</a:t>
            </a:r>
            <a:endParaRPr lang="zh-CN" altLang="en-US" smtClean="0"/>
          </a:p>
        </p:txBody>
      </p:sp>
      <p:sp>
        <p:nvSpPr>
          <p:cNvPr id="19458" name="Rectangle 3"/>
          <p:cNvSpPr>
            <a:spLocks noGrp="1" noRot="1"/>
          </p:cNvSpPr>
          <p:nvPr>
            <p:ph type="body" sz="half" idx="1"/>
          </p:nvPr>
        </p:nvSpPr>
        <p:spPr>
          <a:xfrm>
            <a:off x="301625" y="1905000"/>
            <a:ext cx="6137275" cy="4194175"/>
          </a:xfrm>
        </p:spPr>
        <p:txBody>
          <a:bodyPr/>
          <a:lstStyle/>
          <a:p>
            <a:r>
              <a:rPr lang="zh-CN" altLang="en-US" sz="2400" smtClean="0"/>
              <a:t>患者：</a:t>
            </a:r>
            <a:r>
              <a:rPr lang="en-US" altLang="zh-CN" sz="2400" smtClean="0"/>
              <a:t>5</a:t>
            </a:r>
            <a:r>
              <a:rPr lang="zh-CN" altLang="en-US" sz="2400" smtClean="0"/>
              <a:t>床、余守月，男性，</a:t>
            </a:r>
            <a:endParaRPr lang="zh-CN" altLang="en-US" sz="2400" smtClean="0"/>
          </a:p>
          <a:p>
            <a:r>
              <a:rPr lang="zh-CN" altLang="en-US" sz="2400" smtClean="0"/>
              <a:t> </a:t>
            </a:r>
            <a:r>
              <a:rPr lang="en-US" altLang="zh-CN" sz="2400" smtClean="0"/>
              <a:t>67</a:t>
            </a:r>
            <a:r>
              <a:rPr lang="zh-CN" altLang="en-US" sz="2400" smtClean="0"/>
              <a:t>岁，汉族、已婚、务农</a:t>
            </a:r>
            <a:endParaRPr lang="zh-CN" altLang="en-US" sz="2400" smtClean="0"/>
          </a:p>
          <a:p>
            <a:r>
              <a:rPr lang="zh-CN" altLang="en-US" sz="2400" smtClean="0"/>
              <a:t>既往史：乙型肝炎病</a:t>
            </a:r>
            <a:endParaRPr lang="zh-CN" altLang="en-US" sz="2400" smtClean="0"/>
          </a:p>
          <a:p>
            <a:r>
              <a:rPr lang="zh-CN" altLang="en-US" sz="2400" smtClean="0"/>
              <a:t>药物过敏史：无</a:t>
            </a:r>
            <a:endParaRPr lang="zh-CN" altLang="en-US" sz="2400" smtClean="0"/>
          </a:p>
          <a:p>
            <a:r>
              <a:rPr lang="zh-CN" altLang="en-US" sz="2400" smtClean="0"/>
              <a:t>主诉：</a:t>
            </a:r>
            <a:r>
              <a:rPr lang="zh-CN" sz="2400" smtClean="0"/>
              <a:t>乏力纳差半月</a:t>
            </a:r>
            <a:r>
              <a:rPr lang="zh-CN" altLang="en-US" sz="2400" smtClean="0"/>
              <a:t>余</a:t>
            </a:r>
            <a:r>
              <a:rPr lang="en-US" altLang="zh-CN" sz="2400" smtClean="0">
                <a:sym typeface="+mn-ea"/>
              </a:rPr>
              <a:t>2022-11-17  11:26</a:t>
            </a:r>
            <a:r>
              <a:rPr lang="zh-CN" altLang="en-US" sz="2400" smtClean="0">
                <a:sym typeface="+mn-ea"/>
              </a:rPr>
              <a:t>步行入院</a:t>
            </a:r>
            <a:endParaRPr lang="zh-CN" altLang="en-US" sz="2400" smtClean="0">
              <a:sym typeface="+mn-ea"/>
            </a:endParaRPr>
          </a:p>
          <a:p>
            <a:r>
              <a:rPr lang="zh-CN" altLang="en-US" sz="2400" smtClean="0">
                <a:sym typeface="+mn-ea"/>
              </a:rPr>
              <a:t>初步诊断：慢性乙型病毒性肝炎</a:t>
            </a:r>
            <a:endParaRPr lang="zh-CN" altLang="en-US" sz="2400" smtClean="0">
              <a:sym typeface="+mn-ea"/>
            </a:endParaRPr>
          </a:p>
          <a:p>
            <a:endParaRPr lang="zh-CN" altLang="en-US" sz="2400" smtClean="0"/>
          </a:p>
        </p:txBody>
      </p:sp>
      <p:grpSp>
        <p:nvGrpSpPr>
          <p:cNvPr id="19459" name="组合 1024"/>
          <p:cNvGrpSpPr>
            <a:grpSpLocks noChangeAspect="1"/>
          </p:cNvGrpSpPr>
          <p:nvPr/>
        </p:nvGrpSpPr>
        <p:grpSpPr>
          <a:xfrm>
            <a:off x="5545138" y="1181100"/>
            <a:ext cx="4194175" cy="4194175"/>
            <a:chOff x="2854" y="366"/>
            <a:chExt cx="2642" cy="2642"/>
          </a:xfrm>
        </p:grpSpPr>
        <p:sp>
          <p:nvSpPr>
            <p:cNvPr id="19460" name="矩形 1026"/>
            <p:cNvSpPr>
              <a:spLocks noChangeAspect="1" noTextEdit="1"/>
            </p:cNvSpPr>
            <p:nvPr/>
          </p:nvSpPr>
          <p:spPr bwMode="auto">
            <a:xfrm>
              <a:off x="2854" y="366"/>
              <a:ext cx="2642" cy="264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61" name="_s37895"/>
            <p:cNvSpPr>
              <a:spLocks noTextEdit="1"/>
            </p:cNvSpPr>
            <p:nvPr/>
          </p:nvSpPr>
          <p:spPr bwMode="auto">
            <a:xfrm>
              <a:off x="3920" y="1237"/>
              <a:ext cx="511" cy="510"/>
            </a:xfrm>
            <a:prstGeom prst="ellipse">
              <a:avLst/>
            </a:prstGeom>
            <a:solidFill>
              <a:srgbClr val="3366FF">
                <a:alpha val="50195"/>
              </a:srgbClr>
            </a:solidFill>
            <a:ln w="4669">
              <a:solidFill>
                <a:srgbClr val="3366FF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62" name="_s37896"/>
            <p:cNvSpPr>
              <a:spLocks noChangeArrowheads="1"/>
            </p:cNvSpPr>
            <p:nvPr/>
          </p:nvSpPr>
          <p:spPr bwMode="auto">
            <a:xfrm>
              <a:off x="3920" y="1059"/>
              <a:ext cx="511" cy="12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63" name="_s37897"/>
            <p:cNvSpPr>
              <a:spLocks noTextEdit="1"/>
            </p:cNvSpPr>
            <p:nvPr/>
          </p:nvSpPr>
          <p:spPr bwMode="auto">
            <a:xfrm>
              <a:off x="4088" y="1528"/>
              <a:ext cx="511" cy="510"/>
            </a:xfrm>
            <a:prstGeom prst="ellipse">
              <a:avLst/>
            </a:prstGeom>
            <a:solidFill>
              <a:srgbClr val="DC5900">
                <a:alpha val="50195"/>
              </a:srgbClr>
            </a:solidFill>
            <a:ln w="4669">
              <a:solidFill>
                <a:srgbClr val="DC59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64" name="_s37898"/>
            <p:cNvSpPr>
              <a:spLocks noChangeArrowheads="1"/>
            </p:cNvSpPr>
            <p:nvPr/>
          </p:nvSpPr>
          <p:spPr bwMode="auto">
            <a:xfrm>
              <a:off x="4608" y="1936"/>
              <a:ext cx="511" cy="12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65" name="_s37899"/>
            <p:cNvSpPr>
              <a:spLocks noTextEdit="1"/>
            </p:cNvSpPr>
            <p:nvPr/>
          </p:nvSpPr>
          <p:spPr bwMode="auto">
            <a:xfrm>
              <a:off x="3751" y="1527"/>
              <a:ext cx="511" cy="510"/>
            </a:xfrm>
            <a:prstGeom prst="ellipse">
              <a:avLst/>
            </a:prstGeom>
            <a:solidFill>
              <a:srgbClr val="7979A5">
                <a:alpha val="50195"/>
              </a:srgbClr>
            </a:solidFill>
            <a:ln w="4669">
              <a:solidFill>
                <a:srgbClr val="7979A5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66" name="_s37900"/>
            <p:cNvSpPr>
              <a:spLocks noChangeArrowheads="1"/>
            </p:cNvSpPr>
            <p:nvPr/>
          </p:nvSpPr>
          <p:spPr bwMode="auto">
            <a:xfrm>
              <a:off x="3230" y="1935"/>
              <a:ext cx="511" cy="12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Rectangle 2"/>
          <p:cNvSpPr>
            <a:spLocks noGrp="1" noRot="1"/>
          </p:cNvSpPr>
          <p:nvPr>
            <p:ph type="title"/>
          </p:nvPr>
        </p:nvSpPr>
        <p:spPr>
          <a:xfrm>
            <a:off x="323850" y="620713"/>
            <a:ext cx="8540750" cy="1143000"/>
          </a:xfrm>
        </p:spPr>
        <p:txBody>
          <a:bodyPr/>
          <a:lstStyle/>
          <a:p>
            <a:r>
              <a:rPr lang="zh-CN" altLang="en-US" smtClean="0"/>
              <a:t>护理评估</a:t>
            </a:r>
            <a:endParaRPr lang="zh-CN" altLang="en-US" smtClean="0"/>
          </a:p>
        </p:txBody>
      </p:sp>
      <p:sp>
        <p:nvSpPr>
          <p:cNvPr id="20482" name="Rectangle 3"/>
          <p:cNvSpPr>
            <a:spLocks noGrp="1" noRot="1"/>
          </p:cNvSpPr>
          <p:nvPr>
            <p:ph type="body" idx="4294967295"/>
          </p:nvPr>
        </p:nvSpPr>
        <p:spPr>
          <a:xfrm>
            <a:off x="301625" y="1905000"/>
            <a:ext cx="8540750" cy="419417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CN" altLang="en-US" sz="2400" smtClean="0"/>
              <a:t>入院时测：</a:t>
            </a:r>
            <a:r>
              <a:rPr lang="zh-CN" sz="2400" smtClean="0"/>
              <a:t>体温</a:t>
            </a:r>
            <a:r>
              <a:rPr lang="zh-CN" altLang="zh-CN" sz="2400" smtClean="0"/>
              <a:t>36.2℃</a:t>
            </a:r>
            <a:r>
              <a:rPr lang="zh-CN" sz="2400" smtClean="0"/>
              <a:t>，脉搏</a:t>
            </a:r>
            <a:r>
              <a:rPr lang="zh-CN" altLang="zh-CN" sz="2400" smtClean="0"/>
              <a:t>66</a:t>
            </a:r>
            <a:r>
              <a:rPr lang="zh-CN" sz="2400" smtClean="0"/>
              <a:t>次</a:t>
            </a:r>
            <a:r>
              <a:rPr lang="zh-CN" altLang="zh-CN" sz="2400" smtClean="0"/>
              <a:t>/</a:t>
            </a:r>
            <a:r>
              <a:rPr lang="zh-CN" sz="2400" smtClean="0"/>
              <a:t>分，呼吸</a:t>
            </a:r>
            <a:r>
              <a:rPr lang="zh-CN" altLang="zh-CN" sz="2400" smtClean="0"/>
              <a:t>20</a:t>
            </a:r>
            <a:r>
              <a:rPr lang="zh-CN" sz="2400" smtClean="0"/>
              <a:t>次</a:t>
            </a:r>
            <a:r>
              <a:rPr lang="zh-CN" altLang="zh-CN" sz="2400" smtClean="0"/>
              <a:t>/</a:t>
            </a:r>
            <a:r>
              <a:rPr lang="zh-CN" sz="2400" smtClean="0"/>
              <a:t>分，</a:t>
            </a:r>
            <a:endParaRPr lang="zh-CN" sz="2400" smtClean="0"/>
          </a:p>
          <a:p>
            <a:pPr>
              <a:lnSpc>
                <a:spcPct val="150000"/>
              </a:lnSpc>
            </a:pPr>
            <a:r>
              <a:rPr lang="zh-CN" sz="2400" smtClean="0"/>
              <a:t>血压：</a:t>
            </a:r>
            <a:r>
              <a:rPr lang="zh-CN" altLang="zh-CN" sz="2400" smtClean="0"/>
              <a:t>133/81mmHg    </a:t>
            </a:r>
            <a:r>
              <a:rPr lang="zh-CN" sz="2400" smtClean="0"/>
              <a:t>身高：</a:t>
            </a:r>
            <a:r>
              <a:rPr lang="zh-CN" altLang="zh-CN" sz="2400" smtClean="0"/>
              <a:t>158cm   </a:t>
            </a:r>
            <a:r>
              <a:rPr lang="zh-CN" altLang="en-US" sz="2400" smtClean="0"/>
              <a:t>体重：</a:t>
            </a:r>
            <a:r>
              <a:rPr lang="en-US" altLang="zh-CN" sz="2400" smtClean="0"/>
              <a:t>52Kg</a:t>
            </a:r>
            <a:endParaRPr lang="en-US" altLang="zh-CN" sz="2400" smtClean="0"/>
          </a:p>
          <a:p>
            <a:pPr>
              <a:lnSpc>
                <a:spcPct val="150000"/>
              </a:lnSpc>
            </a:pPr>
            <a:r>
              <a:rPr lang="zh-CN" altLang="en-US" sz="2400" smtClean="0"/>
              <a:t>神志清楚，发育正常，营养良好，反应良好，面色红润，检查合作：合作。</a:t>
            </a:r>
            <a:endParaRPr lang="zh-CN" altLang="en-US" sz="2400" smtClean="0"/>
          </a:p>
          <a:p>
            <a:pPr>
              <a:lnSpc>
                <a:spcPct val="150000"/>
              </a:lnSpc>
            </a:pPr>
            <a:r>
              <a:rPr lang="zh-CN" altLang="en-US" sz="2400" b="1" smtClean="0"/>
              <a:t>皮肤黏膜：</a:t>
            </a:r>
            <a:r>
              <a:rPr lang="zh-CN" altLang="en-US" sz="2400" smtClean="0"/>
              <a:t>色泽：正常，弹性：良好，皮疹：无</a:t>
            </a:r>
            <a:r>
              <a:rPr lang="en-US" altLang="zh-CN" sz="2400" smtClean="0"/>
              <a:t>,</a:t>
            </a:r>
            <a:r>
              <a:rPr lang="zh-CN" altLang="en-US" sz="2400" smtClean="0"/>
              <a:t>皮下出血：无，水肿：无，其他：无。</a:t>
            </a:r>
            <a:endParaRPr lang="zh-CN" altLang="en-US" sz="2400" smtClean="0"/>
          </a:p>
          <a:p>
            <a:endParaRPr lang="en-US" altLang="zh-CN" sz="2400" smtClean="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标题 1"/>
          <p:cNvSpPr>
            <a:spLocks noGrp="1"/>
          </p:cNvSpPr>
          <p:nvPr>
            <p:ph type="title"/>
          </p:nvPr>
        </p:nvSpPr>
        <p:spPr>
          <a:xfrm>
            <a:off x="301625" y="609600"/>
            <a:ext cx="8540750" cy="863600"/>
          </a:xfrm>
        </p:spPr>
        <p:txBody>
          <a:bodyPr/>
          <a:lstStyle/>
          <a:p>
            <a:r>
              <a:rPr lang="zh-CN" altLang="en-US" smtClean="0"/>
              <a:t>护理评估</a:t>
            </a:r>
            <a:endParaRPr lang="zh-CN" altLang="en-US" smtClean="0"/>
          </a:p>
        </p:txBody>
      </p:sp>
      <p:sp>
        <p:nvSpPr>
          <p:cNvPr id="21506" name="内容占位符 2"/>
          <p:cNvSpPr>
            <a:spLocks noGrp="1"/>
          </p:cNvSpPr>
          <p:nvPr>
            <p:ph idx="1"/>
          </p:nvPr>
        </p:nvSpPr>
        <p:spPr>
          <a:xfrm>
            <a:off x="0" y="1484313"/>
            <a:ext cx="9144000" cy="6499225"/>
          </a:xfrm>
        </p:spPr>
        <p:txBody>
          <a:bodyPr/>
          <a:lstStyle/>
          <a:p>
            <a:r>
              <a:rPr lang="zh-CN" altLang="en-US" sz="2000" smtClean="0"/>
              <a:t>入院时：巴塞尔：</a:t>
            </a:r>
            <a:r>
              <a:rPr lang="en-US" altLang="zh-CN" sz="2000" smtClean="0"/>
              <a:t>95</a:t>
            </a:r>
            <a:r>
              <a:rPr lang="zh-CN" altLang="en-US" sz="2000" smtClean="0"/>
              <a:t>分</a:t>
            </a:r>
            <a:endParaRPr lang="zh-CN" altLang="en-US" sz="2000" smtClean="0"/>
          </a:p>
          <a:p>
            <a:r>
              <a:rPr lang="zh-CN" altLang="en-US" sz="2000" smtClean="0"/>
              <a:t>               </a:t>
            </a:r>
            <a:r>
              <a:rPr lang="en-US" altLang="zh-CN" sz="2000" smtClean="0"/>
              <a:t>Morse</a:t>
            </a:r>
            <a:r>
              <a:rPr lang="zh-CN" altLang="en-US" sz="2000" smtClean="0"/>
              <a:t>：</a:t>
            </a:r>
            <a:r>
              <a:rPr lang="en-US" altLang="zh-CN" sz="2000" smtClean="0"/>
              <a:t>20</a:t>
            </a:r>
            <a:r>
              <a:rPr lang="zh-CN" altLang="zh-CN" sz="2000" smtClean="0"/>
              <a:t>分</a:t>
            </a:r>
            <a:endParaRPr lang="zh-CN" altLang="zh-CN" sz="2000" smtClean="0"/>
          </a:p>
          <a:p>
            <a:r>
              <a:rPr lang="zh-CN" altLang="zh-CN" sz="2000" smtClean="0"/>
              <a:t>               MEWS</a:t>
            </a:r>
            <a:r>
              <a:rPr lang="zh-CN" sz="2000" smtClean="0"/>
              <a:t>（改良早期预警评分）</a:t>
            </a:r>
            <a:r>
              <a:rPr lang="en-US" altLang="zh-CN" sz="2000" smtClean="0"/>
              <a:t>:2</a:t>
            </a:r>
            <a:r>
              <a:rPr lang="zh-CN" altLang="en-US" sz="2000" smtClean="0"/>
              <a:t>分</a:t>
            </a:r>
            <a:endParaRPr lang="zh-CN" altLang="en-US" sz="2000" smtClean="0"/>
          </a:p>
          <a:p>
            <a:endParaRPr lang="zh-CN" altLang="en-US" sz="2000" smtClean="0"/>
          </a:p>
        </p:txBody>
      </p:sp>
      <p:sp>
        <p:nvSpPr>
          <p:cNvPr id="21507" name="日期占位符 3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endParaRPr lang="en-US" altLang="zh-CN" smtClean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2"/>
          <p:cNvSpPr>
            <a:spLocks noGrp="1" noRot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辅助检查</a:t>
            </a:r>
            <a:endParaRPr lang="zh-CN" altLang="en-US" smtClean="0"/>
          </a:p>
        </p:txBody>
      </p:sp>
      <p:sp>
        <p:nvSpPr>
          <p:cNvPr id="22530" name="Rectangle 3"/>
          <p:cNvSpPr>
            <a:spLocks noGrp="1" noRot="1"/>
          </p:cNvSpPr>
          <p:nvPr>
            <p:ph type="body" idx="4294967295"/>
          </p:nvPr>
        </p:nvSpPr>
        <p:spPr>
          <a:xfrm>
            <a:off x="323850" y="1916113"/>
            <a:ext cx="8540750" cy="4194175"/>
          </a:xfrm>
        </p:spPr>
        <p:txBody>
          <a:bodyPr/>
          <a:lstStyle/>
          <a:p>
            <a:r>
              <a:rPr lang="en-US" altLang="zh-CN" sz="2000" smtClean="0"/>
              <a:t>2022</a:t>
            </a:r>
            <a:r>
              <a:rPr lang="zh-CN" altLang="en-US" sz="2000" smtClean="0"/>
              <a:t>年</a:t>
            </a:r>
            <a:r>
              <a:rPr lang="en-US" altLang="zh-CN" sz="2000" smtClean="0"/>
              <a:t>11</a:t>
            </a:r>
            <a:r>
              <a:rPr lang="zh-CN" altLang="en-US" sz="2000" smtClean="0"/>
              <a:t>月</a:t>
            </a:r>
            <a:r>
              <a:rPr lang="en-US" altLang="zh-CN" sz="2000" smtClean="0"/>
              <a:t>18</a:t>
            </a:r>
            <a:r>
              <a:rPr lang="zh-CN" altLang="en-US" sz="2000" smtClean="0"/>
              <a:t>日</a:t>
            </a:r>
            <a:endParaRPr lang="zh-CN" altLang="en-US" sz="2000" smtClean="0"/>
          </a:p>
          <a:p>
            <a:r>
              <a:rPr lang="zh-CN" altLang="en-US" sz="2000" smtClean="0"/>
              <a:t>大生化：丙氨酸氨基转移酶(ALT </a:t>
            </a:r>
            <a:r>
              <a:rPr lang="en-US" altLang="zh-CN" sz="2000" smtClean="0"/>
              <a:t>)  (404U/L)   </a:t>
            </a:r>
            <a:r>
              <a:rPr lang="zh-CN" altLang="en-US" sz="2000" smtClean="0"/>
              <a:t>天门冬</a:t>
            </a:r>
            <a:r>
              <a:rPr lang="zh-CN" sz="2000" smtClean="0"/>
              <a:t>氨酸氨基转移酶</a:t>
            </a:r>
            <a:r>
              <a:rPr lang="zh-CN" altLang="zh-CN" sz="2000" smtClean="0"/>
              <a:t>(A</a:t>
            </a:r>
            <a:r>
              <a:rPr lang="en-US" altLang="zh-CN" sz="2000" smtClean="0"/>
              <a:t>P</a:t>
            </a:r>
            <a:r>
              <a:rPr lang="zh-CN" altLang="zh-CN" sz="2000" smtClean="0"/>
              <a:t>T</a:t>
            </a:r>
            <a:r>
              <a:rPr lang="zh-CN" sz="2000" smtClean="0"/>
              <a:t>）</a:t>
            </a:r>
            <a:r>
              <a:rPr lang="zh-CN" altLang="en-US" sz="2000" smtClean="0"/>
              <a:t>（</a:t>
            </a:r>
            <a:r>
              <a:rPr lang="en-US" altLang="zh-CN" sz="2000" smtClean="0"/>
              <a:t>226U/L</a:t>
            </a:r>
            <a:r>
              <a:rPr lang="zh-CN" altLang="en-US" sz="2000" smtClean="0"/>
              <a:t>）   碱性磷脂酸（</a:t>
            </a:r>
            <a:r>
              <a:rPr lang="en-US" altLang="zh-CN" sz="2000" smtClean="0"/>
              <a:t>ALP</a:t>
            </a:r>
            <a:r>
              <a:rPr lang="zh-CN" altLang="en-US" sz="2000" smtClean="0"/>
              <a:t>）（</a:t>
            </a:r>
            <a:r>
              <a:rPr lang="en-US" altLang="zh-CN" sz="2000" smtClean="0"/>
              <a:t>210U/L</a:t>
            </a:r>
            <a:r>
              <a:rPr lang="zh-CN" altLang="en-US" sz="2000" smtClean="0"/>
              <a:t>）  </a:t>
            </a:r>
            <a:r>
              <a:rPr lang="en-US" altLang="zh-CN" sz="2000" smtClean="0"/>
              <a:t>r</a:t>
            </a:r>
            <a:r>
              <a:rPr lang="zh-CN" altLang="zh-CN" sz="2000" smtClean="0"/>
              <a:t>谷氨酰基转移酶</a:t>
            </a:r>
            <a:r>
              <a:rPr lang="en-US" altLang="zh-CN" sz="2000" smtClean="0"/>
              <a:t>(GGT)  </a:t>
            </a:r>
            <a:r>
              <a:rPr lang="zh-CN" altLang="en-US" sz="2000" smtClean="0"/>
              <a:t>（</a:t>
            </a:r>
            <a:r>
              <a:rPr lang="en-US" altLang="zh-CN" sz="2000" smtClean="0"/>
              <a:t>331U/L</a:t>
            </a:r>
            <a:r>
              <a:rPr lang="zh-CN" altLang="en-US" sz="2000" smtClean="0"/>
              <a:t>）  腺苷脱氨酶 （</a:t>
            </a:r>
            <a:r>
              <a:rPr lang="en-US" altLang="zh-CN" sz="2000" smtClean="0"/>
              <a:t>34U/L</a:t>
            </a:r>
            <a:r>
              <a:rPr lang="zh-CN" altLang="en-US" sz="2000" smtClean="0"/>
              <a:t>）</a:t>
            </a:r>
            <a:endParaRPr lang="zh-CN" altLang="en-US" sz="2000" smtClean="0"/>
          </a:p>
          <a:p>
            <a:r>
              <a:rPr lang="en-US" altLang="zh-CN" sz="2000" smtClean="0"/>
              <a:t>2022</a:t>
            </a:r>
            <a:r>
              <a:rPr lang="zh-CN" altLang="en-US" sz="2000" smtClean="0"/>
              <a:t>年</a:t>
            </a:r>
            <a:r>
              <a:rPr lang="en-US" altLang="zh-CN" sz="2000" smtClean="0"/>
              <a:t>11</a:t>
            </a:r>
            <a:r>
              <a:rPr lang="zh-CN" altLang="en-US" sz="2000" smtClean="0"/>
              <a:t>月</a:t>
            </a:r>
            <a:r>
              <a:rPr lang="en-US" altLang="zh-CN" sz="2000" smtClean="0"/>
              <a:t>19</a:t>
            </a:r>
            <a:r>
              <a:rPr lang="zh-CN" altLang="en-US" sz="2000" smtClean="0"/>
              <a:t>日</a:t>
            </a:r>
            <a:endParaRPr lang="zh-CN" altLang="en-US" sz="2000" smtClean="0"/>
          </a:p>
          <a:p>
            <a:r>
              <a:rPr lang="zh-CN" altLang="en-US" sz="2000" smtClean="0"/>
              <a:t>乙肝</a:t>
            </a:r>
            <a:r>
              <a:rPr lang="en-US" altLang="zh-CN" sz="2000" smtClean="0"/>
              <a:t>DNA</a:t>
            </a:r>
            <a:r>
              <a:rPr lang="zh-CN" altLang="en-US" sz="2000" smtClean="0"/>
              <a:t>测量：乙型肝炎病毒核酸定量</a:t>
            </a:r>
            <a:r>
              <a:rPr lang="en-US" altLang="zh-CN" sz="2000" smtClean="0"/>
              <a:t>(2.39×10^6)</a:t>
            </a:r>
            <a:endParaRPr lang="en-US" altLang="zh-CN" sz="2000" smtClean="0"/>
          </a:p>
          <a:p>
            <a:endParaRPr lang="en-US" altLang="zh-CN" sz="2000" smtClean="0"/>
          </a:p>
          <a:p>
            <a:endParaRPr lang="en-US" altLang="zh-CN" sz="2000" smtClean="0"/>
          </a:p>
          <a:p>
            <a:endParaRPr lang="zh-CN" altLang="en-US" sz="2000" smtClean="0"/>
          </a:p>
          <a:p>
            <a:endParaRPr lang="en-US" altLang="zh-CN" sz="2000" smtClean="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3554" name="内容占位符 2"/>
          <p:cNvSpPr>
            <a:spLocks noGrp="1"/>
          </p:cNvSpPr>
          <p:nvPr>
            <p:ph idx="1"/>
          </p:nvPr>
        </p:nvSpPr>
        <p:spPr>
          <a:xfrm>
            <a:off x="323850" y="1916113"/>
            <a:ext cx="8540750" cy="4194175"/>
          </a:xfrm>
        </p:spPr>
        <p:txBody>
          <a:bodyPr/>
          <a:lstStyle/>
          <a:p>
            <a:r>
              <a:rPr lang="zh-CN" altLang="en-US" smtClean="0">
                <a:sym typeface="+mn-ea"/>
              </a:rPr>
              <a:t>乙肝六项：</a:t>
            </a:r>
            <a:endParaRPr lang="zh-CN" altLang="en-US" smtClean="0">
              <a:sym typeface="+mn-ea"/>
            </a:endParaRPr>
          </a:p>
          <a:p>
            <a:endParaRPr lang="zh-CN" altLang="en-US" smtClean="0">
              <a:sym typeface="+mn-ea"/>
            </a:endParaRPr>
          </a:p>
          <a:p>
            <a:endParaRPr lang="zh-CN" altLang="en-US" smtClean="0"/>
          </a:p>
        </p:txBody>
      </p:sp>
      <p:sp>
        <p:nvSpPr>
          <p:cNvPr id="23555" name="日期占位符 3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endParaRPr lang="en-US" altLang="zh-CN" smtClean="0"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5" name="Group 42"/>
          <p:cNvGraphicFramePr>
            <a:graphicFrameLocks noGrp="1"/>
          </p:cNvGraphicFramePr>
          <p:nvPr/>
        </p:nvGraphicFramePr>
        <p:xfrm>
          <a:off x="763588" y="2647950"/>
          <a:ext cx="6628130" cy="2743200"/>
        </p:xfrm>
        <a:graphic>
          <a:graphicData uri="http://schemas.openxmlformats.org/drawingml/2006/table">
            <a:tbl>
              <a:tblPr/>
              <a:tblGrid>
                <a:gridCol w="948055"/>
                <a:gridCol w="947420"/>
                <a:gridCol w="972820"/>
                <a:gridCol w="992505"/>
                <a:gridCol w="873125"/>
                <a:gridCol w="948055"/>
                <a:gridCol w="946150"/>
              </a:tblGrid>
              <a:tr h="9144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项目名称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乙型肝炎病毒表面抗原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乙型肝炎病毒表面抗体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乙型肝炎病毒</a:t>
                      </a: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e</a:t>
                      </a:r>
                      <a:r>
                        <a:rPr kumimoji="0" lang="zh-CN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抗原</a:t>
                      </a:r>
                      <a:endParaRPr kumimoji="0" lang="zh-CN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 b="1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  <a:sym typeface="+mn-ea"/>
                        </a:rPr>
                        <a:t>乙型肝炎病毒</a:t>
                      </a:r>
                      <a:r>
                        <a:rPr lang="en-US" altLang="zh-CN" sz="1800" b="1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  <a:sym typeface="+mn-ea"/>
                        </a:rPr>
                        <a:t>e</a:t>
                      </a:r>
                      <a:r>
                        <a:rPr lang="zh-CN" altLang="zh-CN" sz="1800" b="1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  <a:sym typeface="+mn-ea"/>
                        </a:rPr>
                        <a:t>抗体</a:t>
                      </a:r>
                      <a:endParaRPr kumimoji="0" lang="zh-CN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  <a:sym typeface="+mn-ea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乙肝前</a:t>
                      </a: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S1</a:t>
                      </a: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抗原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乙型肝炎病毒核心抗体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4008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正常值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0-0.05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0-10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0-0.1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0-0.2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0-1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0-0.6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</a:tr>
              <a:tr h="64008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检验结果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＞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250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＜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4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＜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0.04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＞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3.0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1.106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＞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10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Rectangle 2"/>
          <p:cNvSpPr>
            <a:spLocks noGrp="1" noRot="1"/>
          </p:cNvSpPr>
          <p:nvPr>
            <p:ph type="title"/>
          </p:nvPr>
        </p:nvSpPr>
        <p:spPr>
          <a:xfrm>
            <a:off x="323850" y="620713"/>
            <a:ext cx="8540750" cy="1143000"/>
          </a:xfrm>
        </p:spPr>
        <p:txBody>
          <a:bodyPr/>
          <a:lstStyle/>
          <a:p>
            <a:r>
              <a:rPr lang="zh-CN" altLang="en-US" smtClean="0"/>
              <a:t>其他辅助检查</a:t>
            </a:r>
            <a:endParaRPr lang="zh-CN" altLang="en-US" smtClean="0"/>
          </a:p>
        </p:txBody>
      </p:sp>
      <p:sp>
        <p:nvSpPr>
          <p:cNvPr id="24578" name="Rectangle 3"/>
          <p:cNvSpPr>
            <a:spLocks noGrp="1" noRot="1"/>
          </p:cNvSpPr>
          <p:nvPr>
            <p:ph type="body" idx="4294967295"/>
          </p:nvPr>
        </p:nvSpPr>
        <p:spPr>
          <a:xfrm>
            <a:off x="301625" y="1666875"/>
            <a:ext cx="8540750" cy="4194175"/>
          </a:xfrm>
        </p:spPr>
        <p:txBody>
          <a:bodyPr/>
          <a:lstStyle/>
          <a:p>
            <a:r>
              <a:rPr lang="zh-CN" altLang="en-US" sz="2400" smtClean="0"/>
              <a:t>心电图（</a:t>
            </a:r>
            <a:r>
              <a:rPr lang="en-US" altLang="zh-CN" sz="2400" smtClean="0"/>
              <a:t>2022-11-17</a:t>
            </a:r>
            <a:r>
              <a:rPr lang="zh-CN" altLang="en-US" sz="2400" smtClean="0"/>
              <a:t>）</a:t>
            </a:r>
            <a:endParaRPr lang="zh-CN" altLang="en-US" sz="2400" smtClean="0"/>
          </a:p>
          <a:p>
            <a:r>
              <a:rPr lang="zh-CN" altLang="en-US" sz="2400" smtClean="0"/>
              <a:t>诊断：</a:t>
            </a:r>
            <a:r>
              <a:rPr lang="en-US" altLang="zh-CN" sz="2400" smtClean="0"/>
              <a:t>1</a:t>
            </a:r>
            <a:r>
              <a:rPr lang="zh-CN" altLang="en-US" sz="2400" smtClean="0"/>
              <a:t>、窦性心动过缓</a:t>
            </a:r>
            <a:endParaRPr lang="zh-CN" altLang="en-US" sz="2400" smtClean="0"/>
          </a:p>
          <a:p>
            <a:r>
              <a:rPr lang="zh-CN" altLang="en-US" sz="2400" smtClean="0"/>
              <a:t>           </a:t>
            </a:r>
            <a:r>
              <a:rPr lang="en-US" altLang="zh-CN" sz="2400" smtClean="0"/>
              <a:t>2</a:t>
            </a:r>
            <a:r>
              <a:rPr lang="zh-CN" altLang="en-US" sz="2400" smtClean="0"/>
              <a:t>、偶发房性早搏</a:t>
            </a:r>
            <a:endParaRPr lang="en-US" altLang="zh-CN" sz="2400" smtClean="0"/>
          </a:p>
          <a:p>
            <a:r>
              <a:rPr lang="en-US" altLang="zh-CN" sz="2400" smtClean="0"/>
              <a:t>           3</a:t>
            </a:r>
            <a:r>
              <a:rPr lang="zh-CN" altLang="en-US" sz="2400" smtClean="0"/>
              <a:t>、</a:t>
            </a:r>
            <a:r>
              <a:rPr lang="en-US" altLang="zh-CN" sz="2400" smtClean="0"/>
              <a:t>J</a:t>
            </a:r>
            <a:r>
              <a:rPr lang="zh-CN" altLang="en-US" sz="2400" smtClean="0"/>
              <a:t>点抬高</a:t>
            </a:r>
            <a:endParaRPr lang="zh-CN" altLang="en-US" sz="2400" smtClean="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标题 1"/>
          <p:cNvSpPr>
            <a:spLocks noGrp="1"/>
          </p:cNvSpPr>
          <p:nvPr>
            <p:ph type="title"/>
          </p:nvPr>
        </p:nvSpPr>
        <p:spPr>
          <a:xfrm>
            <a:off x="301625" y="609600"/>
            <a:ext cx="8540750" cy="798513"/>
          </a:xfrm>
        </p:spPr>
        <p:txBody>
          <a:bodyPr/>
          <a:lstStyle/>
          <a:p>
            <a:endParaRPr lang="zh-CN" altLang="en-US" smtClean="0"/>
          </a:p>
        </p:txBody>
      </p:sp>
      <p:sp>
        <p:nvSpPr>
          <p:cNvPr id="25602" name="内容占位符 2"/>
          <p:cNvSpPr>
            <a:spLocks noGrp="1"/>
          </p:cNvSpPr>
          <p:nvPr>
            <p:ph idx="1"/>
          </p:nvPr>
        </p:nvSpPr>
        <p:spPr>
          <a:xfrm>
            <a:off x="301625" y="1666875"/>
            <a:ext cx="8540750" cy="4432300"/>
          </a:xfrm>
        </p:spPr>
        <p:txBody>
          <a:bodyPr/>
          <a:lstStyle/>
          <a:p>
            <a:r>
              <a:rPr lang="zh-CN" altLang="en-US" smtClean="0"/>
              <a:t>腹部彩超</a:t>
            </a:r>
            <a:r>
              <a:rPr lang="en-US" altLang="zh-CN" smtClean="0"/>
              <a:t>+</a:t>
            </a:r>
            <a:r>
              <a:rPr lang="zh-CN" altLang="en-US" smtClean="0"/>
              <a:t>泌尿</a:t>
            </a:r>
            <a:endParaRPr lang="zh-CN" altLang="en-US" smtClean="0"/>
          </a:p>
          <a:p>
            <a:r>
              <a:rPr lang="zh-CN" altLang="en-US" smtClean="0"/>
              <a:t>系彩超</a:t>
            </a:r>
            <a:endParaRPr lang="zh-CN" altLang="en-US" smtClean="0"/>
          </a:p>
          <a:p>
            <a:r>
              <a:rPr lang="zh-CN" altLang="en-US" smtClean="0"/>
              <a:t>上腹部</a:t>
            </a:r>
            <a:r>
              <a:rPr lang="en-US" altLang="zh-CN" smtClean="0"/>
              <a:t>CT</a:t>
            </a:r>
            <a:r>
              <a:rPr lang="zh-CN" altLang="en-US" smtClean="0"/>
              <a:t>平扫</a:t>
            </a:r>
            <a:endParaRPr lang="zh-CN" altLang="en-US" smtClean="0"/>
          </a:p>
        </p:txBody>
      </p:sp>
      <p:sp>
        <p:nvSpPr>
          <p:cNvPr id="25603" name="日期占位符 3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zh-CN" altLang="en-US" smtClean="0">
                <a:latin typeface="Arial" pitchFamily="34" charset="0"/>
                <a:ea typeface="宋体" panose="02010600030101010101" pitchFamily="2" charset="-122"/>
              </a:rPr>
              <a:t>ZCP     2012.8.27</a:t>
            </a:r>
            <a:endParaRPr lang="en-US" altLang="zh-CN" smtClean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标题 2"/>
          <p:cNvSpPr>
            <a:spLocks noGrp="1"/>
          </p:cNvSpPr>
          <p:nvPr>
            <p:ph type="title"/>
          </p:nvPr>
        </p:nvSpPr>
        <p:spPr>
          <a:xfrm>
            <a:off x="301625" y="609600"/>
            <a:ext cx="8540750" cy="819150"/>
          </a:xfrm>
        </p:spPr>
        <p:txBody>
          <a:bodyPr/>
          <a:lstStyle/>
          <a:p>
            <a:r>
              <a:rPr lang="zh-CN" altLang="en-US" smtClean="0"/>
              <a:t>治疗过程</a:t>
            </a:r>
            <a:endParaRPr lang="zh-CN" altLang="en-US" smtClean="0"/>
          </a:p>
        </p:txBody>
      </p:sp>
      <p:sp>
        <p:nvSpPr>
          <p:cNvPr id="26626" name="内容占位符 3"/>
          <p:cNvSpPr>
            <a:spLocks noGrp="1"/>
          </p:cNvSpPr>
          <p:nvPr>
            <p:ph idx="1"/>
          </p:nvPr>
        </p:nvSpPr>
        <p:spPr>
          <a:xfrm>
            <a:off x="301625" y="1574800"/>
            <a:ext cx="8540750" cy="4524375"/>
          </a:xfrm>
        </p:spPr>
        <p:txBody>
          <a:bodyPr/>
          <a:lstStyle/>
          <a:p>
            <a:r>
              <a:rPr lang="zh-CN" altLang="en-US" sz="2400" smtClean="0"/>
              <a:t>患者入院时按感染科护理常规二级护理，普食，完善相关检查，给予</a:t>
            </a:r>
            <a:endParaRPr lang="zh-CN" altLang="en-US" sz="2400" smtClean="0"/>
          </a:p>
          <a:p>
            <a:r>
              <a:rPr lang="en-US" altLang="zh-CN" sz="2400" smtClean="0"/>
              <a:t>5%GS250ml+</a:t>
            </a:r>
            <a:r>
              <a:rPr lang="zh-CN" altLang="en-US" sz="2400" smtClean="0"/>
              <a:t>异甘草酸镁注射液</a:t>
            </a:r>
            <a:r>
              <a:rPr lang="en-US" altLang="zh-CN" sz="2400" smtClean="0"/>
              <a:t>150mg</a:t>
            </a:r>
            <a:r>
              <a:rPr lang="zh-CN" altLang="zh-CN" sz="2400" smtClean="0">
                <a:sym typeface="+mn-ea"/>
              </a:rPr>
              <a:t>静脉滴注</a:t>
            </a:r>
            <a:r>
              <a:rPr lang="zh-CN" altLang="zh-CN" sz="2400" smtClean="0"/>
              <a:t>（</a:t>
            </a:r>
            <a:r>
              <a:rPr lang="en-US" altLang="zh-CN" sz="2400" smtClean="0"/>
              <a:t>qd</a:t>
            </a:r>
            <a:r>
              <a:rPr lang="zh-CN" altLang="zh-CN" sz="2400" smtClean="0"/>
              <a:t>）</a:t>
            </a:r>
            <a:endParaRPr lang="zh-CN" altLang="zh-CN" sz="2400" smtClean="0"/>
          </a:p>
          <a:p>
            <a:r>
              <a:rPr lang="en-US" altLang="zh-CN" sz="2400" smtClean="0">
                <a:sym typeface="+mn-ea"/>
              </a:rPr>
              <a:t>5%GS250ml</a:t>
            </a:r>
            <a:r>
              <a:rPr lang="en-US" altLang="zh-CN" sz="2400" smtClean="0"/>
              <a:t>+</a:t>
            </a:r>
            <a:r>
              <a:rPr lang="zh-CN" altLang="zh-CN" sz="2400" smtClean="0"/>
              <a:t>注射液谷胱甘肽</a:t>
            </a:r>
            <a:r>
              <a:rPr lang="en-US" altLang="zh-CN" sz="2400" smtClean="0"/>
              <a:t>1.8g</a:t>
            </a:r>
            <a:r>
              <a:rPr lang="zh-CN" altLang="zh-CN" sz="2400" smtClean="0"/>
              <a:t>静脉滴注（</a:t>
            </a:r>
            <a:r>
              <a:rPr lang="en-US" altLang="zh-CN" sz="2400" smtClean="0"/>
              <a:t>qd</a:t>
            </a:r>
            <a:r>
              <a:rPr lang="zh-CN" altLang="zh-CN" sz="2400" smtClean="0"/>
              <a:t>）</a:t>
            </a:r>
            <a:endParaRPr lang="zh-CN" altLang="zh-CN" sz="2400" smtClean="0"/>
          </a:p>
          <a:p>
            <a:r>
              <a:rPr lang="zh-CN" altLang="zh-CN" sz="2400" smtClean="0"/>
              <a:t>葡萄糖氯化钠注射液</a:t>
            </a:r>
            <a:r>
              <a:rPr lang="en-US" altLang="zh-CN" sz="2400" smtClean="0"/>
              <a:t>100ml+</a:t>
            </a:r>
            <a:r>
              <a:rPr lang="zh-CN" altLang="en-US" sz="2400" smtClean="0"/>
              <a:t>维生素</a:t>
            </a:r>
            <a:r>
              <a:rPr lang="en-US" altLang="zh-CN" sz="2400" smtClean="0"/>
              <a:t>C 2.0g</a:t>
            </a:r>
            <a:r>
              <a:rPr lang="zh-CN" altLang="zh-CN" sz="2400" smtClean="0">
                <a:sym typeface="+mn-ea"/>
              </a:rPr>
              <a:t>静脉滴注（</a:t>
            </a:r>
            <a:r>
              <a:rPr lang="en-US" altLang="zh-CN" sz="2400" smtClean="0">
                <a:sym typeface="+mn-ea"/>
              </a:rPr>
              <a:t>qd</a:t>
            </a:r>
            <a:r>
              <a:rPr lang="zh-CN" altLang="en-US" sz="2400" smtClean="0">
                <a:sym typeface="+mn-ea"/>
              </a:rPr>
              <a:t>）</a:t>
            </a:r>
            <a:endParaRPr lang="zh-CN" altLang="en-US" sz="2400" smtClean="0">
              <a:sym typeface="+mn-ea"/>
            </a:endParaRPr>
          </a:p>
          <a:p>
            <a:r>
              <a:rPr lang="zh-CN" altLang="zh-CN" sz="2400" smtClean="0"/>
              <a:t>恩替卡韦片</a:t>
            </a:r>
            <a:r>
              <a:rPr lang="en-US" altLang="zh-CN" sz="2400" smtClean="0"/>
              <a:t>0.5g</a:t>
            </a:r>
            <a:r>
              <a:rPr lang="zh-CN" altLang="zh-CN" sz="2400" smtClean="0"/>
              <a:t>（</a:t>
            </a:r>
            <a:r>
              <a:rPr lang="en-US" altLang="zh-CN" sz="2400" smtClean="0"/>
              <a:t>qd</a:t>
            </a:r>
            <a:r>
              <a:rPr lang="zh-CN" altLang="zh-CN" sz="2400" smtClean="0"/>
              <a:t>）</a:t>
            </a:r>
            <a:endParaRPr lang="zh-CN" altLang="zh-CN" sz="2400" smtClean="0"/>
          </a:p>
        </p:txBody>
      </p:sp>
      <p:sp>
        <p:nvSpPr>
          <p:cNvPr id="26627" name="日期占位符 1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endParaRPr lang="en-US" altLang="zh-CN" smtClean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7650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mtClean="0"/>
              <a:t>                            </a:t>
            </a:r>
            <a:r>
              <a:rPr lang="zh-CN" altLang="en-US" smtClean="0"/>
              <a:t>复查</a:t>
            </a:r>
            <a:endParaRPr lang="zh-CN" altLang="en-US" smtClean="0"/>
          </a:p>
          <a:p>
            <a:r>
              <a:rPr lang="en-US" altLang="zh-CN" smtClean="0">
                <a:sym typeface="+mn-ea"/>
              </a:rPr>
              <a:t>2022</a:t>
            </a:r>
            <a:r>
              <a:rPr lang="zh-CN" altLang="zh-CN" smtClean="0">
                <a:sym typeface="+mn-ea"/>
              </a:rPr>
              <a:t>年</a:t>
            </a:r>
            <a:r>
              <a:rPr lang="en-US" altLang="zh-CN" smtClean="0">
                <a:sym typeface="+mn-ea"/>
              </a:rPr>
              <a:t>11</a:t>
            </a:r>
            <a:r>
              <a:rPr lang="zh-CN" altLang="en-US" smtClean="0">
                <a:sym typeface="+mn-ea"/>
              </a:rPr>
              <a:t>月</a:t>
            </a:r>
            <a:r>
              <a:rPr lang="en-US" altLang="zh-CN" smtClean="0">
                <a:sym typeface="+mn-ea"/>
              </a:rPr>
              <a:t>23</a:t>
            </a:r>
            <a:r>
              <a:rPr lang="zh-CN" altLang="en-US" smtClean="0">
                <a:sym typeface="+mn-ea"/>
              </a:rPr>
              <a:t>日</a:t>
            </a:r>
            <a:endParaRPr lang="zh-CN" altLang="en-US" smtClean="0"/>
          </a:p>
          <a:p>
            <a:r>
              <a:rPr lang="zh-CN" altLang="en-US" smtClean="0">
                <a:sym typeface="+mn-ea"/>
              </a:rPr>
              <a:t>大生化：丙氨酸氨基转移酶(ALT </a:t>
            </a:r>
            <a:r>
              <a:rPr lang="en-US" altLang="zh-CN" smtClean="0">
                <a:sym typeface="+mn-ea"/>
              </a:rPr>
              <a:t>)  (192U/L)   </a:t>
            </a:r>
            <a:r>
              <a:rPr lang="zh-CN" altLang="en-US" smtClean="0">
                <a:sym typeface="+mn-ea"/>
              </a:rPr>
              <a:t>天门冬</a:t>
            </a:r>
            <a:r>
              <a:rPr lang="zh-CN" smtClean="0">
                <a:sym typeface="+mn-ea"/>
              </a:rPr>
              <a:t>氨酸氨基转移酶</a:t>
            </a:r>
            <a:r>
              <a:rPr lang="zh-CN" altLang="zh-CN" smtClean="0">
                <a:sym typeface="+mn-ea"/>
              </a:rPr>
              <a:t>(A</a:t>
            </a:r>
            <a:r>
              <a:rPr lang="en-US" altLang="zh-CN" smtClean="0">
                <a:sym typeface="+mn-ea"/>
              </a:rPr>
              <a:t>P</a:t>
            </a:r>
            <a:r>
              <a:rPr lang="zh-CN" altLang="zh-CN" smtClean="0">
                <a:sym typeface="+mn-ea"/>
              </a:rPr>
              <a:t>T</a:t>
            </a:r>
            <a:r>
              <a:rPr lang="zh-CN" smtClean="0">
                <a:sym typeface="+mn-ea"/>
              </a:rPr>
              <a:t>）</a:t>
            </a:r>
            <a:r>
              <a:rPr lang="zh-CN" altLang="en-US" smtClean="0">
                <a:sym typeface="+mn-ea"/>
              </a:rPr>
              <a:t>（</a:t>
            </a:r>
            <a:r>
              <a:rPr lang="en-US" altLang="zh-CN" smtClean="0">
                <a:sym typeface="+mn-ea"/>
              </a:rPr>
              <a:t>98U/L</a:t>
            </a:r>
            <a:r>
              <a:rPr lang="zh-CN" altLang="en-US" smtClean="0">
                <a:sym typeface="+mn-ea"/>
              </a:rPr>
              <a:t>）   碱性磷脂酸（</a:t>
            </a:r>
            <a:r>
              <a:rPr lang="en-US" altLang="zh-CN" smtClean="0">
                <a:sym typeface="+mn-ea"/>
              </a:rPr>
              <a:t>ALP</a:t>
            </a:r>
            <a:r>
              <a:rPr lang="zh-CN" altLang="en-US" smtClean="0">
                <a:sym typeface="+mn-ea"/>
              </a:rPr>
              <a:t>）（</a:t>
            </a:r>
            <a:r>
              <a:rPr lang="en-US" altLang="zh-CN" smtClean="0">
                <a:sym typeface="+mn-ea"/>
              </a:rPr>
              <a:t>200U/L</a:t>
            </a:r>
            <a:r>
              <a:rPr lang="zh-CN" altLang="en-US" smtClean="0">
                <a:sym typeface="+mn-ea"/>
              </a:rPr>
              <a:t>）  </a:t>
            </a:r>
            <a:r>
              <a:rPr lang="en-US" altLang="zh-CN" smtClean="0">
                <a:sym typeface="+mn-ea"/>
              </a:rPr>
              <a:t>r</a:t>
            </a:r>
            <a:r>
              <a:rPr lang="zh-CN" altLang="zh-CN" smtClean="0">
                <a:sym typeface="+mn-ea"/>
              </a:rPr>
              <a:t>谷氨酰基转移酶</a:t>
            </a:r>
            <a:r>
              <a:rPr lang="en-US" altLang="zh-CN" smtClean="0">
                <a:sym typeface="+mn-ea"/>
              </a:rPr>
              <a:t>(GGT)  </a:t>
            </a:r>
            <a:r>
              <a:rPr lang="zh-CN" altLang="en-US" smtClean="0">
                <a:sym typeface="+mn-ea"/>
              </a:rPr>
              <a:t>（</a:t>
            </a:r>
            <a:r>
              <a:rPr lang="en-US" altLang="zh-CN" smtClean="0">
                <a:sym typeface="+mn-ea"/>
              </a:rPr>
              <a:t>384U/L</a:t>
            </a:r>
            <a:r>
              <a:rPr lang="zh-CN" altLang="en-US" smtClean="0">
                <a:sym typeface="+mn-ea"/>
              </a:rPr>
              <a:t>）  腺苷脱氨酶 （</a:t>
            </a:r>
            <a:r>
              <a:rPr lang="en-US" altLang="zh-CN" smtClean="0">
                <a:sym typeface="+mn-ea"/>
              </a:rPr>
              <a:t>30U/L</a:t>
            </a:r>
            <a:r>
              <a:rPr lang="zh-CN" altLang="en-US" smtClean="0">
                <a:sym typeface="+mn-ea"/>
              </a:rPr>
              <a:t>）</a:t>
            </a:r>
            <a:endParaRPr lang="zh-CN" altLang="en-US" smtClean="0"/>
          </a:p>
          <a:p>
            <a:endParaRPr lang="zh-CN" altLang="en-US" smtClean="0"/>
          </a:p>
        </p:txBody>
      </p:sp>
      <p:sp>
        <p:nvSpPr>
          <p:cNvPr id="27651" name="日期占位符 3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zh-CN" altLang="en-US" smtClean="0">
                <a:latin typeface="Arial" pitchFamily="34" charset="0"/>
                <a:ea typeface="宋体" panose="02010600030101010101" pitchFamily="2" charset="-122"/>
              </a:rPr>
              <a:t>ZCP     2012.8.27</a:t>
            </a:r>
            <a:endParaRPr lang="en-US" altLang="zh-CN" smtClean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8674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>
                <a:sym typeface="+mn-ea"/>
              </a:rPr>
              <a:t>增加治疗及药物</a:t>
            </a:r>
            <a:endParaRPr lang="zh-CN" altLang="en-US" smtClean="0">
              <a:sym typeface="+mn-ea"/>
            </a:endParaRPr>
          </a:p>
          <a:p>
            <a:r>
              <a:rPr lang="zh-CN" altLang="en-US" smtClean="0">
                <a:sym typeface="+mn-ea"/>
              </a:rPr>
              <a:t>中</a:t>
            </a:r>
            <a:r>
              <a:rPr lang="en-US" altLang="zh-CN" smtClean="0">
                <a:sym typeface="+mn-ea"/>
              </a:rPr>
              <a:t>/</a:t>
            </a:r>
            <a:r>
              <a:rPr lang="zh-CN" altLang="en-US" smtClean="0">
                <a:sym typeface="+mn-ea"/>
              </a:rPr>
              <a:t>长链脂肪乳注射液</a:t>
            </a:r>
            <a:r>
              <a:rPr lang="en-US" altLang="zh-CN" smtClean="0">
                <a:sym typeface="+mn-ea"/>
              </a:rPr>
              <a:t>100ml</a:t>
            </a:r>
            <a:r>
              <a:rPr lang="zh-CN" altLang="zh-CN" smtClean="0">
                <a:sym typeface="+mn-ea"/>
              </a:rPr>
              <a:t>静脉滴注（</a:t>
            </a:r>
            <a:r>
              <a:rPr lang="en-US" altLang="zh-CN" smtClean="0">
                <a:sym typeface="+mn-ea"/>
              </a:rPr>
              <a:t>Bid</a:t>
            </a:r>
            <a:r>
              <a:rPr lang="zh-CN" altLang="zh-CN" smtClean="0">
                <a:sym typeface="+mn-ea"/>
              </a:rPr>
              <a:t>）</a:t>
            </a:r>
            <a:endParaRPr lang="zh-CN" altLang="zh-CN" smtClean="0">
              <a:sym typeface="+mn-ea"/>
            </a:endParaRPr>
          </a:p>
          <a:p>
            <a:r>
              <a:rPr lang="zh-CN" altLang="zh-CN" smtClean="0">
                <a:sym typeface="+mn-ea"/>
              </a:rPr>
              <a:t>电子生物反馈疗法、红外线治疗、可见光治疗（</a:t>
            </a:r>
            <a:r>
              <a:rPr lang="en-US" altLang="zh-CN" smtClean="0">
                <a:sym typeface="+mn-ea"/>
              </a:rPr>
              <a:t>Bid</a:t>
            </a:r>
            <a:r>
              <a:rPr lang="zh-CN" altLang="zh-CN" smtClean="0">
                <a:sym typeface="+mn-ea"/>
              </a:rPr>
              <a:t>）</a:t>
            </a:r>
            <a:endParaRPr lang="zh-CN" altLang="zh-CN" smtClean="0"/>
          </a:p>
          <a:p>
            <a:endParaRPr lang="zh-CN" altLang="en-US" smtClean="0"/>
          </a:p>
        </p:txBody>
      </p:sp>
      <p:sp>
        <p:nvSpPr>
          <p:cNvPr id="28675" name="日期占位符 3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r>
              <a:rPr lang="zh-CN" altLang="en-US" smtClean="0">
                <a:latin typeface="Arial" pitchFamily="34" charset="0"/>
                <a:ea typeface="宋体" panose="02010600030101010101" pitchFamily="2" charset="-122"/>
              </a:rPr>
              <a:t>ZCP     2012.8.27</a:t>
            </a:r>
            <a:endParaRPr lang="en-US" altLang="zh-CN" smtClean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标题 2"/>
          <p:cNvSpPr>
            <a:spLocks noGrp="1"/>
          </p:cNvSpPr>
          <p:nvPr>
            <p:ph type="title"/>
          </p:nvPr>
        </p:nvSpPr>
        <p:spPr>
          <a:xfrm>
            <a:off x="323850" y="620713"/>
            <a:ext cx="8540750" cy="1143000"/>
          </a:xfrm>
        </p:spPr>
        <p:txBody>
          <a:bodyPr/>
          <a:lstStyle/>
          <a:p>
            <a:pPr algn="l"/>
            <a:r>
              <a:rPr lang="zh-CN" altLang="en-US" sz="3200" smtClean="0"/>
              <a:t>护理诊断</a:t>
            </a:r>
            <a:endParaRPr lang="zh-CN" altLang="en-US" sz="3200" smtClean="0"/>
          </a:p>
        </p:txBody>
      </p:sp>
      <p:sp>
        <p:nvSpPr>
          <p:cNvPr id="29698" name="内容占位符 3"/>
          <p:cNvSpPr>
            <a:spLocks noGrp="1"/>
          </p:cNvSpPr>
          <p:nvPr>
            <p:ph idx="1"/>
          </p:nvPr>
        </p:nvSpPr>
        <p:spPr>
          <a:xfrm>
            <a:off x="301625" y="1700213"/>
            <a:ext cx="8540750" cy="4398962"/>
          </a:xfrm>
        </p:spPr>
        <p:txBody>
          <a:bodyPr/>
          <a:lstStyle/>
          <a:p>
            <a:r>
              <a:rPr lang="en-US" altLang="zh-CN" sz="2400" smtClean="0"/>
              <a:t>1</a:t>
            </a:r>
            <a:r>
              <a:rPr lang="zh-CN" altLang="en-US" sz="2400" smtClean="0"/>
              <a:t>、营养失调 </a:t>
            </a:r>
            <a:endParaRPr lang="zh-CN" altLang="en-US" sz="2400" smtClean="0"/>
          </a:p>
          <a:p>
            <a:r>
              <a:rPr lang="en-US" altLang="zh-CN" sz="2400" smtClean="0"/>
              <a:t>2</a:t>
            </a:r>
            <a:r>
              <a:rPr lang="zh-CN" altLang="en-US" sz="2400" smtClean="0"/>
              <a:t>、活动无耐力</a:t>
            </a:r>
            <a:endParaRPr lang="zh-CN" altLang="en-US" sz="2400" smtClean="0"/>
          </a:p>
          <a:p>
            <a:r>
              <a:rPr lang="en-US" altLang="zh-CN" sz="2400" smtClean="0"/>
              <a:t>3</a:t>
            </a:r>
            <a:r>
              <a:rPr lang="zh-CN" altLang="en-US" sz="2400" smtClean="0"/>
              <a:t>、焦虑</a:t>
            </a:r>
            <a:endParaRPr lang="zh-CN" altLang="en-US" sz="2400" smtClean="0"/>
          </a:p>
          <a:p>
            <a:r>
              <a:rPr lang="en-US" altLang="zh-CN" sz="2400" smtClean="0"/>
              <a:t>4</a:t>
            </a:r>
            <a:r>
              <a:rPr lang="zh-CN" altLang="en-US" sz="2400" smtClean="0"/>
              <a:t>、皮肤完整性受损</a:t>
            </a:r>
            <a:endParaRPr lang="zh-CN" altLang="en-US" sz="2400" smtClean="0"/>
          </a:p>
          <a:p>
            <a:r>
              <a:rPr lang="en-US" altLang="zh-CN" sz="2400" smtClean="0"/>
              <a:t>5</a:t>
            </a:r>
            <a:r>
              <a:rPr lang="zh-CN" altLang="en-US" sz="2400" smtClean="0"/>
              <a:t>、潜在并发症</a:t>
            </a:r>
            <a:endParaRPr lang="zh-CN" altLang="en-US" sz="2400" smtClean="0"/>
          </a:p>
          <a:p>
            <a:pPr>
              <a:buFont typeface="Wingdings" panose="05000000000000000000" pitchFamily="2" charset="2"/>
              <a:buNone/>
            </a:pPr>
            <a:endParaRPr lang="zh-CN" altLang="en-US" sz="2400" smtClean="0"/>
          </a:p>
        </p:txBody>
      </p:sp>
      <p:sp>
        <p:nvSpPr>
          <p:cNvPr id="29699" name="日期占位符 1"/>
          <p:cNvSpPr>
            <a:spLocks noGrp="1"/>
          </p:cNvSpPr>
          <p:nvPr>
            <p:ph type="dt" sz="quarter" idx="10"/>
          </p:nvPr>
        </p:nvSpPr>
        <p:spPr>
          <a:xfrm>
            <a:off x="323850" y="6021388"/>
            <a:ext cx="2289175" cy="476250"/>
          </a:xfrm>
          <a:noFill/>
        </p:spPr>
        <p:txBody>
          <a:bodyPr/>
          <a:lstStyle/>
          <a:p>
            <a:endParaRPr lang="en-US" altLang="zh-CN" smtClean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sz="3200" smtClean="0"/>
              <a:t>护理问题及措施</a:t>
            </a:r>
            <a:endParaRPr lang="zh-CN" altLang="en-US" sz="3200" smtClean="0"/>
          </a:p>
        </p:txBody>
      </p:sp>
      <p:sp>
        <p:nvSpPr>
          <p:cNvPr id="30722" name="内容占位符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000" smtClean="0"/>
              <a:t>营养失调：与肝功能减退门静脉高压引起的食欲减退有关（</a:t>
            </a:r>
            <a:r>
              <a:rPr lang="en-US" altLang="zh-CN" sz="2000" smtClean="0"/>
              <a:t>2022-11-17-14:00</a:t>
            </a:r>
            <a:r>
              <a:rPr lang="zh-CN" altLang="en-US" sz="2000" smtClean="0"/>
              <a:t>）</a:t>
            </a:r>
            <a:endParaRPr lang="zh-CN" altLang="en-US" sz="2000" smtClean="0"/>
          </a:p>
          <a:p>
            <a:r>
              <a:rPr lang="zh-CN" altLang="en-US" sz="2000" smtClean="0"/>
              <a:t>护理措施：</a:t>
            </a:r>
            <a:endParaRPr lang="zh-CN" altLang="en-US" sz="2000" smtClean="0"/>
          </a:p>
          <a:p>
            <a:r>
              <a:rPr lang="en-US" altLang="zh-CN" sz="2000" smtClean="0"/>
              <a:t>1</a:t>
            </a:r>
            <a:r>
              <a:rPr lang="zh-CN" altLang="en-US" sz="2000" smtClean="0"/>
              <a:t>、饮食以高热量、高纤维素、适量蛋白质、低脂肪、禁饮酒为原则。</a:t>
            </a:r>
            <a:endParaRPr lang="zh-CN" altLang="en-US" sz="2000" smtClean="0"/>
          </a:p>
          <a:p>
            <a:r>
              <a:rPr lang="en-US" altLang="zh-CN" sz="2000" smtClean="0"/>
              <a:t> 2</a:t>
            </a:r>
            <a:r>
              <a:rPr lang="zh-CN" altLang="en-US" sz="2000" smtClean="0"/>
              <a:t>、一日三餐以微饱为宜，切勿暴饮暴食，特别是晚餐，适当控制总量   ，防止身体过度肥胖，以免导致脂肪肝的发生。</a:t>
            </a:r>
            <a:endParaRPr lang="zh-CN" altLang="en-US" sz="2000" smtClean="0"/>
          </a:p>
          <a:p>
            <a:r>
              <a:rPr lang="en-US" altLang="zh-CN" sz="2000" smtClean="0"/>
              <a:t> 3</a:t>
            </a:r>
            <a:r>
              <a:rPr lang="zh-CN" altLang="en-US" sz="2000" smtClean="0"/>
              <a:t>、不食变质食物，注意饮食卫生。</a:t>
            </a:r>
            <a:endParaRPr lang="zh-CN" altLang="en-US" sz="2000" smtClean="0"/>
          </a:p>
          <a:p>
            <a:r>
              <a:rPr lang="zh-CN" altLang="en-US" sz="2000" smtClean="0"/>
              <a:t>评价：营养不断提高（</a:t>
            </a:r>
            <a:r>
              <a:rPr lang="en-US" altLang="zh-CN" sz="2000" smtClean="0"/>
              <a:t>2022-11-20-09:00</a:t>
            </a:r>
            <a:r>
              <a:rPr lang="zh-CN" altLang="en-US" sz="2000" smtClean="0"/>
              <a:t>）</a:t>
            </a:r>
            <a:endParaRPr lang="zh-CN" altLang="en-US" sz="2000" smtClean="0"/>
          </a:p>
        </p:txBody>
      </p:sp>
      <p:sp>
        <p:nvSpPr>
          <p:cNvPr id="30723" name="日期占位符 1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endParaRPr lang="en-US" altLang="zh-CN" smtClean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https://d.book118.com/026022115110010100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诗情画意">
  <a:themeElements>
    <a:clrScheme name="诗情画意 1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FFFFFF"/>
      </a:accent3>
      <a:accent4>
        <a:srgbClr val="006765"/>
      </a:accent4>
      <a:accent5>
        <a:srgbClr val="F3FAFF"/>
      </a:accent5>
      <a:accent6>
        <a:srgbClr val="2D5CE7"/>
      </a:accent6>
      <a:hlink>
        <a:srgbClr val="DC5900"/>
      </a:hlink>
      <a:folHlink>
        <a:srgbClr val="7979A5"/>
      </a:folHlink>
    </a:clrScheme>
    <a:fontScheme name="诗情画意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诗情画意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765"/>
        </a:accent4>
        <a:accent5>
          <a:srgbClr val="F3FAFF"/>
        </a:accent5>
        <a:accent6>
          <a:srgbClr val="2D5CE7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2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0A2"/>
        </a:accent4>
        <a:accent5>
          <a:srgbClr val="F2FAFF"/>
        </a:accent5>
        <a:accent6>
          <a:srgbClr val="E186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AF3EC"/>
        </a:accent3>
        <a:accent4>
          <a:srgbClr val="4E4E76"/>
        </a:accent4>
        <a:accent5>
          <a:srgbClr val="FFFFEB"/>
        </a:accent5>
        <a:accent6>
          <a:srgbClr val="2D8AE7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FFE2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5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E"/>
        </a:accent4>
        <a:accent5>
          <a:srgbClr val="E7F0EA"/>
        </a:accent5>
        <a:accent6>
          <a:srgbClr val="2D5CE7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682"/>
        </a:accent4>
        <a:accent5>
          <a:srgbClr val="EFEFEF"/>
        </a:accent5>
        <a:accent6>
          <a:srgbClr val="2D8AE7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F0F0FF"/>
        </a:accent3>
        <a:accent4>
          <a:srgbClr val="AE2A00"/>
        </a:accent4>
        <a:accent5>
          <a:srgbClr val="F0EFF4"/>
        </a:accent5>
        <a:accent6>
          <a:srgbClr val="005CB9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8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F"/>
        </a:accent3>
        <a:accent4>
          <a:srgbClr val="000082"/>
        </a:accent4>
        <a:accent5>
          <a:srgbClr val="F3F3F3"/>
        </a:accent5>
        <a:accent6>
          <a:srgbClr val="A163A3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宋体</vt:lpstr>
      <vt:lpstr>Wingdings</vt:lpstr>
      <vt:lpstr>Office Theme</vt:lpstr>
      <vt:lpstr>慢性乙型病毒性肝炎</vt:lpstr>
      <vt:lpstr>目录</vt:lpstr>
      <vt:lpstr>病例汇报</vt:lpstr>
      <vt:lpstr>护理评估</vt:lpstr>
      <vt:lpstr>护理评估</vt:lpstr>
      <vt:lpstr>辅助检查</vt:lpstr>
      <vt:lpstr>PowerPoint Presentation</vt:lpstr>
      <vt:lpstr>其他辅助检查</vt:lpstr>
      <vt:lpstr>PowerPoint Presentation</vt:lpstr>
      <vt:lpstr>治疗过程</vt:lpstr>
      <vt:lpstr>PowerPoint Presentation</vt:lpstr>
      <vt:lpstr>PowerPoint Presentation</vt:lpstr>
      <vt:lpstr>护理诊断</vt:lpstr>
      <vt:lpstr>护理问题及措施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2024-09-24T11:17:13.303</cp:lastPrinted>
  <dcterms:created xsi:type="dcterms:W3CDTF">2024-09-24T03:17:13Z</dcterms:created>
  <dcterms:modified xsi:type="dcterms:W3CDTF">2024-09-24T03:17:14Z</dcterms:modified>
</cp:coreProperties>
</file>