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AF61FB-3DC0-428A-B873-64E27DAA2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1070C8-F3C8-457B-9BC5-DB47F48C7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715034-F136-457D-A4B3-1FE0E8D23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BF783B-D609-4BEA-9F73-6852D2A888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4B35E3-4AE7-4A5D-A9B5-1A97F872E8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66C70A-2B1E-47A0-BC1B-6AA268503D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A7BC61-D3B4-4591-834D-DCD1AF6C7D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DC6EEF-DDA9-48CC-BD62-6D0EB5E6C4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FE37CB-D469-4C18-9202-37B08D419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BF8F8-A854-4EAA-BC1B-01987C83C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05CBC-7E84-448F-A9CF-A064F4C48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4410004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9654" y="1906269"/>
            <a:ext cx="5648746" cy="20267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err="1" smtClean="0">
                <a:solidFill>
                  <a:schemeClr val="dk1"/>
                </a:solidFill>
                <a:latin typeface="Microsoft Yahei"/>
                <a:ea typeface="Microsoft Yahei"/>
                <a:cs typeface="Microsoft Yahei"/>
              </a:rPr>
              <a:t>乳腺癌术后淋巴水肿预防和护理</a:t>
            </a:r>
            <a:r>
              <a:rPr lang="en-US" altLang="zh-CN" sz="5175" b="1" err="1" smtClean="0">
                <a:solidFill>
                  <a:schemeClr val="dk1"/>
                </a:solidFill>
                <a:latin typeface="Microsoft Yahei"/>
                <a:ea typeface="Microsoft Yahei"/>
                <a:cs typeface="Microsoft Yahei"/>
              </a:rPr>
              <a:t>PPT</a:t>
            </a:r>
            <a:endParaRPr lang="en-US" sz="5175" b="1">
              <a:solidFill>
                <a:schemeClr val="dk1"/>
              </a:solidFill>
              <a:latin typeface="Microsoft Yahei"/>
              <a:ea typeface="Microsoft Yahei"/>
              <a:cs typeface="Microsoft Yahei"/>
            </a:endParaRPr>
          </a:p>
        </p:txBody>
      </p:sp>
      <p:sp>
        <p:nvSpPr>
          <p:cNvPr id="3" name="TextBox 3"/>
          <p:cNvSpPr txBox="1"/>
          <p:nvPr/>
        </p:nvSpPr>
        <p:spPr>
          <a:xfrm>
            <a:off x="865854" y="5012878"/>
            <a:ext cx="2343302" cy="326821"/>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err="1">
                <a:solidFill>
                  <a:srgbClr val="FFFFFF"/>
                </a:solidFill>
                <a:latin typeface="Microsoft Yahei"/>
                <a:ea typeface="Microsoft Yahei"/>
                <a:cs typeface="Microsoft Yahei"/>
              </a:rPr>
              <a:t>汇报人</a:t>
            </a:r>
            <a:r>
              <a:rPr lang="en-US" sz="2025" err="1" smtClean="0">
                <a:solidFill>
                  <a:srgbClr val="FFFFFF"/>
                </a:solidFill>
                <a:latin typeface="Microsoft Yahei"/>
                <a:ea typeface="Microsoft Yahei"/>
                <a:cs typeface="Microsoft Yahei"/>
              </a:rPr>
              <a:t>：</a:t>
            </a:r>
            <a:r>
              <a:rPr lang="en-US" altLang="zh-CN" sz="2025" err="1" smtClean="0">
                <a:solidFill>
                  <a:srgbClr val="FFFFFF"/>
                </a:solidFill>
                <a:latin typeface="Microsoft Yahei"/>
                <a:ea typeface="Microsoft Yahei"/>
                <a:cs typeface="Microsoft Yahei"/>
              </a:rPr>
              <a:t>XXX</a:t>
            </a:r>
            <a:endParaRPr lang="en-US" sz="2025">
              <a:solidFill>
                <a:srgbClr val="FFFFFF"/>
              </a:solidFill>
              <a:latin typeface="Microsoft Yahei"/>
              <a:ea typeface="Microsoft Yahei"/>
              <a:cs typeface="Microsoft Yahei"/>
            </a:endParaRPr>
          </a:p>
        </p:txBody>
      </p:sp>
      <p:sp>
        <p:nvSpPr>
          <p:cNvPr id="4" name="TextBox 4"/>
          <p:cNvSpPr txBox="1"/>
          <p:nvPr/>
        </p:nvSpPr>
        <p:spPr>
          <a:xfrm>
            <a:off x="433038" y="5737233"/>
            <a:ext cx="3208934" cy="326821"/>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altLang="zh-CN" sz="2025" smtClean="0">
                <a:solidFill>
                  <a:srgbClr val="000000"/>
                </a:solidFill>
                <a:latin typeface="Microsoft Yahei"/>
                <a:ea typeface="Microsoft Yahei"/>
                <a:cs typeface="Microsoft Yahei"/>
              </a:rPr>
              <a:t>XX</a:t>
            </a:r>
            <a:r>
              <a:rPr lang="en-US" sz="2025" smtClean="0">
                <a:solidFill>
                  <a:srgbClr val="000000"/>
                </a:solidFill>
                <a:latin typeface="Microsoft Yahei"/>
                <a:ea typeface="Microsoft Yahei"/>
                <a:cs typeface="Microsoft Yahei"/>
              </a:rPr>
              <a:t>-</a:t>
            </a:r>
            <a:r>
              <a:rPr lang="en-US" altLang="zh-CN" sz="2025" smtClean="0">
                <a:solidFill>
                  <a:srgbClr val="000000"/>
                </a:solidFill>
                <a:latin typeface="Microsoft Yahei"/>
                <a:ea typeface="Microsoft Yahei"/>
                <a:cs typeface="Microsoft Yahei"/>
              </a:rPr>
              <a:t>XX</a:t>
            </a:r>
            <a:r>
              <a:rPr lang="en-US" sz="2025" smtClean="0">
                <a:solidFill>
                  <a:srgbClr val="000000"/>
                </a:solidFill>
                <a:latin typeface="Microsoft Yahei"/>
                <a:ea typeface="Microsoft Yahei"/>
                <a:cs typeface="Microsoft Yahei"/>
              </a:rPr>
              <a:t>-</a:t>
            </a:r>
            <a:r>
              <a:rPr lang="en-US" altLang="zh-CN" sz="2025" smtClean="0">
                <a:solidFill>
                  <a:srgbClr val="000000"/>
                </a:solidFill>
                <a:latin typeface="Microsoft Yahei"/>
                <a:ea typeface="Microsoft Yahei"/>
                <a:cs typeface="Microsoft Yahei"/>
              </a:rPr>
              <a:t>XX</a:t>
            </a:r>
            <a:endParaRPr lang="en-US" sz="2025">
              <a:solidFill>
                <a:srgbClr val="000000"/>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306628"/>
            <a:ext cx="2148230" cy="13240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6300" b="1">
                <a:solidFill>
                  <a:schemeClr val="dk1"/>
                </a:solidFill>
                <a:latin typeface="Microsoft Yahei"/>
                <a:ea typeface="Microsoft Yahei"/>
                <a:cs typeface="Microsoft Yahei"/>
              </a:rPr>
              <a:t>目录</a:t>
            </a:r>
          </a:p>
        </p:txBody>
      </p:sp>
      <p:sp>
        <p:nvSpPr>
          <p:cNvPr id="4" name="TextBox 4"/>
          <p:cNvSpPr txBox="1"/>
          <p:nvPr/>
        </p:nvSpPr>
        <p:spPr>
          <a:xfrm>
            <a:off x="871486" y="1709985"/>
            <a:ext cx="4991100" cy="3857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乳腺癌术后淋巴水肿概述</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预防淋巴水肿的方法</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淋巴水肿的护理方法</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淋巴水肿的诊断与治疗</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淋巴水肿的预防与控制策略</a:t>
            </a:r>
          </a:p>
          <a:p>
            <a:pPr marL="203200" lvl="0" indent="-203200">
              <a:lnSpc>
                <a:spcPct val="140000"/>
              </a:lnSpc>
              <a:spcBef>
                <a:spcPts val="450"/>
              </a:spcBef>
              <a:buFont typeface="Arial"/>
              <a:buChar char="•"/>
            </a:pPr>
            <a:r>
              <a:rPr lang="en-US" sz="2025">
                <a:solidFill>
                  <a:srgbClr val="000000"/>
                </a:solidFill>
                <a:latin typeface="Microsoft Yahei"/>
                <a:ea typeface="Microsoft Yahei"/>
                <a:cs typeface="Microsoft Yahei"/>
              </a:rPr>
              <a:t>相关研究与文献综述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乳腺癌术后淋巴水肿概述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乳腺癌术后淋巴水肿是指由于手术切除腋窝淋巴结而导致淋巴回流障碍，进而引发肢体肿胀的一种并发症。</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成因</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淋巴水肿的发生与多种因素有关，包括手术方式、术后放疗、感染等。其中，手术方式是最主要的因素，腋窝淋巴结清扫术是导致淋巴水肿发生的主要原因。</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定义与成因</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淋巴水肿会导致患肢沉重、胀痛、活动受限等症状，严重者可影响日常生活。</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生理影响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心理影响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社会影响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淋巴水肿会导致患者焦虑、抑郁等心理问题，影响生活质量。</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淋巴水肿可能导致社会参与度降低，社交能力下降等问题。</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淋巴水肿对乳腺癌患者的影响</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根据发病时间，淋巴水肿可分为早发性淋巴水肿和晚发性淋巴水肿。早发性淋巴水肿通常发生在术后数周内，晚发性淋巴水肿则发生在术后数月甚至数年后。</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表现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淋巴水肿的主要表现为患肢肿胀、皮肤紧绷、疼痛、活动受限等。严重者可出现皮肤破损、感染等问题。</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淋巴水肿的分类与表现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预防淋巴水肿的方法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肥胖会增加淋巴系统的负担，加重淋巴水肿的风险。</a:t>
            </a:r>
          </a:p>
        </p:txBody>
      </p:sp>
      <p:pic>
        <p:nvPicPr>
          <p:cNvPr id="5" name="Picture 5"/>
          <p:cNvPicPr>
            <a:picLocks noChangeAspect="1"/>
          </p:cNvPicPr>
          <p:nvPr/>
        </p:nvPicPr>
        <p:blipFill>
          <a:blip r:embed="rId2"/>
          <a:srcRect l="16138" r="1613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保持健康的体重</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饮食中应包含足够的蛋白质、维生素和矿物质，以支持身体的免疫系统和淋巴系统的正常运作。</a:t>
            </a:r>
          </a:p>
        </p:txBody>
      </p:sp>
      <p:sp>
        <p:nvSpPr>
          <p:cNvPr id="15" name="TextBox 15"/>
          <p:cNvSpPr txBox="1"/>
          <p:nvPr/>
        </p:nvSpPr>
        <p:spPr>
          <a:xfrm>
            <a:off x="4643192"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均衡饮食</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充足的睡眠和规律的作息有助于淋巴系统的正常运作。</a:t>
            </a:r>
          </a:p>
        </p:txBody>
      </p:sp>
      <p:sp>
        <p:nvSpPr>
          <p:cNvPr id="20" name="TextBox 20"/>
          <p:cNvSpPr txBox="1"/>
          <p:nvPr/>
        </p:nvSpPr>
        <p:spPr>
          <a:xfrm>
            <a:off x="8313274"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规律作息</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285778"/>
            <a:ext cx="515576" cy="440418"/>
            <a:chOff x="454963" y="285778"/>
            <a:chExt cx="515576" cy="440418"/>
          </a:xfrm>
        </p:grpSpPr>
        <p:sp>
          <p:nvSpPr>
            <p:cNvPr id="24" name="AutoShape 24"/>
            <p:cNvSpPr/>
            <p:nvPr/>
          </p:nvSpPr>
          <p:spPr>
            <a:xfrm>
              <a:off x="454963" y="28872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28577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2874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2964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2923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065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035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0526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1423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101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242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213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230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320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278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420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390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4081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64978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456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4" name="TextBox 44"/>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健康的生活方式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如散步、瑜伽等轻度运动可以促进淋巴液的流动，预防淋巴水肿。</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正确的锻炼方式</a:t>
            </a:r>
          </a:p>
        </p:txBody>
      </p:sp>
      <p:pic>
        <p:nvPicPr>
          <p:cNvPr id="28" name="Picture 28"/>
          <p:cNvPicPr>
            <a:picLocks noChangeAspect="1"/>
          </p:cNvPicPr>
          <p:nvPr/>
        </p:nvPicPr>
        <p:blipFill>
          <a:blip r:embed="rId2"/>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轻度运动</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通过锻炼上肢和颈部的肌肉，可以提高淋巴系统的泵送能力，预防淋巴水肿。</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肌肉强化训练</a:t>
            </a:r>
          </a:p>
        </p:txBody>
      </p:sp>
      <p:pic>
        <p:nvPicPr>
          <p:cNvPr id="32" name="Picture 32"/>
          <p:cNvPicPr>
            <a:picLocks noChangeAspect="1"/>
          </p:cNvPicPr>
          <p:nvPr/>
        </p:nvPicPr>
        <p:blipFill>
          <a:blip r:embed="rId3"/>
          <a:stretch>
            <a:fillRect/>
          </a:stretch>
        </p:blipFill>
        <p:spPr>
          <a:xfrm>
            <a:off x="5820154" y="3595858"/>
            <a:ext cx="2380229" cy="2380229"/>
          </a:xfrm>
          <a:prstGeom prst="ellipse">
            <a:avLst/>
          </a:prstGeom>
        </p:spPr>
      </p:pic>
      <p:pic>
        <p:nvPicPr>
          <p:cNvPr id="33" name="Picture 33"/>
          <p:cNvPicPr>
            <a:picLocks noChangeAspect="1"/>
          </p:cNvPicPr>
          <p:nvPr/>
        </p:nvPicPr>
        <p:blipFill>
          <a:blip r:embed="rId4"/>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按摩上肢和颈部肌肉，可以促进淋巴液的流动，降低淋巴水肿的风险。</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按摩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避免感染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避免接触感染源，如病毒、细菌等，以预防感染导致的炎症反应。</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保持清洁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保持身体和手术部位的清洁，可以预防感染和炎症，降低淋巴水肿的风险。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炎症管理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遵医嘱使用抗炎药物，可以帮助控制炎症反应，降低淋巴水肿的风险。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224818"/>
            <a:ext cx="515576" cy="440418"/>
            <a:chOff x="454963" y="224818"/>
            <a:chExt cx="515576" cy="440418"/>
          </a:xfrm>
        </p:grpSpPr>
        <p:sp>
          <p:nvSpPr>
            <p:cNvPr id="21" name="AutoShape 2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1" name="TextBox 4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避免感染和炎症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合适的衣物和弹力绷带</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使用弹力绷带</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在医生的指导下使用弹力绷带，可以提供额外的压力，促进淋巴液的流动。</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注意皮肤保护</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避免使用过紧的绷带或衣服，以免造成皮肤刺激和损伤。</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穿着宽松舒适的衣服</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避免穿着紧身衣物，以减少对手术部位的压迫。</a:t>
            </a:r>
          </a:p>
        </p:txBody>
      </p:sp>
      <p:pic>
        <p:nvPicPr>
          <p:cNvPr id="32" name="Picture 32"/>
          <p:cNvPicPr>
            <a:picLocks noChangeAspect="1"/>
          </p:cNvPicPr>
          <p:nvPr/>
        </p:nvPicPr>
        <p:blipFill>
          <a:blip r:embed="rId2"/>
          <a:stretch>
            <a:fillRect/>
          </a:stretch>
        </p:blipFill>
        <p:spPr>
          <a:xfrm>
            <a:off x="869006" y="1293634"/>
            <a:ext cx="4563025" cy="4563025"/>
          </a:xfrm>
          <a:prstGeom prst="diamond">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淋巴水肿的护理方法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在休息和睡觉时，尽量抬高患肢，以促进血液回流，减轻水肿。</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抬高患肢</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根据具体情况，可以在医生的指导下进行适当的冷敷或热敷。冷敷可以缓解疼痛和减轻炎症，而热敷可以促进血液循环和淋巴回流。</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冷敷或热敷</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抬高患肢，冷敷或热敷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通过按摩可以促进淋巴回流，减轻水肿。但需要注意按摩的力度和方式，避免对皮肤造成伤害。</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被动运动</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在医生的指导下，可以进行适当的被动运动，以促进肌肉收缩和血液循环，减轻水肿。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按摩</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按摩和被动运动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https://d.book118.com/026044100045010042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F9BDE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2024-09-09T14:41:11.686</cp:lastPrinted>
  <dcterms:created xsi:type="dcterms:W3CDTF">2024-09-09T06:41:11Z</dcterms:created>
  <dcterms:modified xsi:type="dcterms:W3CDTF">2024-09-09T06:41:13Z</dcterms:modified>
</cp:coreProperties>
</file>