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4" r:id="rId18"/>
    <p:sldId id="306" r:id="rId19"/>
  </p:sldIdLst>
  <p:sldSz cx="12192000" cy="6858000"/>
  <p:notesSz cx="6858000" cy="9144000"/>
  <p:custDataLst>
    <p:tags r:id="rId20"/>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 Type="http://schemas.openxmlformats.org/officeDocument/2006/relationships/slideMaster" Target="slideMasters/slideMaster2.xml" /><Relationship Id="rId20" Type="http://schemas.openxmlformats.org/officeDocument/2006/relationships/tags" Target="tags/tag1.xml" /><Relationship Id="rId21" Type="http://schemas.openxmlformats.org/officeDocument/2006/relationships/presProps" Target="presProps.xml" /><Relationship Id="rId22" Type="http://schemas.openxmlformats.org/officeDocument/2006/relationships/viewProps" Target="viewProps.xml" /><Relationship Id="rId23" Type="http://schemas.openxmlformats.org/officeDocument/2006/relationships/theme" Target="theme/theme1.xml" /><Relationship Id="rId24"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EC9E9CA4-2C47-4A97-A249-39024565C3A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BC53A95-1C22-4349-A3E8-E1545607B6F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E0DEC6D4-847C-4D93-85C8-8498FE36B78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E683C90A-F7A4-4B81-AAAD-C6EB33ED33B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7A74ACE5-E476-49BB-BA4E-F63B68CC0B43}"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4ACB7D2B-6382-4A0A-BD9F-1576D79DF42B}"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36307EE6-380F-4ACF-8FB1-2D9A139B7B43}"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3588077F-7222-4293-B4BB-40B8DDF3CCB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8CD048D7-C8A3-4FDA-8420-BCAFDEA67AD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EAACF1B-DD5F-4A18-A4B6-8C5E869F936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A62367B-49C9-425D-ADC4-A6F9E0C484D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endParaRPr lang="en-US" smtClean="0"/>
          </a:p>
          <a:p>
            <a:pPr lvl="1"/>
            <a:r>
              <a:rPr lang="en-US" smtClean="0"/>
              <a:t>Second level</a:t>
            </a:r>
            <a:endParaRPr lang="en-US" smtClean="0"/>
          </a:p>
          <a:p>
            <a:pPr lvl="2"/>
            <a:r>
              <a:rPr lang="en-US" smtClean="0"/>
              <a:t>Third level</a:t>
            </a:r>
            <a:endParaRPr lang="en-US" smtClean="0"/>
          </a:p>
          <a:p>
            <a:pPr lvl="3"/>
            <a:r>
              <a:rPr lang="en-US" smtClean="0"/>
              <a:t>Fourth level</a:t>
            </a:r>
            <a:endParaRPr lang="en-US" smtClean="0"/>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endParaRPr lang="en-US" smtClean="0"/>
          </a:p>
        </p:txBody>
      </p:sp>
      <p:sp>
        <p:nvSpPr>
          <p:cNvPr id="4" name="Date Placeholder 3"/>
          <p:cNvSpPr>
            <a:spLocks noGrp="1"/>
          </p:cNvSpPr>
          <p:nvPr>
            <p:ph type="dt" sz="half" idx="10"/>
          </p:nvPr>
        </p:nvSpPr>
        <p:spPr/>
        <p:txBody>
          <a:bodyPr/>
          <a:lstStyle/>
          <a:p>
            <a:fld id="{1D8BD707-D9CF-40AE-B4C6-C98DA3205C09}" type="datetimeFigureOut">
              <a:rPr lang="en-US" smtClean="0"/>
              <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endParaRPr lang="en-US" smtClean="0"/>
          </a:p>
          <a:p>
            <a:pPr lvl="1"/>
            <a:r>
              <a:rPr lang="en-US" smtClean="0"/>
              <a:t>Second level</a:t>
            </a:r>
            <a:endParaRPr lang="en-US" smtClean="0"/>
          </a:p>
          <a:p>
            <a:pPr lvl="2"/>
            <a:r>
              <a:rPr lang="en-US" smtClean="0"/>
              <a:t>Third level</a:t>
            </a:r>
            <a:endParaRPr lang="en-US" smtClean="0"/>
          </a:p>
          <a:p>
            <a:pPr lvl="3"/>
            <a:r>
              <a:rPr lang="en-US" smtClean="0"/>
              <a:t>Fourth level</a:t>
            </a:r>
            <a:endParaRPr lang="en-US" smtClean="0"/>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endParaRPr lang="en-US" smtClean="0"/>
          </a:p>
          <a:p>
            <a:pPr lvl="1"/>
            <a:r>
              <a:rPr lang="en-US" smtClean="0"/>
              <a:t>Second level</a:t>
            </a:r>
            <a:endParaRPr lang="en-US" smtClean="0"/>
          </a:p>
          <a:p>
            <a:pPr lvl="2"/>
            <a:r>
              <a:rPr lang="en-US" smtClean="0"/>
              <a:t>Third level</a:t>
            </a:r>
            <a:endParaRPr lang="en-US" smtClean="0"/>
          </a:p>
          <a:p>
            <a:pPr lvl="3"/>
            <a:r>
              <a:rPr lang="en-US" smtClean="0"/>
              <a:t>Fourth level</a:t>
            </a:r>
            <a:endParaRPr lang="en-US" smtClean="0"/>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endParaRPr lang="en-US" smtClean="0"/>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endParaRPr lang="en-US" smtClean="0"/>
          </a:p>
          <a:p>
            <a:pPr lvl="1"/>
            <a:r>
              <a:rPr lang="en-US" smtClean="0"/>
              <a:t>Second level</a:t>
            </a:r>
            <a:endParaRPr lang="en-US" smtClean="0"/>
          </a:p>
          <a:p>
            <a:pPr lvl="2"/>
            <a:r>
              <a:rPr lang="en-US" smtClean="0"/>
              <a:t>Third level</a:t>
            </a:r>
            <a:endParaRPr lang="en-US" smtClean="0"/>
          </a:p>
          <a:p>
            <a:pPr lvl="3"/>
            <a:r>
              <a:rPr lang="en-US" smtClean="0"/>
              <a:t>Fourth level</a:t>
            </a:r>
            <a:endParaRPr lang="en-US" smtClean="0"/>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endParaRPr lang="en-US" smtClean="0"/>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endParaRPr lang="en-US" smtClean="0"/>
          </a:p>
          <a:p>
            <a:pPr lvl="1"/>
            <a:r>
              <a:rPr lang="en-US" smtClean="0"/>
              <a:t>Second level</a:t>
            </a:r>
            <a:endParaRPr lang="en-US" smtClean="0"/>
          </a:p>
          <a:p>
            <a:pPr lvl="2"/>
            <a:r>
              <a:rPr lang="en-US" smtClean="0"/>
              <a:t>Third level</a:t>
            </a:r>
            <a:endParaRPr lang="en-US" smtClean="0"/>
          </a:p>
          <a:p>
            <a:pPr lvl="3"/>
            <a:r>
              <a:rPr lang="en-US" smtClean="0"/>
              <a:t>Fourth level</a:t>
            </a:r>
            <a:endParaRPr lang="en-US" smtClean="0"/>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endParaRPr lang="en-US" smtClean="0"/>
          </a:p>
          <a:p>
            <a:pPr lvl="1"/>
            <a:r>
              <a:rPr lang="en-US" smtClean="0"/>
              <a:t>Second level</a:t>
            </a:r>
            <a:endParaRPr lang="en-US" smtClean="0"/>
          </a:p>
          <a:p>
            <a:pPr lvl="2"/>
            <a:r>
              <a:rPr lang="en-US" smtClean="0"/>
              <a:t>Third level</a:t>
            </a:r>
            <a:endParaRPr lang="en-US" smtClean="0"/>
          </a:p>
          <a:p>
            <a:pPr lvl="3"/>
            <a:r>
              <a:rPr lang="en-US" smtClean="0"/>
              <a:t>Fourth level</a:t>
            </a:r>
            <a:endParaRPr lang="en-US" smtClean="0"/>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endParaRPr lang="en-US" smtClean="0"/>
          </a:p>
        </p:txBody>
      </p:sp>
      <p:sp>
        <p:nvSpPr>
          <p:cNvPr id="5" name="Date Placeholder 4"/>
          <p:cNvSpPr>
            <a:spLocks noGrp="1"/>
          </p:cNvSpPr>
          <p:nvPr>
            <p:ph type="dt" sz="half" idx="10"/>
          </p:nvPr>
        </p:nvSpPr>
        <p:spPr/>
        <p:txBody>
          <a:bodyPr/>
          <a:lstStyle/>
          <a:p>
            <a:fld id="{1D8BD707-D9CF-40AE-B4C6-C98DA3205C09}" type="datetimeFigureOut">
              <a:rPr lang="en-US" smtClean="0"/>
              <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endParaRPr lang="en-US" smtClean="0"/>
          </a:p>
        </p:txBody>
      </p:sp>
      <p:sp>
        <p:nvSpPr>
          <p:cNvPr id="5" name="Date Placeholder 4"/>
          <p:cNvSpPr>
            <a:spLocks noGrp="1"/>
          </p:cNvSpPr>
          <p:nvPr>
            <p:ph type="dt" sz="half" idx="10"/>
          </p:nvPr>
        </p:nvSpPr>
        <p:spPr/>
        <p:txBody>
          <a:bodyPr/>
          <a:lstStyle/>
          <a:p>
            <a:fld id="{1D8BD707-D9CF-40AE-B4C6-C98DA3205C09}" type="datetimeFigureOut">
              <a:rPr lang="en-US" smtClean="0"/>
              <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endParaRPr lang="en-US" smtClean="0"/>
          </a:p>
          <a:p>
            <a:pPr lvl="1"/>
            <a:r>
              <a:rPr lang="en-US" smtClean="0"/>
              <a:t>Second level</a:t>
            </a:r>
            <a:endParaRPr lang="en-US" smtClean="0"/>
          </a:p>
          <a:p>
            <a:pPr lvl="2"/>
            <a:r>
              <a:rPr lang="en-US" smtClean="0"/>
              <a:t>Third level</a:t>
            </a:r>
            <a:endParaRPr lang="en-US" smtClean="0"/>
          </a:p>
          <a:p>
            <a:pPr lvl="3"/>
            <a:r>
              <a:rPr lang="en-US" smtClean="0"/>
              <a:t>Fourth level</a:t>
            </a:r>
            <a:endParaRPr lang="en-US" smtClean="0"/>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endParaRPr lang="en-US" smtClean="0"/>
          </a:p>
          <a:p>
            <a:pPr lvl="1"/>
            <a:r>
              <a:rPr lang="en-US" smtClean="0"/>
              <a:t>Second level</a:t>
            </a:r>
            <a:endParaRPr lang="en-US" smtClean="0"/>
          </a:p>
          <a:p>
            <a:pPr lvl="2"/>
            <a:r>
              <a:rPr lang="en-US" smtClean="0"/>
              <a:t>Third level</a:t>
            </a:r>
            <a:endParaRPr lang="en-US" smtClean="0"/>
          </a:p>
          <a:p>
            <a:pPr lvl="3"/>
            <a:r>
              <a:rPr lang="en-US" smtClean="0"/>
              <a:t>Fourth level</a:t>
            </a:r>
            <a:endParaRPr lang="en-US" smtClean="0"/>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endParaRPr lang="en-US" smtClean="0"/>
          </a:p>
          <a:p>
            <a:pPr lvl="1"/>
            <a:r>
              <a:rPr lang="en-US" smtClean="0"/>
              <a:t>Second level</a:t>
            </a:r>
            <a:endParaRPr lang="en-US" smtClean="0"/>
          </a:p>
          <a:p>
            <a:pPr lvl="2"/>
            <a:r>
              <a:rPr lang="en-US" smtClean="0"/>
              <a:t>Third level</a:t>
            </a:r>
            <a:endParaRPr lang="en-US" smtClean="0"/>
          </a:p>
          <a:p>
            <a:pPr lvl="3"/>
            <a:r>
              <a:rPr lang="en-US" smtClean="0"/>
              <a:t>Fourth level</a:t>
            </a:r>
            <a:endParaRPr lang="en-US" smtClean="0"/>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8.jpeg" /><Relationship Id="rId4" Type="http://schemas.openxmlformats.org/officeDocument/2006/relationships/image" Target="../media/image9.jpeg" /><Relationship Id="rId5"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12.jpeg" /><Relationship Id="rId4" Type="http://schemas.openxmlformats.org/officeDocument/2006/relationships/image" Target="../media/image13.jpeg" /><Relationship Id="rId5" Type="http://schemas.openxmlformats.org/officeDocument/2006/relationships/image" Target="../media/image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4.jpeg" /><Relationship Id="rId3" Type="http://schemas.openxmlformats.org/officeDocument/2006/relationships/image" Target="../media/image2.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5.jpeg" /><Relationship Id="rId3" Type="http://schemas.openxmlformats.org/officeDocument/2006/relationships/image" Target="../media/image2.jpe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6.jpeg" /><Relationship Id="rId3" Type="http://schemas.openxmlformats.org/officeDocument/2006/relationships/image" Target="../media/image2.jpe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026045225204010042"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2" name="TextBox 2"/>
          <p:cNvSpPr txBox="1"/>
          <p:nvPr/>
        </p:nvSpPr>
        <p:spPr>
          <a:xfrm>
            <a:off x="849089" y="1082040"/>
            <a:ext cx="6643794" cy="209207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1">
                    <a:alpha val="100000"/>
                  </a:schemeClr>
                </a:solidFill>
                <a:latin typeface="微软雅黑" panose="020b0503020204020204" charset="-122"/>
                <a:ea typeface="微软雅黑" panose="020b0503020204020204" charset="-122"/>
                <a:cs typeface="微软雅黑" panose="020b0503020204020204" charset="-122"/>
              </a:rPr>
              <a:t>VSAT网络</a:t>
            </a:r>
            <a:endParaRPr lang="en-US" sz="5175" b="1">
              <a:solidFill>
                <a:schemeClr val="accent1">
                  <a:alpha val="100000"/>
                </a:schemeClr>
              </a:solidFill>
              <a:latin typeface="微软雅黑" panose="020b0503020204020204" charset="-122"/>
              <a:ea typeface="微软雅黑" panose="020b0503020204020204" charset="-122"/>
              <a:cs typeface="微软雅黑" panose="020b0503020204020204" charset="-122"/>
            </a:endParaRPr>
          </a:p>
        </p:txBody>
      </p:sp>
      <p:sp>
        <p:nvSpPr>
          <p:cNvPr id="3" name="TextBox 3"/>
          <p:cNvSpPr txBox="1"/>
          <p:nvPr/>
        </p:nvSpPr>
        <p:spPr>
          <a:xfrm>
            <a:off x="1204346" y="4948612"/>
            <a:ext cx="6965395" cy="3632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025">
                <a:solidFill>
                  <a:schemeClr val="dk1">
                    <a:alpha val="100000"/>
                  </a:schemeClr>
                </a:solidFill>
                <a:latin typeface="微软雅黑" panose="020b0503020204020204" charset="-122"/>
                <a:ea typeface="微软雅黑" panose="020b0503020204020204" charset="-122"/>
                <a:cs typeface="微软雅黑" panose="020b0503020204020204" charset="-122"/>
              </a:rPr>
              <a:t>汇报人：AA</a:t>
            </a:r>
            <a:endParaRPr lang="en-US" sz="2025">
              <a:solidFill>
                <a:schemeClr val="dk1">
                  <a:alpha val="100000"/>
                </a:schemeClr>
              </a:solidFill>
              <a:latin typeface="微软雅黑" panose="020b0503020204020204" charset="-122"/>
              <a:ea typeface="微软雅黑" panose="020b0503020204020204" charset="-122"/>
              <a:cs typeface="微软雅黑" panose="020b0503020204020204" charset="-122"/>
            </a:endParaRPr>
          </a:p>
        </p:txBody>
      </p:sp>
      <p:sp>
        <p:nvSpPr>
          <p:cNvPr id="4" name="AutoShape 4"/>
          <p:cNvSpPr/>
          <p:nvPr/>
        </p:nvSpPr>
        <p:spPr>
          <a:xfrm>
            <a:off x="958956" y="4948612"/>
            <a:ext cx="162576" cy="384069"/>
          </a:xfrm>
          <a:prstGeom prst="parallelogram">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1204346" y="5502858"/>
            <a:ext cx="6965395" cy="3632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025">
                <a:solidFill>
                  <a:schemeClr val="dk1">
                    <a:alpha val="100000"/>
                  </a:schemeClr>
                </a:solidFill>
                <a:latin typeface="微软雅黑" panose="020b0503020204020204" charset="-122"/>
                <a:ea typeface="微软雅黑" panose="020b0503020204020204" charset="-122"/>
                <a:cs typeface="微软雅黑" panose="020b0503020204020204" charset="-122"/>
              </a:rPr>
              <a:t>2024-01-19</a:t>
            </a:r>
            <a:endParaRPr lang="en-US" sz="2025">
              <a:solidFill>
                <a:schemeClr val="dk1">
                  <a:alpha val="100000"/>
                </a:schemeClr>
              </a:solidFill>
              <a:latin typeface="微软雅黑" panose="020b0503020204020204" charset="-122"/>
              <a:ea typeface="微软雅黑" panose="020b0503020204020204" charset="-122"/>
              <a:cs typeface="微软雅黑" panose="020b0503020204020204" charset="-122"/>
            </a:endParaRPr>
          </a:p>
        </p:txBody>
      </p:sp>
      <p:sp>
        <p:nvSpPr>
          <p:cNvPr id="6" name="AutoShape 6"/>
          <p:cNvSpPr/>
          <p:nvPr/>
        </p:nvSpPr>
        <p:spPr>
          <a:xfrm>
            <a:off x="958956" y="5502858"/>
            <a:ext cx="162576" cy="384069"/>
          </a:xfrm>
          <a:prstGeom prst="parallelogram">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2" name="AutoShape 2"/>
          <p:cNvSpPr/>
          <p:nvPr/>
        </p:nvSpPr>
        <p:spPr>
          <a:xfrm>
            <a:off x="297491" y="810388"/>
            <a:ext cx="5298183" cy="5298183"/>
          </a:xfrm>
          <a:prstGeom prst="ellipse">
            <a:avLst/>
          </a:prstGeom>
          <a:solidFill>
            <a:schemeClr val="accent1">
              <a:alpha val="14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938400" y="1451298"/>
            <a:ext cx="4016365" cy="401636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231235" y="2407957"/>
            <a:ext cx="3626990" cy="252374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7650" b="1">
                <a:solidFill>
                  <a:srgbClr val="FFFFFF">
                    <a:alpha val="100000"/>
                  </a:srgbClr>
                </a:solidFill>
                <a:latin typeface="微软雅黑" panose="020b0503020204020204" charset="-122"/>
                <a:ea typeface="微软雅黑" panose="020b0503020204020204" charset="-122"/>
                <a:cs typeface="微软雅黑" panose="020b0503020204020204" charset="-122"/>
              </a:rPr>
              <a:t>目录</a:t>
            </a:r>
            <a:endParaRPr lang="en-US" sz="7650" b="1">
              <a:solidFill>
                <a:srgbClr val="FFFFFF">
                  <a:alpha val="100000"/>
                </a:srgbClr>
              </a:solidFill>
              <a:latin typeface="微软雅黑" panose="020b0503020204020204" charset="-122"/>
              <a:ea typeface="微软雅黑" panose="020b0503020204020204" charset="-122"/>
              <a:cs typeface="微软雅黑" panose="020b0503020204020204" charset="-122"/>
            </a:endParaRPr>
          </a:p>
        </p:txBody>
      </p:sp>
      <p:sp>
        <p:nvSpPr>
          <p:cNvPr id="5" name="TextBox 5"/>
          <p:cNvSpPr txBox="1"/>
          <p:nvPr/>
        </p:nvSpPr>
        <p:spPr>
          <a:xfrm>
            <a:off x="1401923" y="2066581"/>
            <a:ext cx="3089320" cy="104165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700">
                <a:solidFill>
                  <a:srgbClr val="FFFFFF">
                    <a:alpha val="100000"/>
                  </a:srgbClr>
                </a:solidFill>
                <a:latin typeface="微软雅黑" panose="020b0503020204020204" charset="-122"/>
                <a:ea typeface="微软雅黑" panose="020b0503020204020204" charset="-122"/>
                <a:cs typeface="微软雅黑" panose="020b0503020204020204" charset="-122"/>
              </a:rPr>
              <a:t>contents</a:t>
            </a:r>
            <a:endParaRPr lang="en-US" sz="2700">
              <a:solidFill>
                <a:srgbClr val="FFFFFF">
                  <a:alpha val="100000"/>
                </a:srgbClr>
              </a:solidFill>
              <a:latin typeface="微软雅黑" panose="020b0503020204020204" charset="-122"/>
              <a:ea typeface="微软雅黑" panose="020b0503020204020204" charset="-122"/>
              <a:cs typeface="微软雅黑" panose="020b0503020204020204" charset="-122"/>
            </a:endParaRPr>
          </a:p>
        </p:txBody>
      </p:sp>
      <p:sp>
        <p:nvSpPr>
          <p:cNvPr id="6" name="TextBox 6"/>
          <p:cNvSpPr txBox="1"/>
          <p:nvPr/>
        </p:nvSpPr>
        <p:spPr>
          <a:xfrm>
            <a:off x="5922569" y="1019175"/>
            <a:ext cx="5810250" cy="481965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微软雅黑" panose="020b0503020204020204" charset="-122"/>
                <a:ea typeface="微软雅黑" panose="020b0503020204020204" charset="-122"/>
                <a:cs typeface="微软雅黑" panose="020b0503020204020204" charset="-122"/>
              </a:rPr>
              <a:t>VSAT网络概述</a:t>
            </a:r>
            <a:endParaRPr lang="en-US" sz="2400" b="1">
              <a:solidFill>
                <a:schemeClr val="accent1">
                  <a:alpha val="100000"/>
                </a:schemeClr>
              </a:solidFill>
              <a:latin typeface="微软雅黑" panose="020b0503020204020204" charset="-122"/>
              <a:ea typeface="微软雅黑" panose="020b0503020204020204" charset="-122"/>
              <a:cs typeface="微软雅黑" panose="020b0503020204020204" charset="-122"/>
            </a:endParaRPr>
          </a:p>
          <a:p>
            <a:pPr marL="203200" lvl="0" indent="-203200">
              <a:lnSpc>
                <a:spcPct val="150000"/>
              </a:lnSpc>
              <a:buFont typeface="Arial"/>
              <a:buChar char="•"/>
            </a:pPr>
            <a:r>
              <a:rPr lang="en-US" sz="2400" b="1">
                <a:solidFill>
                  <a:schemeClr val="accent1">
                    <a:alpha val="100000"/>
                  </a:schemeClr>
                </a:solidFill>
                <a:latin typeface="微软雅黑" panose="020b0503020204020204" charset="-122"/>
                <a:ea typeface="微软雅黑" panose="020b0503020204020204" charset="-122"/>
                <a:cs typeface="微软雅黑" panose="020b0503020204020204" charset="-122"/>
              </a:rPr>
              <a:t>VSAT网络关键技术</a:t>
            </a:r>
            <a:endParaRPr lang="en-US" sz="2400" b="1">
              <a:solidFill>
                <a:schemeClr val="accent1">
                  <a:alpha val="100000"/>
                </a:schemeClr>
              </a:solidFill>
              <a:latin typeface="微软雅黑" panose="020b0503020204020204" charset="-122"/>
              <a:ea typeface="微软雅黑" panose="020b0503020204020204" charset="-122"/>
              <a:cs typeface="微软雅黑" panose="020b0503020204020204" charset="-122"/>
            </a:endParaRPr>
          </a:p>
          <a:p>
            <a:pPr marL="203200" lvl="0" indent="-203200">
              <a:lnSpc>
                <a:spcPct val="150000"/>
              </a:lnSpc>
              <a:buFont typeface="Arial"/>
              <a:buChar char="•"/>
            </a:pPr>
            <a:r>
              <a:rPr lang="en-US" sz="2400" b="1">
                <a:solidFill>
                  <a:schemeClr val="accent1">
                    <a:alpha val="100000"/>
                  </a:schemeClr>
                </a:solidFill>
                <a:latin typeface="微软雅黑" panose="020b0503020204020204" charset="-122"/>
                <a:ea typeface="微软雅黑" panose="020b0503020204020204" charset="-122"/>
                <a:cs typeface="微软雅黑" panose="020b0503020204020204" charset="-122"/>
              </a:rPr>
              <a:t>VSAT网络硬件设备</a:t>
            </a:r>
            <a:endParaRPr lang="en-US" sz="2400" b="1">
              <a:solidFill>
                <a:schemeClr val="accent1">
                  <a:alpha val="100000"/>
                </a:schemeClr>
              </a:solidFill>
              <a:latin typeface="微软雅黑" panose="020b0503020204020204" charset="-122"/>
              <a:ea typeface="微软雅黑" panose="020b0503020204020204" charset="-122"/>
              <a:cs typeface="微软雅黑" panose="020b0503020204020204" charset="-122"/>
            </a:endParaRPr>
          </a:p>
          <a:p>
            <a:pPr marL="203200" lvl="0" indent="-203200">
              <a:lnSpc>
                <a:spcPct val="150000"/>
              </a:lnSpc>
              <a:buFont typeface="Arial"/>
              <a:buChar char="•"/>
            </a:pPr>
            <a:r>
              <a:rPr lang="en-US" sz="2400" b="1">
                <a:solidFill>
                  <a:schemeClr val="accent1">
                    <a:alpha val="100000"/>
                  </a:schemeClr>
                </a:solidFill>
                <a:latin typeface="微软雅黑" panose="020b0503020204020204" charset="-122"/>
                <a:ea typeface="微软雅黑" panose="020b0503020204020204" charset="-122"/>
                <a:cs typeface="微软雅黑" panose="020b0503020204020204" charset="-122"/>
              </a:rPr>
              <a:t>VSAT网络软件配置与协议栈</a:t>
            </a:r>
            <a:endParaRPr lang="en-US" sz="2400" b="1">
              <a:solidFill>
                <a:schemeClr val="accent1">
                  <a:alpha val="100000"/>
                </a:schemeClr>
              </a:solidFill>
              <a:latin typeface="微软雅黑" panose="020b0503020204020204" charset="-122"/>
              <a:ea typeface="微软雅黑" panose="020b0503020204020204" charset="-122"/>
              <a:cs typeface="微软雅黑" panose="020b0503020204020204" charset="-122"/>
            </a:endParaRPr>
          </a:p>
          <a:p>
            <a:pPr marL="203200" lvl="0" indent="-203200">
              <a:lnSpc>
                <a:spcPct val="150000"/>
              </a:lnSpc>
              <a:buFont typeface="Arial"/>
              <a:buChar char="•"/>
            </a:pPr>
            <a:r>
              <a:rPr lang="en-US" sz="2400" b="1">
                <a:solidFill>
                  <a:schemeClr val="accent1">
                    <a:alpha val="100000"/>
                  </a:schemeClr>
                </a:solidFill>
                <a:latin typeface="微软雅黑" panose="020b0503020204020204" charset="-122"/>
                <a:ea typeface="微软雅黑" panose="020b0503020204020204" charset="-122"/>
                <a:cs typeface="微软雅黑" panose="020b0503020204020204" charset="-122"/>
              </a:rPr>
              <a:t>VSAT网络性能评估与优化方法</a:t>
            </a:r>
            <a:endParaRPr lang="en-US" sz="2400" b="1">
              <a:solidFill>
                <a:schemeClr val="accent1">
                  <a:alpha val="100000"/>
                </a:schemeClr>
              </a:solidFill>
              <a:latin typeface="微软雅黑" panose="020b0503020204020204" charset="-122"/>
              <a:ea typeface="微软雅黑" panose="020b0503020204020204" charset="-122"/>
              <a:cs typeface="微软雅黑" panose="020b0503020204020204" charset="-122"/>
            </a:endParaRPr>
          </a:p>
          <a:p>
            <a:pPr marL="203200" lvl="0" indent="-203200">
              <a:lnSpc>
                <a:spcPct val="150000"/>
              </a:lnSpc>
              <a:buFont typeface="Arial"/>
              <a:buChar char="•"/>
            </a:pPr>
            <a:r>
              <a:rPr lang="en-US" sz="2400" b="1">
                <a:solidFill>
                  <a:schemeClr val="accent1">
                    <a:alpha val="100000"/>
                  </a:schemeClr>
                </a:solidFill>
                <a:latin typeface="微软雅黑" panose="020b0503020204020204" charset="-122"/>
                <a:ea typeface="微软雅黑" panose="020b0503020204020204" charset="-122"/>
                <a:cs typeface="微软雅黑" panose="020b0503020204020204" charset="-122"/>
              </a:rPr>
              <a:t>VSAT网络应用场景案例分析</a:t>
            </a:r>
            <a:endParaRPr lang="en-US" sz="2400" b="1">
              <a:solidFill>
                <a:schemeClr val="accent1">
                  <a:alpha val="100000"/>
                </a:schemeClr>
              </a:solidFill>
              <a:latin typeface="微软雅黑" panose="020b0503020204020204" charset="-122"/>
              <a:ea typeface="微软雅黑" panose="020b0503020204020204" charset="-122"/>
              <a:cs typeface="微软雅黑" panose="020b0503020204020204" charset="-122"/>
            </a:endParaRPr>
          </a:p>
        </p:txBody>
      </p:sp>
      <p:sp>
        <p:nvSpPr>
          <p:cNvPr id="7" name="AutoShape 7"/>
          <p:cNvSpPr/>
          <p:nvPr/>
        </p:nvSpPr>
        <p:spPr>
          <a:xfrm>
            <a:off x="11307391" y="332232"/>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1736478" y="332232"/>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1346376" y="332232"/>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11307391" y="508550"/>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1736478" y="508550"/>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11346376" y="508550"/>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1307391" y="684869"/>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1736478" y="684869"/>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1346376" y="684869"/>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2" name="TextBox 2"/>
          <p:cNvSpPr txBox="1"/>
          <p:nvPr/>
        </p:nvSpPr>
        <p:spPr>
          <a:xfrm>
            <a:off x="661074" y="-36576"/>
            <a:ext cx="8576967" cy="105575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7650" b="1">
                <a:solidFill>
                  <a:schemeClr val="accent3">
                    <a:lumMod val="50000"/>
                    <a:alpha val="100000"/>
                  </a:schemeClr>
                </a:solidFill>
                <a:latin typeface="微软雅黑" panose="020b0503020204020204" charset="-122"/>
                <a:ea typeface="微软雅黑" panose="020b0503020204020204" charset="-122"/>
                <a:cs typeface="微软雅黑" panose="020b0503020204020204" charset="-122"/>
              </a:rPr>
              <a:t>CHAPTER</a:t>
            </a:r>
            <a:endParaRPr lang="en-US" sz="7650" b="1">
              <a:solidFill>
                <a:schemeClr val="accent3">
                  <a:lumMod val="50000"/>
                  <a:alpha val="100000"/>
                </a:schemeClr>
              </a:solidFill>
              <a:latin typeface="微软雅黑" panose="020b0503020204020204" charset="-122"/>
              <a:ea typeface="微软雅黑" panose="020b0503020204020204" charset="-122"/>
              <a:cs typeface="微软雅黑" panose="020b0503020204020204" charset="-122"/>
            </a:endParaRPr>
          </a:p>
        </p:txBody>
      </p:sp>
      <p:sp>
        <p:nvSpPr>
          <p:cNvPr id="3" name="TextBox 3"/>
          <p:cNvSpPr txBox="1"/>
          <p:nvPr/>
        </p:nvSpPr>
        <p:spPr>
          <a:xfrm>
            <a:off x="1565436" y="1311817"/>
            <a:ext cx="8683321" cy="105575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7650" b="1">
                <a:solidFill>
                  <a:schemeClr val="dk1">
                    <a:alpha val="100000"/>
                  </a:schemeClr>
                </a:solidFill>
                <a:latin typeface="微软雅黑" panose="020b0503020204020204" charset="-122"/>
                <a:ea typeface="微软雅黑" panose="020b0503020204020204" charset="-122"/>
                <a:cs typeface="微软雅黑" panose="020b0503020204020204" charset="-122"/>
              </a:rPr>
              <a:t>01</a:t>
            </a:r>
            <a:endParaRPr lang="en-US" sz="7650" b="1">
              <a:solidFill>
                <a:schemeClr val="dk1">
                  <a:alpha val="100000"/>
                </a:schemeClr>
              </a:solidFill>
              <a:latin typeface="微软雅黑" panose="020b0503020204020204" charset="-122"/>
              <a:ea typeface="微软雅黑" panose="020b0503020204020204" charset="-122"/>
              <a:cs typeface="微软雅黑" panose="020b0503020204020204" charset="-122"/>
            </a:endParaRPr>
          </a:p>
        </p:txBody>
      </p:sp>
      <p:sp>
        <p:nvSpPr>
          <p:cNvPr id="4" name="TextBox 4"/>
          <p:cNvSpPr txBox="1"/>
          <p:nvPr/>
        </p:nvSpPr>
        <p:spPr>
          <a:xfrm>
            <a:off x="1636415" y="2872202"/>
            <a:ext cx="7601626" cy="18726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75" b="1">
                <a:solidFill>
                  <a:schemeClr val="lt1">
                    <a:alpha val="100000"/>
                  </a:schemeClr>
                </a:solidFill>
                <a:latin typeface="微软雅黑" panose="020b0503020204020204" charset="-122"/>
                <a:ea typeface="微软雅黑" panose="020b0503020204020204" charset="-122"/>
                <a:cs typeface="微软雅黑" panose="020b0503020204020204" charset="-122"/>
              </a:rPr>
              <a:t>VSAT网络概述</a:t>
            </a:r>
            <a:endParaRPr lang="en-US" sz="4575" b="1">
              <a:solidFill>
                <a:schemeClr val="lt1">
                  <a:alpha val="100000"/>
                </a:schemeClr>
              </a:solidFill>
              <a:latin typeface="微软雅黑" panose="020b0503020204020204" charset="-122"/>
              <a:ea typeface="微软雅黑" panose="020b0503020204020204" charset="-122"/>
              <a:cs typeface="微软雅黑" panose="020b0503020204020204" charset="-122"/>
            </a:endParaRP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a:effectLst/>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微软雅黑" panose="020b0503020204020204" charset="-122"/>
                <a:ea typeface="微软雅黑" panose="020b0503020204020204" charset="-122"/>
                <a:cs typeface="微软雅黑" panose="020b0503020204020204" charset="-122"/>
              </a:rPr>
              <a:t>定义</a:t>
            </a:r>
            <a:endParaRPr lang="en-US" sz="2325" b="1">
              <a:solidFill>
                <a:schemeClr val="accent1">
                  <a:alpha val="100000"/>
                </a:schemeClr>
              </a:solidFill>
              <a:latin typeface="微软雅黑" panose="020b0503020204020204" charset="-122"/>
              <a:ea typeface="微软雅黑" panose="020b0503020204020204" charset="-122"/>
              <a:cs typeface="微软雅黑" panose="020b0503020204020204" charset="-122"/>
            </a:endParaRP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微软雅黑" panose="020b0503020204020204" charset="-122"/>
                <a:ea typeface="微软雅黑" panose="020b0503020204020204" charset="-122"/>
                <a:cs typeface="微软雅黑" panose="020b0503020204020204" charset="-122"/>
              </a:rPr>
              <a:t>VSAT（Very Small Aperture Terminal，甚小孔径终端）网络是一种卫星通信网络，由大量小型、低成本的地球站（VSAT）和一颗或多颗通信卫星组成，实现远程通信和数据传输。</a:t>
            </a:r>
            <a:endParaRPr lang="en-US" sz="1500">
              <a:solidFill>
                <a:schemeClr val="dk1">
                  <a:alpha val="100000"/>
                </a:schemeClr>
              </a:solidFill>
              <a:latin typeface="微软雅黑" panose="020b0503020204020204" charset="-122"/>
              <a:ea typeface="微软雅黑" panose="020b0503020204020204" charset="-122"/>
              <a:cs typeface="微软雅黑" panose="020b0503020204020204" charset="-122"/>
            </a:endParaRP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微软雅黑" panose="020b0503020204020204" charset="-122"/>
                <a:ea typeface="微软雅黑" panose="020b0503020204020204" charset="-122"/>
                <a:cs typeface="微软雅黑" panose="020b0503020204020204" charset="-122"/>
              </a:rPr>
              <a:t>发展历程</a:t>
            </a:r>
            <a:endParaRPr lang="en-US" sz="2325" b="1">
              <a:solidFill>
                <a:schemeClr val="accent1">
                  <a:alpha val="100000"/>
                </a:schemeClr>
              </a:solidFill>
              <a:latin typeface="微软雅黑" panose="020b0503020204020204" charset="-122"/>
              <a:ea typeface="微软雅黑" panose="020b0503020204020204" charset="-122"/>
              <a:cs typeface="微软雅黑" panose="020b0503020204020204" charset="-122"/>
            </a:endParaRP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微软雅黑" panose="020b0503020204020204" charset="-122"/>
                <a:ea typeface="微软雅黑" panose="020b0503020204020204" charset="-122"/>
                <a:cs typeface="微软雅黑" panose="020b0503020204020204" charset="-122"/>
              </a:rPr>
              <a:t>VSAT网络起源于20世纪80年代，随着卫星通信技术的发展和成本的降低，VSAT网络逐渐得到广泛应用。目前，VSAT网络已经成为全球范围内重要的通信手段之一。</a:t>
            </a:r>
            <a:endParaRPr lang="en-US" sz="1500">
              <a:solidFill>
                <a:schemeClr val="dk1">
                  <a:alpha val="100000"/>
                </a:schemeClr>
              </a:solidFill>
              <a:latin typeface="微软雅黑" panose="020b0503020204020204" charset="-122"/>
              <a:ea typeface="微软雅黑" panose="020b0503020204020204" charset="-122"/>
              <a:cs typeface="微软雅黑" panose="020b0503020204020204" charset="-122"/>
            </a:endParaRP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21875" r="21875"/>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微软雅黑" panose="020b0503020204020204" charset="-122"/>
                  <a:ea typeface="微软雅黑" panose="020b0503020204020204" charset="-122"/>
                  <a:cs typeface="微软雅黑" panose="020b0503020204020204" charset="-122"/>
                </a:rPr>
                <a:t>定义与发展历程</a:t>
              </a:r>
              <a:endParaRPr lang="en-US" sz="3000" b="1">
                <a:solidFill>
                  <a:schemeClr val="accent1">
                    <a:alpha val="100000"/>
                  </a:schemeClr>
                </a:solidFill>
                <a:latin typeface="微软雅黑" panose="020b0503020204020204" charset="-122"/>
                <a:ea typeface="微软雅黑" panose="020b0503020204020204" charset="-122"/>
                <a:cs typeface="微软雅黑" panose="020b0503020204020204" charset="-122"/>
              </a:endParaRP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a:effectLst/>
      </p:bgPr>
    </p:bg>
    <p:spTree>
      <p:nvGrpSpPr>
        <p:cNvPr id="1" name=""/>
        <p:cNvGrpSpPr/>
        <p:nvPr/>
      </p:nvGrpSpPr>
      <p:grpSpPr>
        <a:xfrm>
          <a:off x="0" y="0"/>
          <a:ext cx="0" cy="0"/>
        </a:xfrm>
      </p:grpSpPr>
      <p:pic>
        <p:nvPicPr>
          <p:cNvPr id="2" name="Picture 2"/>
          <p:cNvPicPr>
            <a:picLocks noChangeAspect="1"/>
          </p:cNvPicPr>
          <p:nvPr/>
        </p:nvPicPr>
        <p:blipFill>
          <a:blip r:embed="rId2"/>
          <a:srcRect l="16667" r="16667"/>
          <a:stretch>
            <a:fillRect/>
          </a:stretch>
        </p:blipFill>
        <p:spPr>
          <a:xfrm>
            <a:off x="3352886" y="2055085"/>
            <a:ext cx="2476500" cy="2476500"/>
          </a:xfrm>
          <a:prstGeom prst="ellipse">
            <a:avLst/>
          </a:prstGeom>
        </p:spPr>
      </p:pic>
      <p:pic>
        <p:nvPicPr>
          <p:cNvPr id="3" name="Picture 3"/>
          <p:cNvPicPr>
            <a:picLocks noChangeAspect="1"/>
          </p:cNvPicPr>
          <p:nvPr/>
        </p:nvPicPr>
        <p:blipFill>
          <a:blip r:embed="rId3"/>
          <a:srcRect l="14624" r="14624"/>
          <a:stretch>
            <a:fillRect/>
          </a:stretch>
        </p:blipFill>
        <p:spPr>
          <a:xfrm>
            <a:off x="6374798" y="2055085"/>
            <a:ext cx="2476500" cy="2476500"/>
          </a:xfrm>
          <a:prstGeom prst="ellipse">
            <a:avLst/>
          </a:prstGeom>
        </p:spPr>
      </p:pic>
      <p:grpSp>
        <p:nvGrpSpPr>
          <p:cNvPr id="4" name="Group 4"/>
          <p:cNvGrpSpPr/>
          <p:nvPr/>
        </p:nvGrpSpPr>
        <p:grpSpPr>
          <a:xfrm>
            <a:off x="3352886" y="2107432"/>
            <a:ext cx="665795" cy="665791"/>
            <a:chOff x="3352886" y="2107432"/>
            <a:chExt cx="665795" cy="665791"/>
          </a:xfrm>
        </p:grpSpPr>
        <p:sp>
          <p:nvSpPr>
            <p:cNvPr id="5" name="AutoShape 5"/>
            <p:cNvSpPr/>
            <p:nvPr/>
          </p:nvSpPr>
          <p:spPr>
            <a:xfrm>
              <a:off x="3352886" y="2107432"/>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6" name="Freeform 6"/>
            <p:cNvSpPr/>
            <p:nvPr/>
          </p:nvSpPr>
          <p:spPr>
            <a:xfrm>
              <a:off x="3532726" y="2292906"/>
              <a:ext cx="306115" cy="294843"/>
            </a:xfrm>
            <a:custGeom>
              <a:rect l="l" t="t" r="r" b="b"/>
              <a:pathLst>
                <a:path w="6825" h="6825">
                  <a:moveTo>
                    <a:pt x="1263" y="5234"/>
                  </a:moveTo>
                  <a:cubicBezTo>
                    <a:pt x="1316" y="5493"/>
                    <a:pt x="1546" y="5689"/>
                    <a:pt x="1820" y="5689"/>
                  </a:cubicBezTo>
                  <a:cubicBezTo>
                    <a:pt x="2114" y="5689"/>
                    <a:pt x="2354" y="5464"/>
                    <a:pt x="2383" y="5178"/>
                  </a:cubicBezTo>
                  <a:lnTo>
                    <a:pt x="3568" y="4191"/>
                  </a:lnTo>
                  <a:cubicBezTo>
                    <a:pt x="3652" y="4401"/>
                    <a:pt x="3856" y="4551"/>
                    <a:pt x="4096" y="4551"/>
                  </a:cubicBezTo>
                  <a:cubicBezTo>
                    <a:pt x="4348" y="4551"/>
                    <a:pt x="4560" y="4385"/>
                    <a:pt x="4635" y="4157"/>
                  </a:cubicBezTo>
                  <a:lnTo>
                    <a:pt x="5696" y="4736"/>
                  </a:lnTo>
                  <a:cubicBezTo>
                    <a:pt x="5732" y="5016"/>
                    <a:pt x="5969" y="5234"/>
                    <a:pt x="6258" y="5234"/>
                  </a:cubicBezTo>
                  <a:cubicBezTo>
                    <a:pt x="6571" y="5234"/>
                    <a:pt x="6827" y="4979"/>
                    <a:pt x="6827" y="4665"/>
                  </a:cubicBezTo>
                  <a:cubicBezTo>
                    <a:pt x="6827" y="4351"/>
                    <a:pt x="6571" y="4096"/>
                    <a:pt x="6258" y="4096"/>
                  </a:cubicBezTo>
                  <a:cubicBezTo>
                    <a:pt x="6006" y="4096"/>
                    <a:pt x="5794" y="4262"/>
                    <a:pt x="5719" y="4490"/>
                  </a:cubicBezTo>
                  <a:lnTo>
                    <a:pt x="4658" y="3911"/>
                  </a:lnTo>
                  <a:cubicBezTo>
                    <a:pt x="4622" y="3631"/>
                    <a:pt x="4385" y="3413"/>
                    <a:pt x="4096" y="3413"/>
                  </a:cubicBezTo>
                  <a:cubicBezTo>
                    <a:pt x="3802" y="3413"/>
                    <a:pt x="3563" y="3638"/>
                    <a:pt x="3533" y="3924"/>
                  </a:cubicBezTo>
                  <a:lnTo>
                    <a:pt x="2348" y="4911"/>
                  </a:lnTo>
                  <a:cubicBezTo>
                    <a:pt x="2265" y="4701"/>
                    <a:pt x="2060" y="4551"/>
                    <a:pt x="1820" y="4551"/>
                  </a:cubicBezTo>
                  <a:cubicBezTo>
                    <a:pt x="1546" y="4551"/>
                    <a:pt x="1316" y="4747"/>
                    <a:pt x="1263" y="5006"/>
                  </a:cubicBezTo>
                  <a:lnTo>
                    <a:pt x="455" y="5006"/>
                  </a:lnTo>
                  <a:lnTo>
                    <a:pt x="455" y="4551"/>
                  </a:lnTo>
                  <a:lnTo>
                    <a:pt x="569" y="4551"/>
                  </a:lnTo>
                  <a:cubicBezTo>
                    <a:pt x="632" y="4551"/>
                    <a:pt x="683" y="4500"/>
                    <a:pt x="683" y="4437"/>
                  </a:cubicBezTo>
                  <a:cubicBezTo>
                    <a:pt x="683" y="4374"/>
                    <a:pt x="632" y="4324"/>
                    <a:pt x="569" y="4324"/>
                  </a:cubicBezTo>
                  <a:lnTo>
                    <a:pt x="455" y="4324"/>
                  </a:lnTo>
                  <a:lnTo>
                    <a:pt x="455" y="3982"/>
                  </a:lnTo>
                  <a:lnTo>
                    <a:pt x="569" y="3982"/>
                  </a:lnTo>
                  <a:cubicBezTo>
                    <a:pt x="632" y="3982"/>
                    <a:pt x="683" y="3931"/>
                    <a:pt x="683" y="3868"/>
                  </a:cubicBezTo>
                  <a:cubicBezTo>
                    <a:pt x="683" y="3806"/>
                    <a:pt x="632" y="3755"/>
                    <a:pt x="569" y="3755"/>
                  </a:cubicBezTo>
                  <a:lnTo>
                    <a:pt x="480" y="3755"/>
                  </a:lnTo>
                  <a:lnTo>
                    <a:pt x="1407" y="2416"/>
                  </a:lnTo>
                  <a:cubicBezTo>
                    <a:pt x="1494" y="2470"/>
                    <a:pt x="1596" y="2503"/>
                    <a:pt x="1707" y="2503"/>
                  </a:cubicBezTo>
                  <a:cubicBezTo>
                    <a:pt x="1888" y="2503"/>
                    <a:pt x="2048" y="2416"/>
                    <a:pt x="2152" y="2284"/>
                  </a:cubicBezTo>
                  <a:lnTo>
                    <a:pt x="2752" y="2584"/>
                  </a:lnTo>
                  <a:cubicBezTo>
                    <a:pt x="2740" y="2631"/>
                    <a:pt x="2731" y="2680"/>
                    <a:pt x="2731" y="2731"/>
                  </a:cubicBezTo>
                  <a:cubicBezTo>
                    <a:pt x="2731" y="3044"/>
                    <a:pt x="2986" y="3300"/>
                    <a:pt x="3300" y="3300"/>
                  </a:cubicBezTo>
                  <a:cubicBezTo>
                    <a:pt x="3613" y="3300"/>
                    <a:pt x="3868" y="3044"/>
                    <a:pt x="3868" y="2731"/>
                  </a:cubicBezTo>
                  <a:cubicBezTo>
                    <a:pt x="3868" y="2608"/>
                    <a:pt x="3829" y="2496"/>
                    <a:pt x="3763" y="2403"/>
                  </a:cubicBezTo>
                  <a:lnTo>
                    <a:pt x="4488" y="1055"/>
                  </a:lnTo>
                  <a:cubicBezTo>
                    <a:pt x="4574" y="1107"/>
                    <a:pt x="4672" y="1138"/>
                    <a:pt x="4779" y="1138"/>
                  </a:cubicBezTo>
                  <a:cubicBezTo>
                    <a:pt x="4891" y="1138"/>
                    <a:pt x="4995" y="1104"/>
                    <a:pt x="5083" y="1048"/>
                  </a:cubicBezTo>
                  <a:lnTo>
                    <a:pt x="5827" y="2004"/>
                  </a:lnTo>
                  <a:cubicBezTo>
                    <a:pt x="5829" y="2007"/>
                    <a:pt x="5833" y="2009"/>
                    <a:pt x="5836" y="2011"/>
                  </a:cubicBezTo>
                  <a:cubicBezTo>
                    <a:pt x="5745" y="2112"/>
                    <a:pt x="5689" y="2244"/>
                    <a:pt x="5689" y="2389"/>
                  </a:cubicBezTo>
                  <a:cubicBezTo>
                    <a:pt x="5689" y="2703"/>
                    <a:pt x="5944" y="2958"/>
                    <a:pt x="6258" y="2958"/>
                  </a:cubicBezTo>
                  <a:cubicBezTo>
                    <a:pt x="6571" y="2958"/>
                    <a:pt x="6827" y="2703"/>
                    <a:pt x="6827" y="2389"/>
                  </a:cubicBezTo>
                  <a:cubicBezTo>
                    <a:pt x="6827" y="2076"/>
                    <a:pt x="6571" y="1820"/>
                    <a:pt x="6258" y="1820"/>
                  </a:cubicBezTo>
                  <a:cubicBezTo>
                    <a:pt x="6170" y="1820"/>
                    <a:pt x="6087" y="1842"/>
                    <a:pt x="6013" y="1878"/>
                  </a:cubicBezTo>
                  <a:cubicBezTo>
                    <a:pt x="6010" y="1874"/>
                    <a:pt x="6010" y="1869"/>
                    <a:pt x="6006" y="1864"/>
                  </a:cubicBezTo>
                  <a:lnTo>
                    <a:pt x="5248" y="890"/>
                  </a:lnTo>
                  <a:cubicBezTo>
                    <a:pt x="5311" y="798"/>
                    <a:pt x="5348" y="688"/>
                    <a:pt x="5348" y="569"/>
                  </a:cubicBezTo>
                  <a:cubicBezTo>
                    <a:pt x="5348" y="255"/>
                    <a:pt x="5092" y="0"/>
                    <a:pt x="4779" y="0"/>
                  </a:cubicBezTo>
                  <a:cubicBezTo>
                    <a:pt x="4465" y="0"/>
                    <a:pt x="4210" y="255"/>
                    <a:pt x="4210" y="569"/>
                  </a:cubicBezTo>
                  <a:cubicBezTo>
                    <a:pt x="4210" y="691"/>
                    <a:pt x="4249" y="804"/>
                    <a:pt x="4315" y="897"/>
                  </a:cubicBezTo>
                  <a:lnTo>
                    <a:pt x="3590" y="2244"/>
                  </a:lnTo>
                  <a:cubicBezTo>
                    <a:pt x="3505" y="2193"/>
                    <a:pt x="3406" y="2162"/>
                    <a:pt x="3300" y="2162"/>
                  </a:cubicBezTo>
                  <a:cubicBezTo>
                    <a:pt x="3118" y="2162"/>
                    <a:pt x="2959" y="2248"/>
                    <a:pt x="2854" y="2381"/>
                  </a:cubicBezTo>
                  <a:lnTo>
                    <a:pt x="2254" y="2081"/>
                  </a:lnTo>
                  <a:cubicBezTo>
                    <a:pt x="2267" y="2034"/>
                    <a:pt x="2276" y="1985"/>
                    <a:pt x="2276" y="1934"/>
                  </a:cubicBezTo>
                  <a:cubicBezTo>
                    <a:pt x="2276" y="1621"/>
                    <a:pt x="2020" y="1365"/>
                    <a:pt x="1707" y="1365"/>
                  </a:cubicBezTo>
                  <a:cubicBezTo>
                    <a:pt x="1393" y="1365"/>
                    <a:pt x="1138" y="1621"/>
                    <a:pt x="1138" y="1934"/>
                  </a:cubicBezTo>
                  <a:cubicBezTo>
                    <a:pt x="1138" y="2054"/>
                    <a:pt x="1176" y="2166"/>
                    <a:pt x="1239" y="2257"/>
                  </a:cubicBezTo>
                  <a:lnTo>
                    <a:pt x="593" y="3191"/>
                  </a:lnTo>
                  <a:cubicBezTo>
                    <a:pt x="585" y="3189"/>
                    <a:pt x="578" y="3186"/>
                    <a:pt x="569" y="3186"/>
                  </a:cubicBezTo>
                  <a:lnTo>
                    <a:pt x="455" y="3186"/>
                  </a:lnTo>
                  <a:lnTo>
                    <a:pt x="455" y="2844"/>
                  </a:lnTo>
                  <a:lnTo>
                    <a:pt x="569" y="2844"/>
                  </a:lnTo>
                  <a:cubicBezTo>
                    <a:pt x="632" y="2844"/>
                    <a:pt x="683" y="2794"/>
                    <a:pt x="683" y="2731"/>
                  </a:cubicBezTo>
                  <a:cubicBezTo>
                    <a:pt x="683" y="2668"/>
                    <a:pt x="632" y="2617"/>
                    <a:pt x="569" y="2617"/>
                  </a:cubicBezTo>
                  <a:lnTo>
                    <a:pt x="455" y="2617"/>
                  </a:lnTo>
                  <a:lnTo>
                    <a:pt x="455" y="2276"/>
                  </a:lnTo>
                  <a:lnTo>
                    <a:pt x="569" y="2276"/>
                  </a:lnTo>
                  <a:cubicBezTo>
                    <a:pt x="632" y="2276"/>
                    <a:pt x="683" y="2225"/>
                    <a:pt x="683" y="2162"/>
                  </a:cubicBezTo>
                  <a:cubicBezTo>
                    <a:pt x="683" y="2099"/>
                    <a:pt x="632" y="2048"/>
                    <a:pt x="569" y="2048"/>
                  </a:cubicBezTo>
                  <a:lnTo>
                    <a:pt x="455" y="2048"/>
                  </a:lnTo>
                  <a:lnTo>
                    <a:pt x="455" y="1707"/>
                  </a:lnTo>
                  <a:lnTo>
                    <a:pt x="569" y="1707"/>
                  </a:lnTo>
                  <a:cubicBezTo>
                    <a:pt x="632" y="1707"/>
                    <a:pt x="683" y="1656"/>
                    <a:pt x="683" y="1593"/>
                  </a:cubicBezTo>
                  <a:cubicBezTo>
                    <a:pt x="683" y="1530"/>
                    <a:pt x="632" y="1479"/>
                    <a:pt x="569" y="1479"/>
                  </a:cubicBezTo>
                  <a:lnTo>
                    <a:pt x="455" y="1479"/>
                  </a:lnTo>
                  <a:lnTo>
                    <a:pt x="455" y="1138"/>
                  </a:lnTo>
                  <a:lnTo>
                    <a:pt x="569" y="1138"/>
                  </a:lnTo>
                  <a:cubicBezTo>
                    <a:pt x="632" y="1138"/>
                    <a:pt x="683" y="1087"/>
                    <a:pt x="683" y="1024"/>
                  </a:cubicBezTo>
                  <a:cubicBezTo>
                    <a:pt x="683" y="961"/>
                    <a:pt x="632" y="910"/>
                    <a:pt x="569" y="910"/>
                  </a:cubicBezTo>
                  <a:lnTo>
                    <a:pt x="455" y="910"/>
                  </a:lnTo>
                  <a:lnTo>
                    <a:pt x="455" y="569"/>
                  </a:lnTo>
                  <a:lnTo>
                    <a:pt x="569" y="569"/>
                  </a:lnTo>
                  <a:cubicBezTo>
                    <a:pt x="632" y="569"/>
                    <a:pt x="683" y="518"/>
                    <a:pt x="683" y="455"/>
                  </a:cubicBezTo>
                  <a:cubicBezTo>
                    <a:pt x="683" y="392"/>
                    <a:pt x="632" y="341"/>
                    <a:pt x="569" y="341"/>
                  </a:cubicBezTo>
                  <a:lnTo>
                    <a:pt x="455" y="341"/>
                  </a:lnTo>
                  <a:lnTo>
                    <a:pt x="455" y="114"/>
                  </a:lnTo>
                  <a:cubicBezTo>
                    <a:pt x="455" y="51"/>
                    <a:pt x="404" y="0"/>
                    <a:pt x="341" y="0"/>
                  </a:cubicBezTo>
                  <a:cubicBezTo>
                    <a:pt x="278" y="0"/>
                    <a:pt x="228" y="51"/>
                    <a:pt x="228" y="114"/>
                  </a:cubicBezTo>
                  <a:lnTo>
                    <a:pt x="228" y="341"/>
                  </a:lnTo>
                  <a:lnTo>
                    <a:pt x="114" y="341"/>
                  </a:lnTo>
                  <a:cubicBezTo>
                    <a:pt x="51" y="341"/>
                    <a:pt x="0" y="392"/>
                    <a:pt x="0" y="455"/>
                  </a:cubicBezTo>
                  <a:cubicBezTo>
                    <a:pt x="0" y="518"/>
                    <a:pt x="51" y="569"/>
                    <a:pt x="114" y="569"/>
                  </a:cubicBezTo>
                  <a:lnTo>
                    <a:pt x="228" y="569"/>
                  </a:lnTo>
                  <a:lnTo>
                    <a:pt x="228" y="910"/>
                  </a:lnTo>
                  <a:lnTo>
                    <a:pt x="114" y="910"/>
                  </a:lnTo>
                  <a:cubicBezTo>
                    <a:pt x="51" y="910"/>
                    <a:pt x="0" y="961"/>
                    <a:pt x="0" y="1024"/>
                  </a:cubicBezTo>
                  <a:cubicBezTo>
                    <a:pt x="0" y="1087"/>
                    <a:pt x="51" y="1138"/>
                    <a:pt x="114" y="1138"/>
                  </a:cubicBezTo>
                  <a:lnTo>
                    <a:pt x="228" y="1138"/>
                  </a:lnTo>
                  <a:lnTo>
                    <a:pt x="228" y="1479"/>
                  </a:lnTo>
                  <a:lnTo>
                    <a:pt x="114" y="1479"/>
                  </a:lnTo>
                  <a:cubicBezTo>
                    <a:pt x="51" y="1479"/>
                    <a:pt x="0" y="1530"/>
                    <a:pt x="0" y="1593"/>
                  </a:cubicBezTo>
                  <a:cubicBezTo>
                    <a:pt x="0" y="1656"/>
                    <a:pt x="51" y="1707"/>
                    <a:pt x="114" y="1707"/>
                  </a:cubicBezTo>
                  <a:lnTo>
                    <a:pt x="228" y="1707"/>
                  </a:lnTo>
                  <a:lnTo>
                    <a:pt x="228" y="2048"/>
                  </a:lnTo>
                  <a:lnTo>
                    <a:pt x="114" y="2048"/>
                  </a:lnTo>
                  <a:cubicBezTo>
                    <a:pt x="51" y="2048"/>
                    <a:pt x="0" y="2099"/>
                    <a:pt x="0" y="2162"/>
                  </a:cubicBezTo>
                  <a:cubicBezTo>
                    <a:pt x="0" y="2225"/>
                    <a:pt x="51" y="2276"/>
                    <a:pt x="114" y="2276"/>
                  </a:cubicBezTo>
                  <a:lnTo>
                    <a:pt x="228" y="2276"/>
                  </a:lnTo>
                  <a:lnTo>
                    <a:pt x="228" y="2617"/>
                  </a:lnTo>
                  <a:lnTo>
                    <a:pt x="114" y="2617"/>
                  </a:lnTo>
                  <a:cubicBezTo>
                    <a:pt x="51" y="2617"/>
                    <a:pt x="0" y="2668"/>
                    <a:pt x="0" y="2731"/>
                  </a:cubicBezTo>
                  <a:cubicBezTo>
                    <a:pt x="0" y="2794"/>
                    <a:pt x="51" y="2844"/>
                    <a:pt x="114" y="2844"/>
                  </a:cubicBezTo>
                  <a:lnTo>
                    <a:pt x="228" y="2844"/>
                  </a:lnTo>
                  <a:lnTo>
                    <a:pt x="228" y="3186"/>
                  </a:lnTo>
                  <a:lnTo>
                    <a:pt x="114" y="3186"/>
                  </a:lnTo>
                  <a:cubicBezTo>
                    <a:pt x="51" y="3186"/>
                    <a:pt x="0" y="3237"/>
                    <a:pt x="0" y="3300"/>
                  </a:cubicBezTo>
                  <a:cubicBezTo>
                    <a:pt x="0" y="3362"/>
                    <a:pt x="51" y="3413"/>
                    <a:pt x="114" y="3413"/>
                  </a:cubicBezTo>
                  <a:lnTo>
                    <a:pt x="228" y="3413"/>
                  </a:lnTo>
                  <a:lnTo>
                    <a:pt x="228" y="3755"/>
                  </a:lnTo>
                  <a:lnTo>
                    <a:pt x="114" y="3755"/>
                  </a:lnTo>
                  <a:cubicBezTo>
                    <a:pt x="51" y="3755"/>
                    <a:pt x="0" y="3806"/>
                    <a:pt x="0" y="3868"/>
                  </a:cubicBezTo>
                  <a:cubicBezTo>
                    <a:pt x="0" y="3931"/>
                    <a:pt x="51" y="3982"/>
                    <a:pt x="114" y="3982"/>
                  </a:cubicBezTo>
                  <a:lnTo>
                    <a:pt x="228" y="3982"/>
                  </a:lnTo>
                  <a:lnTo>
                    <a:pt x="228" y="4324"/>
                  </a:lnTo>
                  <a:lnTo>
                    <a:pt x="114" y="4324"/>
                  </a:lnTo>
                  <a:cubicBezTo>
                    <a:pt x="51" y="4324"/>
                    <a:pt x="0" y="4374"/>
                    <a:pt x="0" y="4437"/>
                  </a:cubicBezTo>
                  <a:cubicBezTo>
                    <a:pt x="0" y="4500"/>
                    <a:pt x="51" y="4551"/>
                    <a:pt x="114" y="4551"/>
                  </a:cubicBezTo>
                  <a:lnTo>
                    <a:pt x="228" y="4551"/>
                  </a:lnTo>
                  <a:lnTo>
                    <a:pt x="228" y="4892"/>
                  </a:lnTo>
                  <a:lnTo>
                    <a:pt x="114" y="4892"/>
                  </a:lnTo>
                  <a:cubicBezTo>
                    <a:pt x="51" y="4892"/>
                    <a:pt x="0" y="4943"/>
                    <a:pt x="0" y="5006"/>
                  </a:cubicBezTo>
                  <a:cubicBezTo>
                    <a:pt x="0" y="5069"/>
                    <a:pt x="51" y="5120"/>
                    <a:pt x="114" y="5120"/>
                  </a:cubicBezTo>
                  <a:lnTo>
                    <a:pt x="228" y="5120"/>
                  </a:lnTo>
                  <a:lnTo>
                    <a:pt x="228" y="5461"/>
                  </a:lnTo>
                  <a:lnTo>
                    <a:pt x="114" y="5461"/>
                  </a:lnTo>
                  <a:cubicBezTo>
                    <a:pt x="51" y="5461"/>
                    <a:pt x="0" y="5512"/>
                    <a:pt x="0" y="5575"/>
                  </a:cubicBezTo>
                  <a:cubicBezTo>
                    <a:pt x="0" y="5638"/>
                    <a:pt x="51" y="5689"/>
                    <a:pt x="114" y="5689"/>
                  </a:cubicBezTo>
                  <a:lnTo>
                    <a:pt x="228" y="5689"/>
                  </a:lnTo>
                  <a:lnTo>
                    <a:pt x="228" y="6030"/>
                  </a:lnTo>
                  <a:lnTo>
                    <a:pt x="114" y="6030"/>
                  </a:lnTo>
                  <a:cubicBezTo>
                    <a:pt x="51" y="6030"/>
                    <a:pt x="0" y="6081"/>
                    <a:pt x="0" y="6144"/>
                  </a:cubicBezTo>
                  <a:cubicBezTo>
                    <a:pt x="0" y="6207"/>
                    <a:pt x="51" y="6258"/>
                    <a:pt x="114" y="6258"/>
                  </a:cubicBezTo>
                  <a:lnTo>
                    <a:pt x="228" y="6258"/>
                  </a:lnTo>
                  <a:lnTo>
                    <a:pt x="228" y="6485"/>
                  </a:lnTo>
                  <a:cubicBezTo>
                    <a:pt x="228" y="6548"/>
                    <a:pt x="278" y="6599"/>
                    <a:pt x="341" y="6599"/>
                  </a:cubicBezTo>
                  <a:lnTo>
                    <a:pt x="683" y="6599"/>
                  </a:lnTo>
                  <a:lnTo>
                    <a:pt x="683" y="6713"/>
                  </a:lnTo>
                  <a:cubicBezTo>
                    <a:pt x="683" y="6776"/>
                    <a:pt x="734" y="6827"/>
                    <a:pt x="796" y="6827"/>
                  </a:cubicBezTo>
                  <a:cubicBezTo>
                    <a:pt x="859" y="6827"/>
                    <a:pt x="910" y="6776"/>
                    <a:pt x="910" y="6713"/>
                  </a:cubicBezTo>
                  <a:lnTo>
                    <a:pt x="910" y="6599"/>
                  </a:lnTo>
                  <a:lnTo>
                    <a:pt x="1252" y="6599"/>
                  </a:lnTo>
                  <a:lnTo>
                    <a:pt x="1252" y="6713"/>
                  </a:lnTo>
                  <a:cubicBezTo>
                    <a:pt x="1252" y="6776"/>
                    <a:pt x="1302" y="6827"/>
                    <a:pt x="1365" y="6827"/>
                  </a:cubicBezTo>
                  <a:cubicBezTo>
                    <a:pt x="1428" y="6827"/>
                    <a:pt x="1479" y="6776"/>
                    <a:pt x="1479" y="6713"/>
                  </a:cubicBezTo>
                  <a:lnTo>
                    <a:pt x="1479" y="6599"/>
                  </a:lnTo>
                  <a:lnTo>
                    <a:pt x="1820" y="6599"/>
                  </a:lnTo>
                  <a:lnTo>
                    <a:pt x="1820" y="6713"/>
                  </a:lnTo>
                  <a:cubicBezTo>
                    <a:pt x="1820" y="6776"/>
                    <a:pt x="1871" y="6827"/>
                    <a:pt x="1934" y="6827"/>
                  </a:cubicBezTo>
                  <a:cubicBezTo>
                    <a:pt x="1997" y="6827"/>
                    <a:pt x="2048" y="6776"/>
                    <a:pt x="2048" y="6713"/>
                  </a:cubicBezTo>
                  <a:lnTo>
                    <a:pt x="2048" y="6599"/>
                  </a:lnTo>
                  <a:lnTo>
                    <a:pt x="2389" y="6599"/>
                  </a:lnTo>
                  <a:lnTo>
                    <a:pt x="2389" y="6713"/>
                  </a:lnTo>
                  <a:cubicBezTo>
                    <a:pt x="2389" y="6776"/>
                    <a:pt x="2440" y="6827"/>
                    <a:pt x="2503" y="6827"/>
                  </a:cubicBezTo>
                  <a:cubicBezTo>
                    <a:pt x="2566" y="6827"/>
                    <a:pt x="2617" y="6776"/>
                    <a:pt x="2617" y="6713"/>
                  </a:cubicBezTo>
                  <a:lnTo>
                    <a:pt x="2617" y="6599"/>
                  </a:lnTo>
                  <a:lnTo>
                    <a:pt x="2958" y="6599"/>
                  </a:lnTo>
                  <a:lnTo>
                    <a:pt x="2958" y="6713"/>
                  </a:lnTo>
                  <a:cubicBezTo>
                    <a:pt x="2958" y="6776"/>
                    <a:pt x="3009" y="6827"/>
                    <a:pt x="3072" y="6827"/>
                  </a:cubicBezTo>
                  <a:cubicBezTo>
                    <a:pt x="3135" y="6827"/>
                    <a:pt x="3186" y="6776"/>
                    <a:pt x="3186" y="6713"/>
                  </a:cubicBezTo>
                  <a:lnTo>
                    <a:pt x="3186" y="6599"/>
                  </a:lnTo>
                  <a:lnTo>
                    <a:pt x="3527" y="6599"/>
                  </a:lnTo>
                  <a:lnTo>
                    <a:pt x="3527" y="6713"/>
                  </a:lnTo>
                  <a:cubicBezTo>
                    <a:pt x="3527" y="6776"/>
                    <a:pt x="3578" y="6827"/>
                    <a:pt x="3641" y="6827"/>
                  </a:cubicBezTo>
                  <a:cubicBezTo>
                    <a:pt x="3704" y="6827"/>
                    <a:pt x="3755" y="6776"/>
                    <a:pt x="3755" y="6713"/>
                  </a:cubicBezTo>
                  <a:lnTo>
                    <a:pt x="3755" y="6599"/>
                  </a:lnTo>
                  <a:lnTo>
                    <a:pt x="4096" y="6599"/>
                  </a:lnTo>
                  <a:lnTo>
                    <a:pt x="4096" y="6713"/>
                  </a:lnTo>
                  <a:cubicBezTo>
                    <a:pt x="4096" y="6776"/>
                    <a:pt x="4147" y="6827"/>
                    <a:pt x="4210" y="6827"/>
                  </a:cubicBezTo>
                  <a:cubicBezTo>
                    <a:pt x="4273" y="6827"/>
                    <a:pt x="4323" y="6776"/>
                    <a:pt x="4323" y="6713"/>
                  </a:cubicBezTo>
                  <a:lnTo>
                    <a:pt x="4323" y="6599"/>
                  </a:lnTo>
                  <a:lnTo>
                    <a:pt x="4665" y="6599"/>
                  </a:lnTo>
                  <a:lnTo>
                    <a:pt x="4665" y="6713"/>
                  </a:lnTo>
                  <a:cubicBezTo>
                    <a:pt x="4665" y="6776"/>
                    <a:pt x="4716" y="6827"/>
                    <a:pt x="4779" y="6827"/>
                  </a:cubicBezTo>
                  <a:cubicBezTo>
                    <a:pt x="4842" y="6827"/>
                    <a:pt x="4892" y="6776"/>
                    <a:pt x="4892" y="6713"/>
                  </a:cubicBezTo>
                  <a:lnTo>
                    <a:pt x="4892" y="6599"/>
                  </a:lnTo>
                  <a:lnTo>
                    <a:pt x="5234" y="6599"/>
                  </a:lnTo>
                  <a:lnTo>
                    <a:pt x="5234" y="6713"/>
                  </a:lnTo>
                  <a:cubicBezTo>
                    <a:pt x="5234" y="6776"/>
                    <a:pt x="5285" y="6827"/>
                    <a:pt x="5347" y="6827"/>
                  </a:cubicBezTo>
                  <a:cubicBezTo>
                    <a:pt x="5410" y="6827"/>
                    <a:pt x="5461" y="6776"/>
                    <a:pt x="5461" y="6713"/>
                  </a:cubicBezTo>
                  <a:lnTo>
                    <a:pt x="5461" y="6599"/>
                  </a:lnTo>
                  <a:lnTo>
                    <a:pt x="5803" y="6599"/>
                  </a:lnTo>
                  <a:lnTo>
                    <a:pt x="5803" y="6713"/>
                  </a:lnTo>
                  <a:cubicBezTo>
                    <a:pt x="5803" y="6776"/>
                    <a:pt x="5853" y="6827"/>
                    <a:pt x="5916" y="6827"/>
                  </a:cubicBezTo>
                  <a:cubicBezTo>
                    <a:pt x="5979" y="6827"/>
                    <a:pt x="6030" y="6776"/>
                    <a:pt x="6030" y="6713"/>
                  </a:cubicBezTo>
                  <a:lnTo>
                    <a:pt x="6030" y="6599"/>
                  </a:lnTo>
                  <a:lnTo>
                    <a:pt x="6371" y="6599"/>
                  </a:lnTo>
                  <a:lnTo>
                    <a:pt x="6371" y="6713"/>
                  </a:lnTo>
                  <a:cubicBezTo>
                    <a:pt x="6371" y="6776"/>
                    <a:pt x="6422" y="6827"/>
                    <a:pt x="6485" y="6827"/>
                  </a:cubicBezTo>
                  <a:cubicBezTo>
                    <a:pt x="6548" y="6827"/>
                    <a:pt x="6599" y="6776"/>
                    <a:pt x="6599" y="6713"/>
                  </a:cubicBezTo>
                  <a:lnTo>
                    <a:pt x="6599" y="6599"/>
                  </a:lnTo>
                  <a:lnTo>
                    <a:pt x="6713" y="6599"/>
                  </a:lnTo>
                  <a:cubicBezTo>
                    <a:pt x="6776" y="6599"/>
                    <a:pt x="6827" y="6548"/>
                    <a:pt x="6827" y="6485"/>
                  </a:cubicBezTo>
                  <a:cubicBezTo>
                    <a:pt x="6827" y="6422"/>
                    <a:pt x="6776" y="6372"/>
                    <a:pt x="6713" y="6372"/>
                  </a:cubicBezTo>
                  <a:lnTo>
                    <a:pt x="6599" y="6372"/>
                  </a:lnTo>
                  <a:lnTo>
                    <a:pt x="6599" y="6258"/>
                  </a:lnTo>
                  <a:cubicBezTo>
                    <a:pt x="6599" y="6195"/>
                    <a:pt x="6548" y="6144"/>
                    <a:pt x="6485" y="6144"/>
                  </a:cubicBezTo>
                  <a:cubicBezTo>
                    <a:pt x="6422" y="6144"/>
                    <a:pt x="6371" y="6195"/>
                    <a:pt x="6371" y="6258"/>
                  </a:cubicBezTo>
                  <a:lnTo>
                    <a:pt x="6371" y="6372"/>
                  </a:lnTo>
                  <a:lnTo>
                    <a:pt x="6030" y="6372"/>
                  </a:lnTo>
                  <a:lnTo>
                    <a:pt x="6030" y="6258"/>
                  </a:lnTo>
                  <a:cubicBezTo>
                    <a:pt x="6030" y="6195"/>
                    <a:pt x="5979" y="6144"/>
                    <a:pt x="5916" y="6144"/>
                  </a:cubicBezTo>
                  <a:cubicBezTo>
                    <a:pt x="5853" y="6144"/>
                    <a:pt x="5803" y="6195"/>
                    <a:pt x="5803" y="6258"/>
                  </a:cubicBezTo>
                  <a:lnTo>
                    <a:pt x="5803" y="6372"/>
                  </a:lnTo>
                  <a:lnTo>
                    <a:pt x="5461" y="6372"/>
                  </a:lnTo>
                  <a:lnTo>
                    <a:pt x="5461" y="6258"/>
                  </a:lnTo>
                  <a:cubicBezTo>
                    <a:pt x="5461" y="6195"/>
                    <a:pt x="5410" y="6144"/>
                    <a:pt x="5347" y="6144"/>
                  </a:cubicBezTo>
                  <a:cubicBezTo>
                    <a:pt x="5285" y="6144"/>
                    <a:pt x="5234" y="6195"/>
                    <a:pt x="5234" y="6258"/>
                  </a:cubicBezTo>
                  <a:lnTo>
                    <a:pt x="5234" y="6372"/>
                  </a:lnTo>
                  <a:lnTo>
                    <a:pt x="4892" y="6372"/>
                  </a:lnTo>
                  <a:lnTo>
                    <a:pt x="4892" y="6258"/>
                  </a:lnTo>
                  <a:cubicBezTo>
                    <a:pt x="4892" y="6195"/>
                    <a:pt x="4842" y="6144"/>
                    <a:pt x="4779" y="6144"/>
                  </a:cubicBezTo>
                  <a:cubicBezTo>
                    <a:pt x="4716" y="6144"/>
                    <a:pt x="4665" y="6195"/>
                    <a:pt x="4665" y="6258"/>
                  </a:cubicBezTo>
                  <a:lnTo>
                    <a:pt x="4665" y="6372"/>
                  </a:lnTo>
                  <a:lnTo>
                    <a:pt x="4323" y="6372"/>
                  </a:lnTo>
                  <a:lnTo>
                    <a:pt x="4323" y="6258"/>
                  </a:lnTo>
                  <a:cubicBezTo>
                    <a:pt x="4323" y="6195"/>
                    <a:pt x="4273" y="6144"/>
                    <a:pt x="4210" y="6144"/>
                  </a:cubicBezTo>
                  <a:cubicBezTo>
                    <a:pt x="4147" y="6144"/>
                    <a:pt x="4096" y="6195"/>
                    <a:pt x="4096" y="6258"/>
                  </a:cubicBezTo>
                  <a:lnTo>
                    <a:pt x="4096" y="6372"/>
                  </a:lnTo>
                  <a:lnTo>
                    <a:pt x="3755" y="6372"/>
                  </a:lnTo>
                  <a:lnTo>
                    <a:pt x="3755" y="6258"/>
                  </a:lnTo>
                  <a:cubicBezTo>
                    <a:pt x="3755" y="6195"/>
                    <a:pt x="3704" y="6144"/>
                    <a:pt x="3641" y="6144"/>
                  </a:cubicBezTo>
                  <a:cubicBezTo>
                    <a:pt x="3578" y="6144"/>
                    <a:pt x="3527" y="6195"/>
                    <a:pt x="3527" y="6258"/>
                  </a:cubicBezTo>
                  <a:lnTo>
                    <a:pt x="3527" y="6372"/>
                  </a:lnTo>
                  <a:lnTo>
                    <a:pt x="3186" y="6372"/>
                  </a:lnTo>
                  <a:lnTo>
                    <a:pt x="3186" y="6258"/>
                  </a:lnTo>
                  <a:cubicBezTo>
                    <a:pt x="3186" y="6195"/>
                    <a:pt x="3135" y="6144"/>
                    <a:pt x="3072" y="6144"/>
                  </a:cubicBezTo>
                  <a:cubicBezTo>
                    <a:pt x="3009" y="6144"/>
                    <a:pt x="2958" y="6195"/>
                    <a:pt x="2958" y="6258"/>
                  </a:cubicBezTo>
                  <a:lnTo>
                    <a:pt x="2958" y="6372"/>
                  </a:lnTo>
                  <a:lnTo>
                    <a:pt x="2617" y="6372"/>
                  </a:lnTo>
                  <a:lnTo>
                    <a:pt x="2617" y="6258"/>
                  </a:lnTo>
                  <a:cubicBezTo>
                    <a:pt x="2617" y="6195"/>
                    <a:pt x="2566" y="6144"/>
                    <a:pt x="2503" y="6144"/>
                  </a:cubicBezTo>
                  <a:cubicBezTo>
                    <a:pt x="2440" y="6144"/>
                    <a:pt x="2389" y="6195"/>
                    <a:pt x="2389" y="6258"/>
                  </a:cubicBezTo>
                  <a:lnTo>
                    <a:pt x="2389" y="6372"/>
                  </a:lnTo>
                  <a:lnTo>
                    <a:pt x="2048" y="6372"/>
                  </a:lnTo>
                  <a:lnTo>
                    <a:pt x="2048" y="6258"/>
                  </a:lnTo>
                  <a:cubicBezTo>
                    <a:pt x="2048" y="6195"/>
                    <a:pt x="1997" y="6144"/>
                    <a:pt x="1934" y="6144"/>
                  </a:cubicBezTo>
                  <a:cubicBezTo>
                    <a:pt x="1871" y="6144"/>
                    <a:pt x="1820" y="6195"/>
                    <a:pt x="1820" y="6258"/>
                  </a:cubicBezTo>
                  <a:lnTo>
                    <a:pt x="1820" y="6372"/>
                  </a:lnTo>
                  <a:lnTo>
                    <a:pt x="1479" y="6372"/>
                  </a:lnTo>
                  <a:lnTo>
                    <a:pt x="1479" y="6258"/>
                  </a:lnTo>
                  <a:cubicBezTo>
                    <a:pt x="1479" y="6195"/>
                    <a:pt x="1428" y="6144"/>
                    <a:pt x="1365" y="6144"/>
                  </a:cubicBezTo>
                  <a:cubicBezTo>
                    <a:pt x="1302" y="6144"/>
                    <a:pt x="1252" y="6195"/>
                    <a:pt x="1252" y="6258"/>
                  </a:cubicBezTo>
                  <a:lnTo>
                    <a:pt x="1252" y="6372"/>
                  </a:lnTo>
                  <a:lnTo>
                    <a:pt x="910" y="6372"/>
                  </a:lnTo>
                  <a:lnTo>
                    <a:pt x="910" y="6258"/>
                  </a:lnTo>
                  <a:cubicBezTo>
                    <a:pt x="910" y="6195"/>
                    <a:pt x="859" y="6144"/>
                    <a:pt x="796" y="6144"/>
                  </a:cubicBezTo>
                  <a:cubicBezTo>
                    <a:pt x="734" y="6144"/>
                    <a:pt x="683" y="6195"/>
                    <a:pt x="683" y="6258"/>
                  </a:cubicBezTo>
                  <a:lnTo>
                    <a:pt x="683" y="6372"/>
                  </a:lnTo>
                  <a:lnTo>
                    <a:pt x="455" y="6372"/>
                  </a:lnTo>
                  <a:lnTo>
                    <a:pt x="455" y="5234"/>
                  </a:lnTo>
                  <a:lnTo>
                    <a:pt x="1263" y="523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7" name="Group 7"/>
          <p:cNvGrpSpPr/>
          <p:nvPr/>
        </p:nvGrpSpPr>
        <p:grpSpPr>
          <a:xfrm>
            <a:off x="8174522" y="2107432"/>
            <a:ext cx="665795" cy="665791"/>
            <a:chOff x="8174522" y="2107432"/>
            <a:chExt cx="665795" cy="665791"/>
          </a:xfrm>
        </p:grpSpPr>
        <p:sp>
          <p:nvSpPr>
            <p:cNvPr id="8" name="AutoShape 8"/>
            <p:cNvSpPr/>
            <p:nvPr/>
          </p:nvSpPr>
          <p:spPr>
            <a:xfrm>
              <a:off x="8174522" y="2107432"/>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9" name="Freeform 9"/>
            <p:cNvSpPr/>
            <p:nvPr/>
          </p:nvSpPr>
          <p:spPr>
            <a:xfrm>
              <a:off x="8354362" y="2273856"/>
              <a:ext cx="306115" cy="294843"/>
            </a:xfrm>
            <a:custGeom>
              <a:rect l="l" t="t" r="r" b="b"/>
              <a:pathLst>
                <a:path w="6825" h="5912">
                  <a:moveTo>
                    <a:pt x="3413" y="0"/>
                  </a:moveTo>
                  <a:lnTo>
                    <a:pt x="0" y="5912"/>
                  </a:lnTo>
                  <a:lnTo>
                    <a:pt x="6827" y="5912"/>
                  </a:lnTo>
                  <a:lnTo>
                    <a:pt x="3413" y="0"/>
                  </a:lnTo>
                  <a:close/>
                  <a:moveTo>
                    <a:pt x="3413" y="972"/>
                  </a:moveTo>
                  <a:lnTo>
                    <a:pt x="4489" y="2835"/>
                  </a:lnTo>
                  <a:lnTo>
                    <a:pt x="2338" y="2835"/>
                  </a:lnTo>
                  <a:lnTo>
                    <a:pt x="3413" y="972"/>
                  </a:lnTo>
                  <a:close/>
                  <a:moveTo>
                    <a:pt x="842" y="5426"/>
                  </a:moveTo>
                  <a:lnTo>
                    <a:pt x="1917" y="3564"/>
                  </a:lnTo>
                  <a:lnTo>
                    <a:pt x="2993" y="5426"/>
                  </a:lnTo>
                  <a:lnTo>
                    <a:pt x="842" y="5426"/>
                  </a:lnTo>
                  <a:close/>
                  <a:moveTo>
                    <a:pt x="2338" y="3321"/>
                  </a:moveTo>
                  <a:lnTo>
                    <a:pt x="4489" y="3321"/>
                  </a:lnTo>
                  <a:lnTo>
                    <a:pt x="3413" y="5183"/>
                  </a:lnTo>
                  <a:lnTo>
                    <a:pt x="2338" y="3321"/>
                  </a:lnTo>
                  <a:close/>
                  <a:moveTo>
                    <a:pt x="4910" y="3564"/>
                  </a:moveTo>
                  <a:lnTo>
                    <a:pt x="5985" y="5426"/>
                  </a:lnTo>
                  <a:lnTo>
                    <a:pt x="3834" y="5426"/>
                  </a:lnTo>
                  <a:lnTo>
                    <a:pt x="4910" y="356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 name="Group 10"/>
          <p:cNvGrpSpPr/>
          <p:nvPr/>
        </p:nvGrpSpPr>
        <p:grpSpPr>
          <a:xfrm>
            <a:off x="4252748" y="4178300"/>
            <a:ext cx="665795" cy="665791"/>
            <a:chOff x="4252748" y="4178300"/>
            <a:chExt cx="665795" cy="665791"/>
          </a:xfrm>
        </p:grpSpPr>
        <p:sp>
          <p:nvSpPr>
            <p:cNvPr id="11" name="AutoShape 11"/>
            <p:cNvSpPr/>
            <p:nvPr/>
          </p:nvSpPr>
          <p:spPr>
            <a:xfrm>
              <a:off x="4252748"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2" name="Freeform 12"/>
            <p:cNvSpPr/>
            <p:nvPr/>
          </p:nvSpPr>
          <p:spPr>
            <a:xfrm>
              <a:off x="4432588" y="4363773"/>
              <a:ext cx="306115" cy="294843"/>
            </a:xfrm>
            <a:custGeom>
              <a:rect l="l" t="t" r="r" b="b"/>
              <a:pathLst>
                <a:path w="597921" h="598324">
                  <a:moveTo>
                    <a:pt x="297615" y="96957"/>
                  </a:moveTo>
                  <a:cubicBezTo>
                    <a:pt x="311959" y="96957"/>
                    <a:pt x="323434" y="108416"/>
                    <a:pt x="323434" y="122740"/>
                  </a:cubicBezTo>
                  <a:lnTo>
                    <a:pt x="323434" y="289852"/>
                  </a:lnTo>
                  <a:lnTo>
                    <a:pt x="462572" y="289852"/>
                  </a:lnTo>
                  <a:cubicBezTo>
                    <a:pt x="476438" y="289852"/>
                    <a:pt x="487913" y="301311"/>
                    <a:pt x="487913" y="315157"/>
                  </a:cubicBezTo>
                  <a:cubicBezTo>
                    <a:pt x="487913" y="329004"/>
                    <a:pt x="476438" y="340463"/>
                    <a:pt x="462572" y="340463"/>
                  </a:cubicBezTo>
                  <a:lnTo>
                    <a:pt x="297615" y="340463"/>
                  </a:lnTo>
                  <a:cubicBezTo>
                    <a:pt x="283749" y="340463"/>
                    <a:pt x="272274" y="329004"/>
                    <a:pt x="272274" y="315157"/>
                  </a:cubicBezTo>
                  <a:lnTo>
                    <a:pt x="272274" y="122740"/>
                  </a:lnTo>
                  <a:cubicBezTo>
                    <a:pt x="272274" y="108416"/>
                    <a:pt x="283749" y="96957"/>
                    <a:pt x="297615" y="96957"/>
                  </a:cubicBezTo>
                  <a:close/>
                  <a:moveTo>
                    <a:pt x="298127" y="0"/>
                  </a:moveTo>
                  <a:cubicBezTo>
                    <a:pt x="463564" y="0"/>
                    <a:pt x="597921" y="134181"/>
                    <a:pt x="597921" y="299401"/>
                  </a:cubicBezTo>
                  <a:cubicBezTo>
                    <a:pt x="597921" y="464143"/>
                    <a:pt x="463564" y="598324"/>
                    <a:pt x="298127" y="598324"/>
                  </a:cubicBezTo>
                  <a:cubicBezTo>
                    <a:pt x="188155" y="598324"/>
                    <a:pt x="87268" y="538635"/>
                    <a:pt x="35150" y="442177"/>
                  </a:cubicBezTo>
                  <a:cubicBezTo>
                    <a:pt x="33238" y="438835"/>
                    <a:pt x="32760" y="435492"/>
                    <a:pt x="34194" y="432149"/>
                  </a:cubicBezTo>
                  <a:cubicBezTo>
                    <a:pt x="35150" y="428807"/>
                    <a:pt x="37541" y="425942"/>
                    <a:pt x="40410" y="424509"/>
                  </a:cubicBezTo>
                  <a:lnTo>
                    <a:pt x="74836" y="407796"/>
                  </a:lnTo>
                  <a:cubicBezTo>
                    <a:pt x="81052" y="404931"/>
                    <a:pt x="88702" y="407319"/>
                    <a:pt x="91571" y="413049"/>
                  </a:cubicBezTo>
                  <a:cubicBezTo>
                    <a:pt x="133169" y="488018"/>
                    <a:pt x="212540" y="534815"/>
                    <a:pt x="298127" y="534815"/>
                  </a:cubicBezTo>
                  <a:cubicBezTo>
                    <a:pt x="428181" y="534815"/>
                    <a:pt x="534328" y="429284"/>
                    <a:pt x="534328" y="299401"/>
                  </a:cubicBezTo>
                  <a:cubicBezTo>
                    <a:pt x="534328" y="169517"/>
                    <a:pt x="428181" y="63509"/>
                    <a:pt x="298127" y="63509"/>
                  </a:cubicBezTo>
                  <a:cubicBezTo>
                    <a:pt x="242185" y="63509"/>
                    <a:pt x="187677" y="83565"/>
                    <a:pt x="145123" y="120333"/>
                  </a:cubicBezTo>
                  <a:lnTo>
                    <a:pt x="200587" y="142299"/>
                  </a:lnTo>
                  <a:cubicBezTo>
                    <a:pt x="204890" y="144209"/>
                    <a:pt x="207759" y="148029"/>
                    <a:pt x="208237" y="152327"/>
                  </a:cubicBezTo>
                  <a:cubicBezTo>
                    <a:pt x="208715" y="157102"/>
                    <a:pt x="207281" y="161399"/>
                    <a:pt x="203456" y="164265"/>
                  </a:cubicBezTo>
                  <a:lnTo>
                    <a:pt x="48060" y="285553"/>
                  </a:lnTo>
                  <a:cubicBezTo>
                    <a:pt x="44235" y="288418"/>
                    <a:pt x="39454" y="289373"/>
                    <a:pt x="35150" y="287463"/>
                  </a:cubicBezTo>
                  <a:cubicBezTo>
                    <a:pt x="31325" y="285553"/>
                    <a:pt x="27978" y="281733"/>
                    <a:pt x="27500" y="277435"/>
                  </a:cubicBezTo>
                  <a:lnTo>
                    <a:pt x="246" y="82132"/>
                  </a:lnTo>
                  <a:cubicBezTo>
                    <a:pt x="-710" y="77835"/>
                    <a:pt x="1203" y="73060"/>
                    <a:pt x="4550" y="70194"/>
                  </a:cubicBezTo>
                  <a:cubicBezTo>
                    <a:pt x="8375" y="67807"/>
                    <a:pt x="13156" y="66852"/>
                    <a:pt x="17459" y="68762"/>
                  </a:cubicBezTo>
                  <a:lnTo>
                    <a:pt x="80574" y="94070"/>
                  </a:lnTo>
                  <a:cubicBezTo>
                    <a:pt x="137472" y="33426"/>
                    <a:pt x="214931" y="0"/>
                    <a:pt x="29812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3" name="Group 13"/>
          <p:cNvGrpSpPr/>
          <p:nvPr/>
        </p:nvGrpSpPr>
        <p:grpSpPr>
          <a:xfrm>
            <a:off x="7274660" y="4178300"/>
            <a:ext cx="665795" cy="665791"/>
            <a:chOff x="7274660" y="4178300"/>
            <a:chExt cx="665795" cy="665791"/>
          </a:xfrm>
        </p:grpSpPr>
        <p:sp>
          <p:nvSpPr>
            <p:cNvPr id="14" name="AutoShape 14"/>
            <p:cNvSpPr/>
            <p:nvPr/>
          </p:nvSpPr>
          <p:spPr>
            <a:xfrm>
              <a:off x="7274660"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5" name="Freeform 15"/>
            <p:cNvSpPr/>
            <p:nvPr/>
          </p:nvSpPr>
          <p:spPr>
            <a:xfrm>
              <a:off x="7469003" y="4363774"/>
              <a:ext cx="306115" cy="294843"/>
            </a:xfrm>
            <a:custGeom>
              <a:rect l="l" t="t" r="r" b="b"/>
              <a:pathLst>
                <a:path w="582235" h="606722">
                  <a:moveTo>
                    <a:pt x="0" y="404481"/>
                  </a:moveTo>
                  <a:lnTo>
                    <a:pt x="101261" y="404481"/>
                  </a:lnTo>
                  <a:lnTo>
                    <a:pt x="101261" y="606722"/>
                  </a:lnTo>
                  <a:lnTo>
                    <a:pt x="0" y="606722"/>
                  </a:lnTo>
                  <a:close/>
                  <a:moveTo>
                    <a:pt x="151927" y="328623"/>
                  </a:moveTo>
                  <a:lnTo>
                    <a:pt x="253188" y="328623"/>
                  </a:lnTo>
                  <a:lnTo>
                    <a:pt x="253188" y="606722"/>
                  </a:lnTo>
                  <a:lnTo>
                    <a:pt x="151927" y="606722"/>
                  </a:lnTo>
                  <a:close/>
                  <a:moveTo>
                    <a:pt x="303855" y="252766"/>
                  </a:moveTo>
                  <a:lnTo>
                    <a:pt x="405046" y="252766"/>
                  </a:lnTo>
                  <a:lnTo>
                    <a:pt x="405046" y="606722"/>
                  </a:lnTo>
                  <a:lnTo>
                    <a:pt x="303855" y="606722"/>
                  </a:lnTo>
                  <a:close/>
                  <a:moveTo>
                    <a:pt x="455711" y="202241"/>
                  </a:moveTo>
                  <a:lnTo>
                    <a:pt x="556972" y="202241"/>
                  </a:lnTo>
                  <a:lnTo>
                    <a:pt x="556972" y="606722"/>
                  </a:lnTo>
                  <a:lnTo>
                    <a:pt x="455711" y="606722"/>
                  </a:lnTo>
                  <a:close/>
                  <a:moveTo>
                    <a:pt x="455697" y="0"/>
                  </a:moveTo>
                  <a:lnTo>
                    <a:pt x="556785" y="0"/>
                  </a:lnTo>
                  <a:lnTo>
                    <a:pt x="556874" y="0"/>
                  </a:lnTo>
                  <a:lnTo>
                    <a:pt x="556963" y="0"/>
                  </a:lnTo>
                  <a:cubicBezTo>
                    <a:pt x="557230" y="0"/>
                    <a:pt x="557408" y="0"/>
                    <a:pt x="557675" y="0"/>
                  </a:cubicBezTo>
                  <a:cubicBezTo>
                    <a:pt x="558298" y="89"/>
                    <a:pt x="558832" y="89"/>
                    <a:pt x="559366" y="89"/>
                  </a:cubicBezTo>
                  <a:cubicBezTo>
                    <a:pt x="559811" y="178"/>
                    <a:pt x="560256" y="267"/>
                    <a:pt x="560611" y="267"/>
                  </a:cubicBezTo>
                  <a:cubicBezTo>
                    <a:pt x="561056" y="356"/>
                    <a:pt x="561412" y="444"/>
                    <a:pt x="561857" y="444"/>
                  </a:cubicBezTo>
                  <a:cubicBezTo>
                    <a:pt x="562302" y="533"/>
                    <a:pt x="562747" y="711"/>
                    <a:pt x="563192" y="800"/>
                  </a:cubicBezTo>
                  <a:cubicBezTo>
                    <a:pt x="563548" y="889"/>
                    <a:pt x="563904" y="978"/>
                    <a:pt x="564171" y="1067"/>
                  </a:cubicBezTo>
                  <a:cubicBezTo>
                    <a:pt x="564616" y="1156"/>
                    <a:pt x="565061" y="1333"/>
                    <a:pt x="565506" y="1511"/>
                  </a:cubicBezTo>
                  <a:cubicBezTo>
                    <a:pt x="565862" y="1600"/>
                    <a:pt x="566218" y="1778"/>
                    <a:pt x="566574" y="1867"/>
                  </a:cubicBezTo>
                  <a:cubicBezTo>
                    <a:pt x="566929" y="2044"/>
                    <a:pt x="567285" y="2222"/>
                    <a:pt x="567730" y="2400"/>
                  </a:cubicBezTo>
                  <a:cubicBezTo>
                    <a:pt x="568086" y="2578"/>
                    <a:pt x="568442" y="2755"/>
                    <a:pt x="568798" y="2933"/>
                  </a:cubicBezTo>
                  <a:cubicBezTo>
                    <a:pt x="569154" y="3111"/>
                    <a:pt x="569421" y="3289"/>
                    <a:pt x="569777" y="3467"/>
                  </a:cubicBezTo>
                  <a:cubicBezTo>
                    <a:pt x="570133" y="3733"/>
                    <a:pt x="570578" y="4000"/>
                    <a:pt x="570934" y="4178"/>
                  </a:cubicBezTo>
                  <a:cubicBezTo>
                    <a:pt x="571201" y="4444"/>
                    <a:pt x="571557" y="4622"/>
                    <a:pt x="571824" y="4800"/>
                  </a:cubicBezTo>
                  <a:cubicBezTo>
                    <a:pt x="572180" y="5155"/>
                    <a:pt x="572536" y="5422"/>
                    <a:pt x="572891" y="5689"/>
                  </a:cubicBezTo>
                  <a:cubicBezTo>
                    <a:pt x="573247" y="5955"/>
                    <a:pt x="573514" y="6222"/>
                    <a:pt x="573781" y="6489"/>
                  </a:cubicBezTo>
                  <a:cubicBezTo>
                    <a:pt x="574137" y="6755"/>
                    <a:pt x="574493" y="7022"/>
                    <a:pt x="574760" y="7289"/>
                  </a:cubicBezTo>
                  <a:cubicBezTo>
                    <a:pt x="575205" y="7733"/>
                    <a:pt x="575561" y="8178"/>
                    <a:pt x="575917" y="8533"/>
                  </a:cubicBezTo>
                  <a:cubicBezTo>
                    <a:pt x="576095" y="8711"/>
                    <a:pt x="576273" y="8889"/>
                    <a:pt x="576451" y="9066"/>
                  </a:cubicBezTo>
                  <a:cubicBezTo>
                    <a:pt x="576451" y="9155"/>
                    <a:pt x="576451" y="9155"/>
                    <a:pt x="576451" y="9155"/>
                  </a:cubicBezTo>
                  <a:cubicBezTo>
                    <a:pt x="576985" y="9777"/>
                    <a:pt x="577519" y="10489"/>
                    <a:pt x="577964" y="11200"/>
                  </a:cubicBezTo>
                  <a:cubicBezTo>
                    <a:pt x="577964" y="11200"/>
                    <a:pt x="578053" y="11289"/>
                    <a:pt x="578053" y="11289"/>
                  </a:cubicBezTo>
                  <a:cubicBezTo>
                    <a:pt x="578498" y="12000"/>
                    <a:pt x="578854" y="12622"/>
                    <a:pt x="579209" y="13244"/>
                  </a:cubicBezTo>
                  <a:cubicBezTo>
                    <a:pt x="579387" y="13600"/>
                    <a:pt x="579565" y="13955"/>
                    <a:pt x="579743" y="14222"/>
                  </a:cubicBezTo>
                  <a:cubicBezTo>
                    <a:pt x="579921" y="14666"/>
                    <a:pt x="580099" y="15111"/>
                    <a:pt x="580277" y="15555"/>
                  </a:cubicBezTo>
                  <a:cubicBezTo>
                    <a:pt x="580455" y="15911"/>
                    <a:pt x="580633" y="16266"/>
                    <a:pt x="580722" y="16711"/>
                  </a:cubicBezTo>
                  <a:cubicBezTo>
                    <a:pt x="580900" y="17066"/>
                    <a:pt x="581078" y="17422"/>
                    <a:pt x="581167" y="17866"/>
                  </a:cubicBezTo>
                  <a:cubicBezTo>
                    <a:pt x="581256" y="18311"/>
                    <a:pt x="581434" y="18755"/>
                    <a:pt x="581523" y="19199"/>
                  </a:cubicBezTo>
                  <a:cubicBezTo>
                    <a:pt x="581612" y="19555"/>
                    <a:pt x="581701" y="19910"/>
                    <a:pt x="581790" y="20266"/>
                  </a:cubicBezTo>
                  <a:cubicBezTo>
                    <a:pt x="581879" y="20977"/>
                    <a:pt x="582057" y="21777"/>
                    <a:pt x="582146" y="22488"/>
                  </a:cubicBezTo>
                  <a:cubicBezTo>
                    <a:pt x="582146" y="22577"/>
                    <a:pt x="582146" y="22666"/>
                    <a:pt x="582146" y="22666"/>
                  </a:cubicBezTo>
                  <a:cubicBezTo>
                    <a:pt x="582235" y="23555"/>
                    <a:pt x="582235" y="24355"/>
                    <a:pt x="582235" y="25244"/>
                  </a:cubicBezTo>
                  <a:lnTo>
                    <a:pt x="582235" y="126396"/>
                  </a:lnTo>
                  <a:cubicBezTo>
                    <a:pt x="582235" y="140351"/>
                    <a:pt x="570934" y="151728"/>
                    <a:pt x="556963" y="151728"/>
                  </a:cubicBezTo>
                  <a:cubicBezTo>
                    <a:pt x="542992" y="151728"/>
                    <a:pt x="531691" y="140351"/>
                    <a:pt x="531691" y="126396"/>
                  </a:cubicBezTo>
                  <a:lnTo>
                    <a:pt x="531691" y="79286"/>
                  </a:lnTo>
                  <a:lnTo>
                    <a:pt x="421260" y="171106"/>
                  </a:lnTo>
                  <a:cubicBezTo>
                    <a:pt x="410582" y="180083"/>
                    <a:pt x="394564" y="178572"/>
                    <a:pt x="385666" y="167906"/>
                  </a:cubicBezTo>
                  <a:cubicBezTo>
                    <a:pt x="376678" y="157150"/>
                    <a:pt x="378191" y="141240"/>
                    <a:pt x="388869" y="132262"/>
                  </a:cubicBezTo>
                  <a:lnTo>
                    <a:pt x="487020" y="50576"/>
                  </a:lnTo>
                  <a:lnTo>
                    <a:pt x="455697" y="50576"/>
                  </a:lnTo>
                  <a:cubicBezTo>
                    <a:pt x="441727" y="50576"/>
                    <a:pt x="430425" y="39288"/>
                    <a:pt x="430425" y="25244"/>
                  </a:cubicBezTo>
                  <a:cubicBezTo>
                    <a:pt x="430425" y="11289"/>
                    <a:pt x="441727" y="0"/>
                    <a:pt x="45569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6" name="AutoShape 16"/>
          <p:cNvSpPr/>
          <p:nvPr/>
        </p:nvSpPr>
        <p:spPr>
          <a:xfrm>
            <a:off x="633036" y="2037683"/>
            <a:ext cx="2553871" cy="42262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spcBef>
                <a:spcPts val="270"/>
              </a:spcBef>
              <a:defRPr/>
            </a:pPr>
            <a:r>
              <a:rPr lang="en-US" sz="1575" b="1">
                <a:solidFill>
                  <a:schemeClr val="accent1">
                    <a:alpha val="100000"/>
                  </a:schemeClr>
                </a:solidFill>
                <a:latin typeface="微软雅黑" panose="020b0503020204020204" charset="-122"/>
                <a:ea typeface="微软雅黑" panose="020b0503020204020204" charset="-122"/>
                <a:cs typeface="微软雅黑" panose="020b0503020204020204" charset="-122"/>
              </a:rPr>
              <a:t>网络拓扑</a:t>
            </a:r>
            <a:endParaRPr lang="en-US" sz="1100"/>
          </a:p>
        </p:txBody>
      </p:sp>
      <p:sp>
        <p:nvSpPr>
          <p:cNvPr id="17" name="AutoShape 17"/>
          <p:cNvSpPr/>
          <p:nvPr/>
        </p:nvSpPr>
        <p:spPr>
          <a:xfrm>
            <a:off x="1940528" y="4661950"/>
            <a:ext cx="2084356" cy="403578"/>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微软雅黑" panose="020b0503020204020204" charset="-122"/>
                <a:ea typeface="微软雅黑" panose="020b0503020204020204" charset="-122"/>
                <a:cs typeface="微软雅黑" panose="020b0503020204020204" charset="-122"/>
              </a:rPr>
              <a:t>传输方式</a:t>
            </a:r>
            <a:endParaRPr lang="en-US" sz="1100"/>
          </a:p>
        </p:txBody>
      </p:sp>
      <p:sp>
        <p:nvSpPr>
          <p:cNvPr id="18" name="AutoShape 18"/>
          <p:cNvSpPr/>
          <p:nvPr/>
        </p:nvSpPr>
        <p:spPr>
          <a:xfrm>
            <a:off x="9015108" y="2037683"/>
            <a:ext cx="2569478" cy="44168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微软雅黑" panose="020b0503020204020204" charset="-122"/>
                <a:ea typeface="微软雅黑" panose="020b0503020204020204" charset="-122"/>
                <a:cs typeface="微软雅黑" panose="020b0503020204020204" charset="-122"/>
              </a:rPr>
              <a:t>设备组成</a:t>
            </a:r>
            <a:endParaRPr lang="en-US" sz="1100"/>
          </a:p>
        </p:txBody>
      </p:sp>
      <p:sp>
        <p:nvSpPr>
          <p:cNvPr id="19" name="AutoShape 19"/>
          <p:cNvSpPr/>
          <p:nvPr/>
        </p:nvSpPr>
        <p:spPr>
          <a:xfrm>
            <a:off x="8314658" y="4661950"/>
            <a:ext cx="2084356" cy="42262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defRPr/>
            </a:pPr>
            <a:r>
              <a:rPr lang="en-US" sz="1575" b="1">
                <a:solidFill>
                  <a:schemeClr val="accent1">
                    <a:alpha val="100000"/>
                  </a:schemeClr>
                </a:solidFill>
                <a:latin typeface="微软雅黑" panose="020b0503020204020204" charset="-122"/>
                <a:ea typeface="微软雅黑" panose="020b0503020204020204" charset="-122"/>
                <a:cs typeface="微软雅黑" panose="020b0503020204020204" charset="-122"/>
              </a:rPr>
              <a:t>通信协议</a:t>
            </a:r>
            <a:endParaRPr lang="en-US" sz="1100"/>
          </a:p>
        </p:txBody>
      </p:sp>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微软雅黑" panose="020b0503020204020204" charset="-122"/>
                  <a:ea typeface="微软雅黑" panose="020b0503020204020204" charset="-122"/>
                  <a:cs typeface="微软雅黑" panose="020b0503020204020204" charset="-122"/>
                </a:rPr>
                <a:t>VSAT网络结构特点</a:t>
              </a:r>
              <a:endParaRPr lang="en-US" sz="3000" b="1">
                <a:solidFill>
                  <a:schemeClr val="accent1">
                    <a:alpha val="100000"/>
                  </a:schemeClr>
                </a:solidFill>
                <a:latin typeface="微软雅黑" panose="020b0503020204020204" charset="-122"/>
                <a:ea typeface="微软雅黑" panose="020b0503020204020204" charset="-122"/>
                <a:cs typeface="微软雅黑" panose="020b0503020204020204" charset="-122"/>
              </a:endParaRPr>
            </a:p>
          </p:txBody>
        </p:sp>
      </p:grpSp>
      <p:sp>
        <p:nvSpPr>
          <p:cNvPr id="42" name="TextBox 42"/>
          <p:cNvSpPr txBox="1"/>
          <p:nvPr/>
        </p:nvSpPr>
        <p:spPr>
          <a:xfrm>
            <a:off x="633255" y="2402205"/>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375"/>
              </a:spcBef>
            </a:pPr>
            <a:r>
              <a:rPr lang="en-US" sz="1350">
                <a:solidFill>
                  <a:schemeClr val="dk1">
                    <a:alpha val="100000"/>
                  </a:schemeClr>
                </a:solidFill>
                <a:latin typeface="微软雅黑" panose="020b0503020204020204" charset="-122"/>
                <a:ea typeface="微软雅黑" panose="020b0503020204020204" charset="-122"/>
                <a:cs typeface="微软雅黑" panose="020b0503020204020204" charset="-122"/>
              </a:rPr>
              <a:t>VSAT网络通常采用星型拓扑结构，以通信卫星为中心，地球站为外围节点。</a:t>
            </a:r>
            <a:endParaRPr lang="en-US" sz="1350">
              <a:solidFill>
                <a:schemeClr val="dk1">
                  <a:alpha val="100000"/>
                </a:schemeClr>
              </a:solidFill>
              <a:latin typeface="微软雅黑" panose="020b0503020204020204" charset="-122"/>
              <a:ea typeface="微软雅黑" panose="020b0503020204020204" charset="-122"/>
              <a:cs typeface="微软雅黑" panose="020b0503020204020204" charset="-122"/>
            </a:endParaRPr>
          </a:p>
        </p:txBody>
      </p:sp>
      <p:sp>
        <p:nvSpPr>
          <p:cNvPr id="43" name="TextBox 43"/>
          <p:cNvSpPr txBox="1"/>
          <p:nvPr/>
        </p:nvSpPr>
        <p:spPr>
          <a:xfrm>
            <a:off x="9015108" y="2402205"/>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pPr>
            <a:r>
              <a:rPr lang="en-US" sz="1350">
                <a:solidFill>
                  <a:schemeClr val="dk1">
                    <a:alpha val="100000"/>
                  </a:schemeClr>
                </a:solidFill>
                <a:latin typeface="微软雅黑" panose="020b0503020204020204" charset="-122"/>
                <a:ea typeface="微软雅黑" panose="020b0503020204020204" charset="-122"/>
                <a:cs typeface="微软雅黑" panose="020b0503020204020204" charset="-122"/>
              </a:rPr>
              <a:t>VSAT网络由VSAT终端、天线、调制解调器、路由器等设备组成。</a:t>
            </a:r>
            <a:endParaRPr lang="en-US" sz="1350">
              <a:solidFill>
                <a:schemeClr val="dk1">
                  <a:alpha val="100000"/>
                </a:schemeClr>
              </a:solidFill>
              <a:latin typeface="微软雅黑" panose="020b0503020204020204" charset="-122"/>
              <a:ea typeface="微软雅黑" panose="020b0503020204020204" charset="-122"/>
              <a:cs typeface="微软雅黑" panose="020b0503020204020204" charset="-122"/>
            </a:endParaRPr>
          </a:p>
        </p:txBody>
      </p:sp>
      <p:sp>
        <p:nvSpPr>
          <p:cNvPr id="44" name="TextBox 44"/>
          <p:cNvSpPr txBox="1"/>
          <p:nvPr/>
        </p:nvSpPr>
        <p:spPr>
          <a:xfrm>
            <a:off x="1940528" y="5112856"/>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pPr>
            <a:r>
              <a:rPr lang="en-US" sz="1350">
                <a:solidFill>
                  <a:schemeClr val="dk1">
                    <a:alpha val="100000"/>
                  </a:schemeClr>
                </a:solidFill>
                <a:latin typeface="微软雅黑" panose="020b0503020204020204" charset="-122"/>
                <a:ea typeface="微软雅黑" panose="020b0503020204020204" charset="-122"/>
                <a:cs typeface="微软雅黑" panose="020b0503020204020204" charset="-122"/>
              </a:rPr>
              <a:t>VSAT网络采用无线传输方式，通过卫星进行信号中继和转发。</a:t>
            </a:r>
            <a:endParaRPr lang="en-US" sz="1350">
              <a:solidFill>
                <a:schemeClr val="dk1">
                  <a:alpha val="100000"/>
                </a:schemeClr>
              </a:solidFill>
              <a:latin typeface="微软雅黑" panose="020b0503020204020204" charset="-122"/>
              <a:ea typeface="微软雅黑" panose="020b0503020204020204" charset="-122"/>
              <a:cs typeface="微软雅黑" panose="020b0503020204020204" charset="-122"/>
            </a:endParaRPr>
          </a:p>
        </p:txBody>
      </p:sp>
      <p:sp>
        <p:nvSpPr>
          <p:cNvPr id="45" name="TextBox 45"/>
          <p:cNvSpPr txBox="1"/>
          <p:nvPr/>
        </p:nvSpPr>
        <p:spPr>
          <a:xfrm>
            <a:off x="7845361" y="5065527"/>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375"/>
              </a:spcBef>
            </a:pPr>
            <a:r>
              <a:rPr lang="en-US" sz="1350">
                <a:solidFill>
                  <a:schemeClr val="dk1">
                    <a:alpha val="100000"/>
                  </a:schemeClr>
                </a:solidFill>
                <a:latin typeface="微软雅黑" panose="020b0503020204020204" charset="-122"/>
                <a:ea typeface="微软雅黑" panose="020b0503020204020204" charset="-122"/>
                <a:cs typeface="微软雅黑" panose="020b0503020204020204" charset="-122"/>
              </a:rPr>
              <a:t>VSAT网络采用标准的通信协议，如TCP/IP、ATM等。</a:t>
            </a:r>
            <a:endParaRPr lang="en-US" sz="1350">
              <a:solidFill>
                <a:schemeClr val="dk1">
                  <a:alpha val="100000"/>
                </a:schemeClr>
              </a:solidFill>
              <a:latin typeface="微软雅黑" panose="020b0503020204020204" charset="-122"/>
              <a:ea typeface="微软雅黑" panose="020b0503020204020204" charset="-122"/>
              <a:cs typeface="微软雅黑" panose="020b0503020204020204" charset="-122"/>
            </a:endParaRP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2" name="TextBox 2"/>
          <p:cNvSpPr txBox="1"/>
          <p:nvPr/>
        </p:nvSpPr>
        <p:spPr>
          <a:xfrm>
            <a:off x="3574694" y="1423099"/>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微软雅黑" panose="020b0503020204020204" charset="-122"/>
                <a:ea typeface="微软雅黑" panose="020b0503020204020204" charset="-122"/>
                <a:cs typeface="微软雅黑" panose="020b0503020204020204" charset="-122"/>
              </a:rPr>
              <a:t>应用领域</a:t>
            </a:r>
            <a:endParaRPr lang="en-US" sz="2325" b="1">
              <a:solidFill>
                <a:schemeClr val="accent1">
                  <a:alpha val="100000"/>
                </a:schemeClr>
              </a:solidFill>
              <a:latin typeface="微软雅黑" panose="020b0503020204020204" charset="-122"/>
              <a:ea typeface="微软雅黑" panose="020b0503020204020204" charset="-122"/>
              <a:cs typeface="微软雅黑" panose="020b0503020204020204" charset="-122"/>
            </a:endParaRPr>
          </a:p>
        </p:txBody>
      </p:sp>
      <p:sp>
        <p:nvSpPr>
          <p:cNvPr id="3" name="AutoShape 3"/>
          <p:cNvSpPr/>
          <p:nvPr/>
        </p:nvSpPr>
        <p:spPr>
          <a:xfrm>
            <a:off x="125016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19725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188000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6" name="Connector 6"/>
          <p:cNvCxnSpPr/>
          <p:nvPr/>
        </p:nvCxnSpPr>
        <p:spPr>
          <a:xfrm>
            <a:off x="1951634" y="6029346"/>
            <a:ext cx="10254150"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7" name="TextBox 7"/>
          <p:cNvSpPr txBox="1"/>
          <p:nvPr/>
        </p:nvSpPr>
        <p:spPr>
          <a:xfrm>
            <a:off x="3574694" y="1913291"/>
            <a:ext cx="777693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微软雅黑" panose="020b0503020204020204" charset="-122"/>
                <a:ea typeface="微软雅黑" panose="020b0503020204020204" charset="-122"/>
                <a:cs typeface="微软雅黑" panose="020b0503020204020204" charset="-122"/>
              </a:rPr>
              <a:t>VSAT网络广泛应用于军事、政府、企业、教育等领域，提供语音、数据、视频等多媒体通信服务。</a:t>
            </a:r>
            <a:endParaRPr lang="en-US" sz="1350">
              <a:solidFill>
                <a:schemeClr val="dk1">
                  <a:alpha val="100000"/>
                </a:schemeClr>
              </a:solidFill>
              <a:latin typeface="微软雅黑" panose="020b0503020204020204" charset="-122"/>
              <a:ea typeface="微软雅黑" panose="020b0503020204020204" charset="-122"/>
              <a:cs typeface="微软雅黑" panose="020b0503020204020204" charset="-122"/>
            </a:endParaRPr>
          </a:p>
        </p:txBody>
      </p:sp>
      <p:sp>
        <p:nvSpPr>
          <p:cNvPr id="8" name="TextBox 8"/>
          <p:cNvSpPr txBox="1"/>
          <p:nvPr/>
        </p:nvSpPr>
        <p:spPr>
          <a:xfrm>
            <a:off x="1197254" y="3971227"/>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微软雅黑" panose="020b0503020204020204" charset="-122"/>
                <a:ea typeface="微软雅黑" panose="020b0503020204020204" charset="-122"/>
                <a:cs typeface="微软雅黑" panose="020b0503020204020204" charset="-122"/>
              </a:rPr>
              <a:t>市场需求</a:t>
            </a:r>
            <a:endParaRPr lang="en-US" sz="2325" b="1">
              <a:solidFill>
                <a:schemeClr val="accent1">
                  <a:alpha val="100000"/>
                </a:schemeClr>
              </a:solidFill>
              <a:latin typeface="微软雅黑" panose="020b0503020204020204" charset="-122"/>
              <a:ea typeface="微软雅黑" panose="020b0503020204020204" charset="-122"/>
              <a:cs typeface="微软雅黑" panose="020b0503020204020204" charset="-122"/>
            </a:endParaRPr>
          </a:p>
        </p:txBody>
      </p:sp>
      <p:sp>
        <p:nvSpPr>
          <p:cNvPr id="9" name="TextBox 9"/>
          <p:cNvSpPr txBox="1"/>
          <p:nvPr/>
        </p:nvSpPr>
        <p:spPr>
          <a:xfrm>
            <a:off x="1197254" y="4461419"/>
            <a:ext cx="7806355"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微软雅黑" panose="020b0503020204020204" charset="-122"/>
                <a:ea typeface="微软雅黑" panose="020b0503020204020204" charset="-122"/>
                <a:cs typeface="微软雅黑" panose="020b0503020204020204" charset="-122"/>
              </a:rPr>
              <a:t>随着信息化建设的深入发展，VSAT网络市场需求不断增长。特别是在偏远地区、海岛等无法铺设地面网络的区域，VSAT网络具有无可替代的优势。同时，随着卫星通信技术的不断进步和成本的降低，VSAT网络的应用前景将更加广阔。</a:t>
            </a:r>
            <a:endParaRPr lang="en-US" sz="1350">
              <a:solidFill>
                <a:schemeClr val="dk1">
                  <a:alpha val="100000"/>
                </a:schemeClr>
              </a:solidFill>
              <a:latin typeface="微软雅黑" panose="020b0503020204020204" charset="-122"/>
              <a:ea typeface="微软雅黑" panose="020b0503020204020204" charset="-122"/>
              <a:cs typeface="微软雅黑" panose="020b0503020204020204" charset="-122"/>
            </a:endParaRPr>
          </a:p>
        </p:txBody>
      </p:sp>
      <p:sp>
        <p:nvSpPr>
          <p:cNvPr id="10" name="AutoShape 10"/>
          <p:cNvSpPr/>
          <p:nvPr/>
        </p:nvSpPr>
        <p:spPr>
          <a:xfrm>
            <a:off x="3552256" y="3306002"/>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499345"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182096"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a:off x="4253725" y="3380232"/>
            <a:ext cx="10254150"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微软雅黑" panose="020b0503020204020204" charset="-122"/>
                  <a:ea typeface="微软雅黑" panose="020b0503020204020204" charset="-122"/>
                  <a:cs typeface="微软雅黑" panose="020b0503020204020204" charset="-122"/>
                </a:rPr>
                <a:t>应用领域及市场需求</a:t>
              </a:r>
              <a:endParaRPr lang="en-US" sz="3000" b="1">
                <a:solidFill>
                  <a:schemeClr val="accent1">
                    <a:alpha val="100000"/>
                  </a:schemeClr>
                </a:solidFill>
                <a:latin typeface="微软雅黑" panose="020b0503020204020204" charset="-122"/>
                <a:ea typeface="微软雅黑" panose="020b0503020204020204" charset="-122"/>
                <a:cs typeface="微软雅黑" panose="020b0503020204020204" charset="-122"/>
              </a:endParaRP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2" name="TextBox 2"/>
          <p:cNvSpPr txBox="1"/>
          <p:nvPr/>
        </p:nvSpPr>
        <p:spPr>
          <a:xfrm>
            <a:off x="661074" y="-36576"/>
            <a:ext cx="8576967" cy="105575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7650" b="1">
                <a:solidFill>
                  <a:schemeClr val="accent3">
                    <a:lumMod val="50000"/>
                    <a:alpha val="100000"/>
                  </a:schemeClr>
                </a:solidFill>
                <a:latin typeface="微软雅黑" panose="020b0503020204020204" charset="-122"/>
                <a:ea typeface="微软雅黑" panose="020b0503020204020204" charset="-122"/>
                <a:cs typeface="微软雅黑" panose="020b0503020204020204" charset="-122"/>
              </a:rPr>
              <a:t>CHAPTER</a:t>
            </a:r>
            <a:endParaRPr lang="en-US" sz="7650" b="1">
              <a:solidFill>
                <a:schemeClr val="accent3">
                  <a:lumMod val="50000"/>
                  <a:alpha val="100000"/>
                </a:schemeClr>
              </a:solidFill>
              <a:latin typeface="微软雅黑" panose="020b0503020204020204" charset="-122"/>
              <a:ea typeface="微软雅黑" panose="020b0503020204020204" charset="-122"/>
              <a:cs typeface="微软雅黑" panose="020b0503020204020204" charset="-122"/>
            </a:endParaRPr>
          </a:p>
        </p:txBody>
      </p:sp>
      <p:sp>
        <p:nvSpPr>
          <p:cNvPr id="3" name="TextBox 3"/>
          <p:cNvSpPr txBox="1"/>
          <p:nvPr/>
        </p:nvSpPr>
        <p:spPr>
          <a:xfrm>
            <a:off x="1565436" y="1311817"/>
            <a:ext cx="8683321" cy="105575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7650" b="1">
                <a:solidFill>
                  <a:schemeClr val="dk1">
                    <a:alpha val="100000"/>
                  </a:schemeClr>
                </a:solidFill>
                <a:latin typeface="微软雅黑" panose="020b0503020204020204" charset="-122"/>
                <a:ea typeface="微软雅黑" panose="020b0503020204020204" charset="-122"/>
                <a:cs typeface="微软雅黑" panose="020b0503020204020204" charset="-122"/>
              </a:rPr>
              <a:t>02</a:t>
            </a:r>
            <a:endParaRPr lang="en-US" sz="7650" b="1">
              <a:solidFill>
                <a:schemeClr val="dk1">
                  <a:alpha val="100000"/>
                </a:schemeClr>
              </a:solidFill>
              <a:latin typeface="微软雅黑" panose="020b0503020204020204" charset="-122"/>
              <a:ea typeface="微软雅黑" panose="020b0503020204020204" charset="-122"/>
              <a:cs typeface="微软雅黑" panose="020b0503020204020204" charset="-122"/>
            </a:endParaRPr>
          </a:p>
        </p:txBody>
      </p:sp>
      <p:sp>
        <p:nvSpPr>
          <p:cNvPr id="4" name="TextBox 4"/>
          <p:cNvSpPr txBox="1"/>
          <p:nvPr/>
        </p:nvSpPr>
        <p:spPr>
          <a:xfrm>
            <a:off x="1636415" y="2872202"/>
            <a:ext cx="7601626" cy="18726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75" b="1">
                <a:solidFill>
                  <a:schemeClr val="lt1">
                    <a:alpha val="100000"/>
                  </a:schemeClr>
                </a:solidFill>
                <a:latin typeface="微软雅黑" panose="020b0503020204020204" charset="-122"/>
                <a:ea typeface="微软雅黑" panose="020b0503020204020204" charset="-122"/>
                <a:cs typeface="微软雅黑" panose="020b0503020204020204" charset="-122"/>
              </a:rPr>
              <a:t>VSAT网络关键技术</a:t>
            </a:r>
            <a:endParaRPr lang="en-US" sz="4575" b="1">
              <a:solidFill>
                <a:schemeClr val="lt1">
                  <a:alpha val="100000"/>
                </a:schemeClr>
              </a:solidFill>
              <a:latin typeface="微软雅黑" panose="020b0503020204020204" charset="-122"/>
              <a:ea typeface="微软雅黑" panose="020b0503020204020204" charset="-122"/>
              <a:cs typeface="微软雅黑" panose="020b0503020204020204" charset="-122"/>
            </a:endParaRP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a:effectLst/>
      </p:bgPr>
    </p:bg>
    <p:spTree>
      <p:nvGrpSpPr>
        <p:cNvPr id="1" name=""/>
        <p:cNvGrpSpPr/>
        <p:nvPr/>
      </p:nvGrpSpPr>
      <p:grpSpPr>
        <a:xfrm>
          <a:off x="0" y="0"/>
          <a:ext cx="0" cy="0"/>
        </a:xfrm>
      </p:grpSpPr>
      <p:sp>
        <p:nvSpPr>
          <p:cNvPr id="2" name="AutoShape 2"/>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panose="020f0502020204030204"/>
              </a:rPr>
              <a:t>    </a:t>
            </a:r>
            <a:endParaRPr lang="en-US" sz="1100"/>
          </a:p>
        </p:txBody>
      </p:sp>
      <p:sp>
        <p:nvSpPr>
          <p:cNvPr id="3" name="AutoShape 3"/>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5" name="Picture 5"/>
          <p:cNvPicPr>
            <a:picLocks noChangeAspect="1"/>
          </p:cNvPicPr>
          <p:nvPr/>
        </p:nvPicPr>
        <p:blipFill>
          <a:blip r:embed="rId2"/>
          <a:srcRect t="18426" b="18426"/>
          <a:stretch>
            <a:fillRect/>
          </a:stretch>
        </p:blipFill>
        <p:spPr>
          <a:xfrm>
            <a:off x="981837" y="3694465"/>
            <a:ext cx="3394942" cy="2143864"/>
          </a:xfrm>
          <a:prstGeom prst="rect">
            <a:avLst/>
          </a:prstGeom>
        </p:spPr>
      </p:pic>
      <p:pic>
        <p:nvPicPr>
          <p:cNvPr id="6" name="Picture 6"/>
          <p:cNvPicPr>
            <a:picLocks noChangeAspect="1"/>
          </p:cNvPicPr>
          <p:nvPr/>
        </p:nvPicPr>
        <p:blipFill>
          <a:blip r:embed="rId3"/>
          <a:srcRect l="613" r="613"/>
          <a:stretch>
            <a:fillRect/>
          </a:stretch>
        </p:blipFill>
        <p:spPr>
          <a:xfrm>
            <a:off x="4376812" y="1577730"/>
            <a:ext cx="3394942" cy="2143864"/>
          </a:xfrm>
          <a:prstGeom prst="rect">
            <a:avLst/>
          </a:prstGeom>
        </p:spPr>
      </p:pic>
      <p:pic>
        <p:nvPicPr>
          <p:cNvPr id="7" name="Picture 7"/>
          <p:cNvPicPr>
            <a:picLocks noChangeAspect="1"/>
          </p:cNvPicPr>
          <p:nvPr/>
        </p:nvPicPr>
        <p:blipFill>
          <a:blip r:embed="rId4"/>
          <a:srcRect t="9649" b="9649"/>
          <a:stretch>
            <a:fillRect/>
          </a:stretch>
        </p:blipFill>
        <p:spPr>
          <a:xfrm>
            <a:off x="7771733" y="3721608"/>
            <a:ext cx="3394942" cy="2143864"/>
          </a:xfrm>
          <a:prstGeom prst="rect">
            <a:avLst/>
          </a:prstGeom>
        </p:spPr>
      </p:pic>
      <p:grpSp>
        <p:nvGrpSpPr>
          <p:cNvPr id="8" name="Group 8"/>
          <p:cNvGrpSpPr/>
          <p:nvPr/>
        </p:nvGrpSpPr>
        <p:grpSpPr>
          <a:xfrm>
            <a:off x="454963" y="93878"/>
            <a:ext cx="10641129" cy="914400"/>
            <a:chOff x="454963" y="93878"/>
            <a:chExt cx="10641129" cy="914400"/>
          </a:xfrm>
        </p:grpSpPr>
        <p:sp>
          <p:nvSpPr>
            <p:cNvPr id="9" name="AutoShape 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TextBox 2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微软雅黑" panose="020b0503020204020204" charset="-122"/>
                  <a:ea typeface="微软雅黑" panose="020b0503020204020204" charset="-122"/>
                  <a:cs typeface="微软雅黑" panose="020b0503020204020204" charset="-122"/>
                </a:rPr>
                <a:t>卫星通信技术原理</a:t>
              </a:r>
              <a:endParaRPr lang="en-US" sz="3000" b="1">
                <a:solidFill>
                  <a:schemeClr val="accent1">
                    <a:alpha val="100000"/>
                  </a:schemeClr>
                </a:solidFill>
                <a:latin typeface="微软雅黑" panose="020b0503020204020204" charset="-122"/>
                <a:ea typeface="微软雅黑" panose="020b0503020204020204" charset="-122"/>
                <a:cs typeface="微软雅黑" panose="020b0503020204020204" charset="-122"/>
              </a:endParaRPr>
            </a:p>
          </p:txBody>
        </p:sp>
      </p:grpSp>
      <p:sp>
        <p:nvSpPr>
          <p:cNvPr id="30" name="TextBox 30"/>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微软雅黑" panose="020b0503020204020204" charset="-122"/>
                <a:ea typeface="微软雅黑" panose="020b0503020204020204" charset="-122"/>
                <a:cs typeface="微软雅黑" panose="020b0503020204020204" charset="-122"/>
              </a:rPr>
              <a:t>信号传输</a:t>
            </a:r>
            <a:endParaRPr lang="en-US" sz="2025" b="1">
              <a:solidFill>
                <a:srgbClr val="FFFDFD">
                  <a:alpha val="100000"/>
                </a:srgbClr>
              </a:solidFill>
              <a:latin typeface="微软雅黑" panose="020b0503020204020204" charset="-122"/>
              <a:ea typeface="微软雅黑" panose="020b0503020204020204" charset="-122"/>
              <a:cs typeface="微软雅黑" panose="020b0503020204020204" charset="-122"/>
            </a:endParaRPr>
          </a:p>
        </p:txBody>
      </p:sp>
      <p:sp>
        <p:nvSpPr>
          <p:cNvPr id="31" name="TextBox 31"/>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微软雅黑" panose="020b0503020204020204" charset="-122"/>
                <a:ea typeface="微软雅黑" panose="020b0503020204020204" charset="-122"/>
                <a:cs typeface="微软雅黑" panose="020b0503020204020204" charset="-122"/>
              </a:rPr>
              <a:t>利用卫星作为中继站，实现地球站之间或地球站与航天器之间的无线通信。</a:t>
            </a:r>
            <a:endParaRPr lang="en-US" sz="1500">
              <a:solidFill>
                <a:srgbClr val="FFFDFD">
                  <a:alpha val="100000"/>
                </a:srgbClr>
              </a:solidFill>
              <a:latin typeface="微软雅黑" panose="020b0503020204020204" charset="-122"/>
              <a:ea typeface="微软雅黑" panose="020b0503020204020204" charset="-122"/>
              <a:cs typeface="微软雅黑" panose="020b0503020204020204" charset="-122"/>
            </a:endParaRPr>
          </a:p>
        </p:txBody>
      </p:sp>
      <p:sp>
        <p:nvSpPr>
          <p:cNvPr id="32" name="TextBox 32"/>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微软雅黑" panose="020b0503020204020204" charset="-122"/>
                <a:ea typeface="微软雅黑" panose="020b0503020204020204" charset="-122"/>
                <a:cs typeface="微软雅黑" panose="020b0503020204020204" charset="-122"/>
              </a:rPr>
              <a:t>频段选择</a:t>
            </a:r>
            <a:endParaRPr lang="en-US" sz="2025" b="1">
              <a:solidFill>
                <a:srgbClr val="FFFDFD">
                  <a:alpha val="100000"/>
                </a:srgbClr>
              </a:solidFill>
              <a:latin typeface="微软雅黑" panose="020b0503020204020204" charset="-122"/>
              <a:ea typeface="微软雅黑" panose="020b0503020204020204" charset="-122"/>
              <a:cs typeface="微软雅黑" panose="020b0503020204020204" charset="-122"/>
            </a:endParaRPr>
          </a:p>
        </p:txBody>
      </p:sp>
      <p:sp>
        <p:nvSpPr>
          <p:cNvPr id="33" name="TextBox 33"/>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微软雅黑" panose="020b0503020204020204" charset="-122"/>
                <a:ea typeface="微软雅黑" panose="020b0503020204020204" charset="-122"/>
                <a:cs typeface="微软雅黑" panose="020b0503020204020204" charset="-122"/>
              </a:rPr>
              <a:t>根据通信需求，选择合适的频段进行信息传输，如C频段、Ku频段等。</a:t>
            </a:r>
            <a:endParaRPr lang="en-US" sz="1500">
              <a:solidFill>
                <a:srgbClr val="FFFDFD">
                  <a:alpha val="100000"/>
                </a:srgbClr>
              </a:solidFill>
              <a:latin typeface="微软雅黑" panose="020b0503020204020204" charset="-122"/>
              <a:ea typeface="微软雅黑" panose="020b0503020204020204" charset="-122"/>
              <a:cs typeface="微软雅黑" panose="020b0503020204020204" charset="-122"/>
            </a:endParaRPr>
          </a:p>
        </p:txBody>
      </p:sp>
      <p:sp>
        <p:nvSpPr>
          <p:cNvPr id="34" name="TextBox 34"/>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微软雅黑" panose="020b0503020204020204" charset="-122"/>
                <a:ea typeface="微软雅黑" panose="020b0503020204020204" charset="-122"/>
                <a:cs typeface="微软雅黑" panose="020b0503020204020204" charset="-122"/>
              </a:rPr>
              <a:t>信号处理</a:t>
            </a:r>
            <a:endParaRPr lang="en-US" sz="2025" b="1">
              <a:solidFill>
                <a:srgbClr val="FFFDFD">
                  <a:alpha val="100000"/>
                </a:srgbClr>
              </a:solidFill>
              <a:latin typeface="微软雅黑" panose="020b0503020204020204" charset="-122"/>
              <a:ea typeface="微软雅黑" panose="020b0503020204020204" charset="-122"/>
              <a:cs typeface="微软雅黑" panose="020b0503020204020204" charset="-122"/>
            </a:endParaRPr>
          </a:p>
        </p:txBody>
      </p:sp>
      <p:sp>
        <p:nvSpPr>
          <p:cNvPr id="35" name="TextBox 35"/>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微软雅黑" panose="020b0503020204020204" charset="-122"/>
                <a:ea typeface="微软雅黑" panose="020b0503020204020204" charset="-122"/>
                <a:cs typeface="微软雅黑" panose="020b0503020204020204" charset="-122"/>
              </a:rPr>
              <a:t>对发送的信号进行调制、编码等处理，以便在卫星通信系统中进行传输。</a:t>
            </a:r>
            <a:endParaRPr lang="en-US" sz="1500">
              <a:solidFill>
                <a:srgbClr val="FFFDFD">
                  <a:alpha val="100000"/>
                </a:srgbClr>
              </a:solidFill>
              <a:latin typeface="微软雅黑" panose="020b0503020204020204" charset="-122"/>
              <a:ea typeface="微软雅黑" panose="020b0503020204020204" charset="-122"/>
              <a:cs typeface="微软雅黑" panose="020b0503020204020204" charset="-122"/>
            </a:endParaRP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a:effectLst/>
      </p:bgPr>
    </p:bg>
    <p:spTree>
      <p:nvGrpSpPr>
        <p:cNvPr id="1" name=""/>
        <p:cNvGrpSpPr/>
        <p:nvPr/>
      </p:nvGrpSpPr>
      <p:grpSpPr>
        <a:xfrm>
          <a:off x="0" y="0"/>
          <a:ext cx="0" cy="0"/>
        </a:xfrm>
      </p:grpSpPr>
      <p:sp>
        <p:nvSpPr>
          <p:cNvPr id="2" name="AutoShape 2"/>
          <p:cNvSpPr/>
          <p:nvPr/>
        </p:nvSpPr>
        <p:spPr>
          <a:xfrm>
            <a:off x="7150141" y="2021983"/>
            <a:ext cx="3939528" cy="3939528"/>
          </a:xfrm>
          <a:prstGeom prst="ellipse">
            <a:avLst/>
          </a:prstGeom>
          <a:solidFill>
            <a:schemeClr val="accent2">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454963" y="2034175"/>
            <a:ext cx="5826389"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微软雅黑" panose="020b0503020204020204" charset="-122"/>
                <a:ea typeface="微软雅黑" panose="020b0503020204020204" charset="-122"/>
                <a:cs typeface="微软雅黑" panose="020b0503020204020204" charset="-122"/>
              </a:rPr>
              <a:t>将基带信号转换为适合在信道中传输的已调信号，常见调制方式有PSK、FSK、QAM等。</a:t>
            </a:r>
            <a:endParaRPr lang="en-US" sz="1500">
              <a:solidFill>
                <a:schemeClr val="dk1">
                  <a:alpha val="100000"/>
                </a:schemeClr>
              </a:solidFill>
              <a:latin typeface="微软雅黑" panose="020b0503020204020204" charset="-122"/>
              <a:ea typeface="微软雅黑" panose="020b0503020204020204" charset="-122"/>
              <a:cs typeface="微软雅黑" panose="020b0503020204020204" charset="-122"/>
            </a:endParaRPr>
          </a:p>
        </p:txBody>
      </p:sp>
      <p:sp>
        <p:nvSpPr>
          <p:cNvPr id="4" name="TextBox 4"/>
          <p:cNvSpPr txBox="1"/>
          <p:nvPr/>
        </p:nvSpPr>
        <p:spPr>
          <a:xfrm>
            <a:off x="454963" y="1575832"/>
            <a:ext cx="2703493" cy="3632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025" b="1">
                <a:solidFill>
                  <a:schemeClr val="accent1">
                    <a:alpha val="100000"/>
                  </a:schemeClr>
                </a:solidFill>
                <a:latin typeface="微软雅黑" panose="020b0503020204020204" charset="-122"/>
                <a:ea typeface="微软雅黑" panose="020b0503020204020204" charset="-122"/>
                <a:cs typeface="微软雅黑" panose="020b0503020204020204" charset="-122"/>
              </a:rPr>
              <a:t>调制技术</a:t>
            </a:r>
            <a:endParaRPr lang="en-US" sz="2025" b="1">
              <a:solidFill>
                <a:schemeClr val="accent1">
                  <a:alpha val="100000"/>
                </a:schemeClr>
              </a:solidFill>
              <a:latin typeface="微软雅黑" panose="020b0503020204020204" charset="-122"/>
              <a:ea typeface="微软雅黑" panose="020b0503020204020204" charset="-122"/>
              <a:cs typeface="微软雅黑" panose="020b0503020204020204" charset="-122"/>
            </a:endParaRPr>
          </a:p>
        </p:txBody>
      </p:sp>
      <p:sp>
        <p:nvSpPr>
          <p:cNvPr id="5" name="TextBox 5"/>
          <p:cNvSpPr txBox="1"/>
          <p:nvPr/>
        </p:nvSpPr>
        <p:spPr>
          <a:xfrm>
            <a:off x="454963" y="3530045"/>
            <a:ext cx="5826389"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微软雅黑" panose="020b0503020204020204" charset="-122"/>
                <a:ea typeface="微软雅黑" panose="020b0503020204020204" charset="-122"/>
                <a:cs typeface="微软雅黑" panose="020b0503020204020204" charset="-122"/>
              </a:rPr>
              <a:t>将接收到的已调信号还原为原始基带信号，解调过程与调制过程相反。</a:t>
            </a:r>
            <a:endParaRPr lang="en-US" sz="1500">
              <a:solidFill>
                <a:schemeClr val="dk1">
                  <a:alpha val="100000"/>
                </a:schemeClr>
              </a:solidFill>
              <a:latin typeface="微软雅黑" panose="020b0503020204020204" charset="-122"/>
              <a:ea typeface="微软雅黑" panose="020b0503020204020204" charset="-122"/>
              <a:cs typeface="微软雅黑" panose="020b0503020204020204" charset="-122"/>
            </a:endParaRPr>
          </a:p>
        </p:txBody>
      </p:sp>
      <p:sp>
        <p:nvSpPr>
          <p:cNvPr id="6" name="TextBox 6"/>
          <p:cNvSpPr txBox="1"/>
          <p:nvPr/>
        </p:nvSpPr>
        <p:spPr>
          <a:xfrm>
            <a:off x="454963" y="3071702"/>
            <a:ext cx="2703493" cy="3632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025" b="1">
                <a:solidFill>
                  <a:schemeClr val="accent1">
                    <a:alpha val="100000"/>
                  </a:schemeClr>
                </a:solidFill>
                <a:latin typeface="微软雅黑" panose="020b0503020204020204" charset="-122"/>
                <a:ea typeface="微软雅黑" panose="020b0503020204020204" charset="-122"/>
                <a:cs typeface="微软雅黑" panose="020b0503020204020204" charset="-122"/>
              </a:rPr>
              <a:t>解调技术</a:t>
            </a:r>
            <a:endParaRPr lang="en-US" sz="2025" b="1">
              <a:solidFill>
                <a:schemeClr val="accent1">
                  <a:alpha val="100000"/>
                </a:schemeClr>
              </a:solidFill>
              <a:latin typeface="微软雅黑" panose="020b0503020204020204" charset="-122"/>
              <a:ea typeface="微软雅黑" panose="020b0503020204020204" charset="-122"/>
              <a:cs typeface="微软雅黑" panose="020b0503020204020204" charset="-122"/>
            </a:endParaRPr>
          </a:p>
        </p:txBody>
      </p:sp>
      <p:sp>
        <p:nvSpPr>
          <p:cNvPr id="7" name="TextBox 7"/>
          <p:cNvSpPr txBox="1"/>
          <p:nvPr/>
        </p:nvSpPr>
        <p:spPr>
          <a:xfrm>
            <a:off x="454963" y="5118981"/>
            <a:ext cx="60183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微软雅黑" panose="020b0503020204020204" charset="-122"/>
                <a:ea typeface="微软雅黑" panose="020b0503020204020204" charset="-122"/>
                <a:cs typeface="微软雅黑" panose="020b0503020204020204" charset="-122"/>
              </a:rPr>
              <a:t>实现调制和解调功能的设备，广泛应用于卫星通信系统中。</a:t>
            </a:r>
            <a:endParaRPr lang="en-US" sz="1500">
              <a:solidFill>
                <a:schemeClr val="dk1">
                  <a:alpha val="100000"/>
                </a:schemeClr>
              </a:solidFill>
              <a:latin typeface="微软雅黑" panose="020b0503020204020204" charset="-122"/>
              <a:ea typeface="微软雅黑" panose="020b0503020204020204" charset="-122"/>
              <a:cs typeface="微软雅黑" panose="020b0503020204020204" charset="-122"/>
            </a:endParaRPr>
          </a:p>
        </p:txBody>
      </p:sp>
      <p:sp>
        <p:nvSpPr>
          <p:cNvPr id="8" name="TextBox 8"/>
          <p:cNvSpPr txBox="1"/>
          <p:nvPr/>
        </p:nvSpPr>
        <p:spPr>
          <a:xfrm>
            <a:off x="454963" y="4660638"/>
            <a:ext cx="2703493" cy="3632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025" b="1">
                <a:solidFill>
                  <a:schemeClr val="accent1">
                    <a:alpha val="100000"/>
                  </a:schemeClr>
                </a:solidFill>
                <a:latin typeface="微软雅黑" panose="020b0503020204020204" charset="-122"/>
                <a:ea typeface="微软雅黑" panose="020b0503020204020204" charset="-122"/>
                <a:cs typeface="微软雅黑" panose="020b0503020204020204" charset="-122"/>
              </a:rPr>
              <a:t>调制解调器的应用</a:t>
            </a:r>
            <a:endParaRPr lang="en-US" sz="2025" b="1">
              <a:solidFill>
                <a:schemeClr val="accent1">
                  <a:alpha val="100000"/>
                </a:schemeClr>
              </a:solidFill>
              <a:latin typeface="微软雅黑" panose="020b0503020204020204" charset="-122"/>
              <a:ea typeface="微软雅黑" panose="020b0503020204020204" charset="-122"/>
              <a:cs typeface="微软雅黑" panose="020b0503020204020204" charset="-122"/>
            </a:endParaRPr>
          </a:p>
        </p:txBody>
      </p:sp>
      <p:pic>
        <p:nvPicPr>
          <p:cNvPr id="9" name="Picture 9"/>
          <p:cNvPicPr>
            <a:picLocks noChangeAspect="1"/>
          </p:cNvPicPr>
          <p:nvPr/>
        </p:nvPicPr>
        <p:blipFill>
          <a:blip r:embed="rId2"/>
          <a:srcRect l="10375" r="10375"/>
          <a:stretch>
            <a:fillRect/>
          </a:stretch>
        </p:blipFill>
        <p:spPr>
          <a:xfrm>
            <a:off x="7676035" y="2524948"/>
            <a:ext cx="2887741" cy="2887741"/>
          </a:xfrm>
          <a:prstGeom prst="ellipse">
            <a:avLst/>
          </a:prstGeom>
        </p:spPr>
      </p:pic>
      <p:sp>
        <p:nvSpPr>
          <p:cNvPr id="10" name="AutoShape 10"/>
          <p:cNvSpPr/>
          <p:nvPr/>
        </p:nvSpPr>
        <p:spPr>
          <a:xfrm>
            <a:off x="8663168" y="1482987"/>
            <a:ext cx="913476" cy="91347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921648" y="4618441"/>
            <a:ext cx="913476" cy="91347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10386775" y="4618441"/>
            <a:ext cx="913476" cy="91347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8906663" y="1691796"/>
            <a:ext cx="426486" cy="426486"/>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10639092" y="4837698"/>
            <a:ext cx="426194" cy="426194"/>
          </a:xfrm>
          <a:custGeom>
            <a:rect l="l" t="t" r="r" b="b"/>
            <a:pathLst>
              <a:path w="304800" h="304800">
                <a:moveTo>
                  <a:pt x="152400" y="190500"/>
                </a:moveTo>
                <a:cubicBezTo>
                  <a:pt x="152400" y="169459"/>
                  <a:pt x="169459" y="152400"/>
                  <a:pt x="190500" y="152400"/>
                </a:cubicBezTo>
                <a:cubicBezTo>
                  <a:pt x="211541" y="152400"/>
                  <a:pt x="228600" y="169459"/>
                  <a:pt x="228600" y="190500"/>
                </a:cubicBezTo>
                <a:cubicBezTo>
                  <a:pt x="228600" y="211541"/>
                  <a:pt x="211541" y="228600"/>
                  <a:pt x="190500" y="228600"/>
                </a:cubicBezTo>
                <a:cubicBezTo>
                  <a:pt x="169459" y="228600"/>
                  <a:pt x="152400" y="211541"/>
                  <a:pt x="152400" y="190500"/>
                </a:cubicBezTo>
                <a:close/>
                <a:moveTo>
                  <a:pt x="266700" y="76200"/>
                </a:moveTo>
                <a:lnTo>
                  <a:pt x="235372" y="12925"/>
                </a:lnTo>
                <a:cubicBezTo>
                  <a:pt x="232801" y="5410"/>
                  <a:pt x="225695" y="0"/>
                  <a:pt x="217284" y="0"/>
                </a:cubicBezTo>
                <a:lnTo>
                  <a:pt x="164973" y="0"/>
                </a:lnTo>
                <a:cubicBezTo>
                  <a:pt x="156467" y="0"/>
                  <a:pt x="149295" y="5544"/>
                  <a:pt x="146837" y="13192"/>
                </a:cubicBezTo>
                <a:lnTo>
                  <a:pt x="114338" y="76200"/>
                </a:lnTo>
                <a:lnTo>
                  <a:pt x="38100" y="76200"/>
                </a:lnTo>
                <a:cubicBezTo>
                  <a:pt x="17059" y="76200"/>
                  <a:pt x="0" y="93259"/>
                  <a:pt x="0" y="114300"/>
                </a:cubicBezTo>
                <a:lnTo>
                  <a:pt x="0" y="304800"/>
                </a:lnTo>
                <a:lnTo>
                  <a:pt x="304800" y="304800"/>
                </a:lnTo>
                <a:lnTo>
                  <a:pt x="304800" y="114300"/>
                </a:lnTo>
                <a:cubicBezTo>
                  <a:pt x="304800" y="93259"/>
                  <a:pt x="287760" y="76200"/>
                  <a:pt x="266700" y="76200"/>
                </a:cubicBezTo>
                <a:close/>
                <a:moveTo>
                  <a:pt x="57150" y="152400"/>
                </a:moveTo>
                <a:cubicBezTo>
                  <a:pt x="46625" y="152400"/>
                  <a:pt x="38100" y="143875"/>
                  <a:pt x="38100" y="133350"/>
                </a:cubicBezTo>
                <a:cubicBezTo>
                  <a:pt x="38100" y="122825"/>
                  <a:pt x="46625" y="114300"/>
                  <a:pt x="57150" y="114300"/>
                </a:cubicBezTo>
                <a:cubicBezTo>
                  <a:pt x="67675" y="114300"/>
                  <a:pt x="76200" y="122825"/>
                  <a:pt x="76200" y="133350"/>
                </a:cubicBezTo>
                <a:cubicBezTo>
                  <a:pt x="76200" y="143875"/>
                  <a:pt x="67675" y="152400"/>
                  <a:pt x="57150" y="152400"/>
                </a:cubicBezTo>
                <a:close/>
                <a:moveTo>
                  <a:pt x="190500" y="266700"/>
                </a:moveTo>
                <a:cubicBezTo>
                  <a:pt x="148419" y="266700"/>
                  <a:pt x="114300" y="232581"/>
                  <a:pt x="114300" y="190500"/>
                </a:cubicBezTo>
                <a:cubicBezTo>
                  <a:pt x="114300" y="148419"/>
                  <a:pt x="148419" y="114300"/>
                  <a:pt x="190500" y="114300"/>
                </a:cubicBezTo>
                <a:cubicBezTo>
                  <a:pt x="232581" y="114300"/>
                  <a:pt x="266700" y="148419"/>
                  <a:pt x="266700" y="190500"/>
                </a:cubicBezTo>
                <a:cubicBezTo>
                  <a:pt x="266700" y="232581"/>
                  <a:pt x="232581" y="266700"/>
                  <a:pt x="190500" y="26670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7137949" y="4833774"/>
            <a:ext cx="482811" cy="482811"/>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微软雅黑" panose="020b0503020204020204" charset="-122"/>
                  <a:ea typeface="微软雅黑" panose="020b0503020204020204" charset="-122"/>
                  <a:cs typeface="微软雅黑" panose="020b0503020204020204" charset="-122"/>
                </a:rPr>
                <a:t>调制与解调技术</a:t>
              </a:r>
              <a:endParaRPr lang="en-US" sz="3000" b="1">
                <a:solidFill>
                  <a:schemeClr val="accent1">
                    <a:alpha val="100000"/>
                  </a:schemeClr>
                </a:solidFill>
                <a:latin typeface="微软雅黑" panose="020b0503020204020204" charset="-122"/>
                <a:ea typeface="微软雅黑" panose="020b0503020204020204" charset="-122"/>
                <a:cs typeface="微软雅黑" panose="020b0503020204020204" charset="-122"/>
              </a:endParaRP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a:effectLst/>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微软雅黑" panose="020b0503020204020204" charset="-122"/>
                <a:ea typeface="微软雅黑" panose="020b0503020204020204" charset="-122"/>
                <a:cs typeface="微软雅黑" panose="020b0503020204020204" charset="-122"/>
              </a:rPr>
              <a:t>允许多个地球站通过同一颗卫星建立通信连接的技术，常见多址方式有FDMA、TDMA、CDMA等。</a:t>
            </a:r>
            <a:endParaRPr lang="en-US" sz="1500">
              <a:solidFill>
                <a:schemeClr val="dk1">
                  <a:alpha val="100000"/>
                </a:schemeClr>
              </a:solidFill>
              <a:latin typeface="微软雅黑" panose="020b0503020204020204" charset="-122"/>
              <a:ea typeface="微软雅黑" panose="020b0503020204020204" charset="-122"/>
              <a:cs typeface="微软雅黑" panose="020b0503020204020204" charset="-122"/>
            </a:endParaRP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微软雅黑" panose="020b0503020204020204" charset="-122"/>
                <a:ea typeface="微软雅黑" panose="020b0503020204020204" charset="-122"/>
                <a:cs typeface="微软雅黑" panose="020b0503020204020204" charset="-122"/>
              </a:rPr>
              <a:t>多址方式</a:t>
            </a:r>
            <a:endParaRPr lang="en-US" sz="2025" b="1">
              <a:solidFill>
                <a:schemeClr val="accent1">
                  <a:alpha val="100000"/>
                </a:schemeClr>
              </a:solidFill>
              <a:latin typeface="微软雅黑" panose="020b0503020204020204" charset="-122"/>
              <a:ea typeface="微软雅黑" panose="020b0503020204020204" charset="-122"/>
              <a:cs typeface="微软雅黑" panose="020b0503020204020204" charset="-122"/>
            </a:endParaRP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rcRect l="16667" r="16667"/>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微软雅黑" panose="020b0503020204020204" charset="-122"/>
                <a:ea typeface="微软雅黑" panose="020b0503020204020204" charset="-122"/>
                <a:cs typeface="微软雅黑" panose="020b0503020204020204" charset="-122"/>
              </a:rPr>
              <a:t>信道分配</a:t>
            </a:r>
            <a:endParaRPr lang="en-US" sz="2025" b="1">
              <a:solidFill>
                <a:schemeClr val="accent1">
                  <a:alpha val="100000"/>
                </a:schemeClr>
              </a:solidFill>
              <a:latin typeface="微软雅黑" panose="020b0503020204020204" charset="-122"/>
              <a:ea typeface="微软雅黑" panose="020b0503020204020204" charset="-122"/>
              <a:cs typeface="微软雅黑" panose="020b0503020204020204" charset="-122"/>
            </a:endParaRP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rcRect l="16675" r="16675"/>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微软雅黑" panose="020b0503020204020204" charset="-122"/>
                <a:ea typeface="微软雅黑" panose="020b0503020204020204" charset="-122"/>
                <a:cs typeface="微软雅黑" panose="020b0503020204020204" charset="-122"/>
              </a:rPr>
              <a:t>干扰抑制</a:t>
            </a:r>
            <a:endParaRPr lang="en-US" sz="2025" b="1">
              <a:solidFill>
                <a:schemeClr val="accent1">
                  <a:alpha val="100000"/>
                </a:schemeClr>
              </a:solidFill>
              <a:latin typeface="微软雅黑" panose="020b0503020204020204" charset="-122"/>
              <a:ea typeface="微软雅黑" panose="020b0503020204020204" charset="-122"/>
              <a:cs typeface="微软雅黑" panose="020b0503020204020204" charset="-122"/>
            </a:endParaRP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l="5933" r="5933"/>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微软雅黑" panose="020b0503020204020204" charset="-122"/>
                <a:ea typeface="微软雅黑" panose="020b0503020204020204" charset="-122"/>
                <a:cs typeface="微软雅黑" panose="020b0503020204020204" charset="-122"/>
              </a:rPr>
              <a:t>根据通信需求，动态或静态地为地球站分配信道资源，确保通信的顺利进行。</a:t>
            </a:r>
            <a:endParaRPr lang="en-US" sz="1500">
              <a:solidFill>
                <a:schemeClr val="dk1">
                  <a:alpha val="100000"/>
                </a:schemeClr>
              </a:solidFill>
              <a:latin typeface="微软雅黑" panose="020b0503020204020204" charset="-122"/>
              <a:ea typeface="微软雅黑" panose="020b0503020204020204" charset="-122"/>
              <a:cs typeface="微软雅黑" panose="020b0503020204020204" charset="-122"/>
            </a:endParaRP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微软雅黑" panose="020b0503020204020204" charset="-122"/>
                <a:ea typeface="微软雅黑" panose="020b0503020204020204" charset="-122"/>
                <a:cs typeface="微软雅黑" panose="020b0503020204020204" charset="-122"/>
              </a:rPr>
              <a:t>采取有效的干扰抑制措施，降低多址干扰对通信质量的影响。</a:t>
            </a:r>
            <a:endParaRPr lang="en-US" sz="1500">
              <a:solidFill>
                <a:schemeClr val="dk1">
                  <a:alpha val="100000"/>
                </a:schemeClr>
              </a:solidFill>
              <a:latin typeface="微软雅黑" panose="020b0503020204020204" charset="-122"/>
              <a:ea typeface="微软雅黑" panose="020b0503020204020204" charset="-122"/>
              <a:cs typeface="微软雅黑" panose="020b0503020204020204" charset="-122"/>
            </a:endParaRP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微软雅黑" panose="020b0503020204020204" charset="-122"/>
                <a:ea typeface="微软雅黑" panose="020b0503020204020204" charset="-122"/>
                <a:cs typeface="微软雅黑" panose="020b0503020204020204" charset="-122"/>
              </a:rPr>
              <a:t>03</a:t>
            </a:r>
            <a:endParaRPr lang="en-US" sz="2025" b="1">
              <a:solidFill>
                <a:srgbClr val="FFFFFF">
                  <a:alpha val="100000"/>
                </a:srgbClr>
              </a:solidFill>
              <a:latin typeface="微软雅黑" panose="020b0503020204020204" charset="-122"/>
              <a:ea typeface="微软雅黑" panose="020b0503020204020204" charset="-122"/>
              <a:cs typeface="微软雅黑" panose="020b0503020204020204" charset="-122"/>
            </a:endParaRP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微软雅黑" panose="020b0503020204020204" charset="-122"/>
                <a:ea typeface="微软雅黑" panose="020b0503020204020204" charset="-122"/>
                <a:cs typeface="微软雅黑" panose="020b0503020204020204" charset="-122"/>
              </a:rPr>
              <a:t>02</a:t>
            </a:r>
            <a:endParaRPr lang="en-US" sz="2025" b="1">
              <a:solidFill>
                <a:srgbClr val="FFFFFF">
                  <a:alpha val="100000"/>
                </a:srgbClr>
              </a:solidFill>
              <a:latin typeface="微软雅黑" panose="020b0503020204020204" charset="-122"/>
              <a:ea typeface="微软雅黑" panose="020b0503020204020204" charset="-122"/>
              <a:cs typeface="微软雅黑" panose="020b0503020204020204" charset="-122"/>
            </a:endParaRP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微软雅黑" panose="020b0503020204020204" charset="-122"/>
                <a:ea typeface="微软雅黑" panose="020b0503020204020204" charset="-122"/>
                <a:cs typeface="微软雅黑" panose="020b0503020204020204" charset="-122"/>
              </a:rPr>
              <a:t>01</a:t>
            </a:r>
            <a:endParaRPr lang="en-US" sz="2025" b="1">
              <a:solidFill>
                <a:srgbClr val="FFFFFF">
                  <a:alpha val="100000"/>
                </a:srgbClr>
              </a:solidFill>
              <a:latin typeface="微软雅黑" panose="020b0503020204020204" charset="-122"/>
              <a:ea typeface="微软雅黑" panose="020b0503020204020204" charset="-122"/>
              <a:cs typeface="微软雅黑" panose="020b0503020204020204" charset="-122"/>
            </a:endParaRP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微软雅黑" panose="020b0503020204020204" charset="-122"/>
                  <a:ea typeface="微软雅黑" panose="020b0503020204020204" charset="-122"/>
                  <a:cs typeface="微软雅黑" panose="020b0503020204020204" charset="-122"/>
                </a:rPr>
                <a:t>多址连接技术</a:t>
              </a:r>
              <a:endParaRPr lang="en-US" sz="3000" b="1">
                <a:solidFill>
                  <a:schemeClr val="accent1">
                    <a:alpha val="100000"/>
                  </a:schemeClr>
                </a:solidFill>
                <a:latin typeface="微软雅黑" panose="020b0503020204020204" charset="-122"/>
                <a:ea typeface="微软雅黑" panose="020b0503020204020204" charset="-122"/>
                <a:cs typeface="微软雅黑" panose="020b0503020204020204" charset="-122"/>
              </a:endParaRP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2" name="AutoShape 2"/>
          <p:cNvSpPr/>
          <p:nvPr/>
        </p:nvSpPr>
        <p:spPr>
          <a:xfrm>
            <a:off x="0" y="3429000"/>
            <a:ext cx="3979337" cy="3434809"/>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539110" y="4720529"/>
            <a:ext cx="2736381" cy="10530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6000"/>
              </a:lnSpc>
            </a:pPr>
            <a:r>
              <a:rPr lang="en-US" sz="1500">
                <a:solidFill>
                  <a:srgbClr val="FFFFFF">
                    <a:alpha val="100000"/>
                  </a:srgbClr>
                </a:solidFill>
                <a:latin typeface="微软雅黑" panose="020b0503020204020204" charset="-122"/>
                <a:ea typeface="微软雅黑" panose="020b0503020204020204" charset="-122"/>
                <a:cs typeface="微软雅黑" panose="020b0503020204020204" charset="-122"/>
              </a:rPr>
              <a:t>通过添加冗余信息，提高信号传输的抗干扰能力，常见编码方式有卷积码、RS码等。</a:t>
            </a:r>
            <a:endParaRPr lang="en-US" sz="1500">
              <a:solidFill>
                <a:srgbClr val="FFFFFF">
                  <a:alpha val="100000"/>
                </a:srgbClr>
              </a:solidFill>
              <a:latin typeface="微软雅黑" panose="020b0503020204020204" charset="-122"/>
              <a:ea typeface="微软雅黑" panose="020b0503020204020204" charset="-122"/>
              <a:cs typeface="微软雅黑" panose="020b0503020204020204" charset="-122"/>
            </a:endParaRPr>
          </a:p>
        </p:txBody>
      </p:sp>
      <p:sp>
        <p:nvSpPr>
          <p:cNvPr id="4" name="AutoShape 4"/>
          <p:cNvSpPr/>
          <p:nvPr/>
        </p:nvSpPr>
        <p:spPr>
          <a:xfrm>
            <a:off x="3975081" y="3429000"/>
            <a:ext cx="4145195" cy="3434809"/>
          </a:xfrm>
          <a:prstGeom prst="rect">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8120275" y="3429000"/>
            <a:ext cx="4102461" cy="3434809"/>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275135" y="4150677"/>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2325" b="1">
                <a:solidFill>
                  <a:srgbClr val="FFFFFF">
                    <a:alpha val="100000"/>
                  </a:srgbClr>
                </a:solidFill>
                <a:latin typeface="微软雅黑" panose="020b0503020204020204" charset="-122"/>
                <a:ea typeface="微软雅黑" panose="020b0503020204020204" charset="-122"/>
                <a:cs typeface="微软雅黑" panose="020b0503020204020204" charset="-122"/>
              </a:rPr>
              <a:t>差错控制编码</a:t>
            </a:r>
            <a:endParaRPr lang="en-US" sz="2325" b="1">
              <a:solidFill>
                <a:srgbClr val="FFFFFF">
                  <a:alpha val="100000"/>
                </a:srgbClr>
              </a:solidFill>
              <a:latin typeface="微软雅黑" panose="020b0503020204020204" charset="-122"/>
              <a:ea typeface="微软雅黑" panose="020b0503020204020204" charset="-122"/>
              <a:cs typeface="微软雅黑" panose="020b0503020204020204" charset="-122"/>
            </a:endParaRPr>
          </a:p>
        </p:txBody>
      </p:sp>
      <p:sp>
        <p:nvSpPr>
          <p:cNvPr id="7" name="TextBox 7"/>
          <p:cNvSpPr txBox="1"/>
          <p:nvPr/>
        </p:nvSpPr>
        <p:spPr>
          <a:xfrm>
            <a:off x="3787131" y="4089314"/>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2325" b="1">
                <a:solidFill>
                  <a:srgbClr val="FFFFFF">
                    <a:alpha val="100000"/>
                  </a:srgbClr>
                </a:solidFill>
                <a:latin typeface="微软雅黑" panose="020b0503020204020204" charset="-122"/>
                <a:ea typeface="微软雅黑" panose="020b0503020204020204" charset="-122"/>
                <a:cs typeface="微软雅黑" panose="020b0503020204020204" charset="-122"/>
              </a:rPr>
              <a:t>差错检测</a:t>
            </a:r>
            <a:endParaRPr lang="en-US" sz="2325" b="1">
              <a:solidFill>
                <a:srgbClr val="FFFFFF">
                  <a:alpha val="100000"/>
                </a:srgbClr>
              </a:solidFill>
              <a:latin typeface="微软雅黑" panose="020b0503020204020204" charset="-122"/>
              <a:ea typeface="微软雅黑" panose="020b0503020204020204" charset="-122"/>
              <a:cs typeface="微软雅黑" panose="020b0503020204020204" charset="-122"/>
            </a:endParaRPr>
          </a:p>
        </p:txBody>
      </p:sp>
      <p:sp>
        <p:nvSpPr>
          <p:cNvPr id="8" name="TextBox 8"/>
          <p:cNvSpPr txBox="1"/>
          <p:nvPr/>
        </p:nvSpPr>
        <p:spPr>
          <a:xfrm>
            <a:off x="7910959" y="4089314"/>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2325" b="1">
                <a:solidFill>
                  <a:srgbClr val="FFFFFF">
                    <a:alpha val="100000"/>
                  </a:srgbClr>
                </a:solidFill>
                <a:latin typeface="微软雅黑" panose="020b0503020204020204" charset="-122"/>
                <a:ea typeface="微软雅黑" panose="020b0503020204020204" charset="-122"/>
                <a:cs typeface="微软雅黑" panose="020b0503020204020204" charset="-122"/>
              </a:rPr>
              <a:t>差错纠正</a:t>
            </a:r>
            <a:endParaRPr lang="en-US" sz="2325" b="1">
              <a:solidFill>
                <a:srgbClr val="FFFFFF">
                  <a:alpha val="100000"/>
                </a:srgbClr>
              </a:solidFill>
              <a:latin typeface="微软雅黑" panose="020b0503020204020204" charset="-122"/>
              <a:ea typeface="微软雅黑" panose="020b0503020204020204" charset="-122"/>
              <a:cs typeface="微软雅黑" panose="020b0503020204020204" charset="-122"/>
            </a:endParaRPr>
          </a:p>
        </p:txBody>
      </p:sp>
      <p:sp>
        <p:nvSpPr>
          <p:cNvPr id="9" name="AutoShape 9"/>
          <p:cNvSpPr/>
          <p:nvPr/>
        </p:nvSpPr>
        <p:spPr>
          <a:xfrm>
            <a:off x="5508972" y="1741084"/>
            <a:ext cx="1219200" cy="1219200"/>
          </a:xfrm>
          <a:prstGeom prst="ellipse">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1380069" y="1741084"/>
            <a:ext cx="1219200" cy="121920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561905" y="1741084"/>
            <a:ext cx="1219200" cy="121920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5795019" y="2027130"/>
            <a:ext cx="647107" cy="647107"/>
          </a:xfrm>
          <a:custGeom>
            <a:rect l="l" t="t" r="r" b="b"/>
            <a:pathLst>
              <a:path w="304800" h="304800">
                <a:moveTo>
                  <a:pt x="288693" y="85468"/>
                </a:moveTo>
                <a:lnTo>
                  <a:pt x="193700" y="180461"/>
                </a:lnTo>
                <a:lnTo>
                  <a:pt x="301971" y="180461"/>
                </a:lnTo>
                <a:cubicBezTo>
                  <a:pt x="303686" y="171298"/>
                  <a:pt x="304800" y="162001"/>
                  <a:pt x="304800" y="152400"/>
                </a:cubicBezTo>
                <a:cubicBezTo>
                  <a:pt x="304800" y="128273"/>
                  <a:pt x="298694" y="105747"/>
                  <a:pt x="288693" y="85468"/>
                </a:cubicBezTo>
                <a:close/>
                <a:moveTo>
                  <a:pt x="200549" y="145161"/>
                </a:moveTo>
                <a:lnTo>
                  <a:pt x="278682" y="67066"/>
                </a:lnTo>
                <a:cubicBezTo>
                  <a:pt x="260080" y="39643"/>
                  <a:pt x="232543" y="19241"/>
                  <a:pt x="200549" y="8525"/>
                </a:cubicBezTo>
                <a:lnTo>
                  <a:pt x="200549" y="145161"/>
                </a:lnTo>
                <a:close/>
                <a:moveTo>
                  <a:pt x="159525" y="200549"/>
                </a:moveTo>
                <a:lnTo>
                  <a:pt x="237677" y="278721"/>
                </a:lnTo>
                <a:cubicBezTo>
                  <a:pt x="265138" y="260156"/>
                  <a:pt x="285560" y="232581"/>
                  <a:pt x="296275" y="200549"/>
                </a:cubicBezTo>
                <a:lnTo>
                  <a:pt x="159525" y="200549"/>
                </a:lnTo>
                <a:close/>
                <a:moveTo>
                  <a:pt x="180432" y="111862"/>
                </a:moveTo>
                <a:lnTo>
                  <a:pt x="180432" y="2829"/>
                </a:lnTo>
                <a:cubicBezTo>
                  <a:pt x="171317" y="1133"/>
                  <a:pt x="162001" y="0"/>
                  <a:pt x="152400" y="0"/>
                </a:cubicBezTo>
                <a:cubicBezTo>
                  <a:pt x="128064" y="0"/>
                  <a:pt x="105366" y="6229"/>
                  <a:pt x="84963" y="16393"/>
                </a:cubicBezTo>
                <a:lnTo>
                  <a:pt x="180432" y="111862"/>
                </a:lnTo>
                <a:close/>
                <a:moveTo>
                  <a:pt x="124368" y="193853"/>
                </a:moveTo>
                <a:lnTo>
                  <a:pt x="124368" y="301981"/>
                </a:lnTo>
                <a:cubicBezTo>
                  <a:pt x="133483" y="303686"/>
                  <a:pt x="142799" y="304800"/>
                  <a:pt x="152400" y="304800"/>
                </a:cubicBezTo>
                <a:cubicBezTo>
                  <a:pt x="176508" y="304800"/>
                  <a:pt x="198987" y="298694"/>
                  <a:pt x="219266" y="288722"/>
                </a:cubicBezTo>
                <a:lnTo>
                  <a:pt x="124368" y="193853"/>
                </a:lnTo>
                <a:close/>
                <a:moveTo>
                  <a:pt x="104232" y="159763"/>
                </a:moveTo>
                <a:lnTo>
                  <a:pt x="26194" y="237792"/>
                </a:lnTo>
                <a:cubicBezTo>
                  <a:pt x="44758" y="265176"/>
                  <a:pt x="72276" y="285569"/>
                  <a:pt x="104232" y="296285"/>
                </a:cubicBezTo>
                <a:lnTo>
                  <a:pt x="104232" y="159763"/>
                </a:lnTo>
                <a:close/>
                <a:moveTo>
                  <a:pt x="2829" y="124368"/>
                </a:moveTo>
                <a:cubicBezTo>
                  <a:pt x="1133" y="133483"/>
                  <a:pt x="0" y="142799"/>
                  <a:pt x="0" y="152400"/>
                </a:cubicBezTo>
                <a:cubicBezTo>
                  <a:pt x="0" y="176584"/>
                  <a:pt x="6144" y="199130"/>
                  <a:pt x="16145" y="219408"/>
                </a:cubicBezTo>
                <a:lnTo>
                  <a:pt x="111195" y="124358"/>
                </a:lnTo>
                <a:lnTo>
                  <a:pt x="2829" y="124358"/>
                </a:lnTo>
                <a:close/>
                <a:moveTo>
                  <a:pt x="66637" y="26489"/>
                </a:moveTo>
                <a:cubicBezTo>
                  <a:pt x="39443" y="45053"/>
                  <a:pt x="19183" y="72428"/>
                  <a:pt x="8525" y="104232"/>
                </a:cubicBezTo>
                <a:lnTo>
                  <a:pt x="144389" y="104232"/>
                </a:lnTo>
                <a:lnTo>
                  <a:pt x="66637" y="26489"/>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1716623" y="2041062"/>
            <a:ext cx="570476" cy="570476"/>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9880117" y="2059295"/>
            <a:ext cx="582777" cy="582777"/>
          </a:xfrm>
          <a:custGeom>
            <a:rect l="l" t="t" r="r" b="b"/>
            <a:pathLst>
              <a:path w="304800" h="304800">
                <a:moveTo>
                  <a:pt x="209550" y="0"/>
                </a:moveTo>
                <a:cubicBezTo>
                  <a:pt x="156943" y="0"/>
                  <a:pt x="114300" y="42643"/>
                  <a:pt x="114300" y="95250"/>
                </a:cubicBezTo>
                <a:cubicBezTo>
                  <a:pt x="114300" y="101213"/>
                  <a:pt x="114852" y="107042"/>
                  <a:pt x="115900" y="112700"/>
                </a:cubicBezTo>
                <a:lnTo>
                  <a:pt x="0" y="228600"/>
                </a:lnTo>
                <a:lnTo>
                  <a:pt x="0" y="285750"/>
                </a:lnTo>
                <a:cubicBezTo>
                  <a:pt x="0" y="296275"/>
                  <a:pt x="8525" y="304800"/>
                  <a:pt x="19050" y="304800"/>
                </a:cubicBezTo>
                <a:lnTo>
                  <a:pt x="38100" y="304800"/>
                </a:lnTo>
                <a:lnTo>
                  <a:pt x="38100" y="285750"/>
                </a:lnTo>
                <a:lnTo>
                  <a:pt x="76200" y="285750"/>
                </a:lnTo>
                <a:lnTo>
                  <a:pt x="76200" y="247650"/>
                </a:lnTo>
                <a:lnTo>
                  <a:pt x="114300" y="247650"/>
                </a:lnTo>
                <a:lnTo>
                  <a:pt x="114300" y="209550"/>
                </a:lnTo>
                <a:lnTo>
                  <a:pt x="152400" y="209550"/>
                </a:lnTo>
                <a:lnTo>
                  <a:pt x="177117" y="184833"/>
                </a:lnTo>
                <a:cubicBezTo>
                  <a:pt x="187242" y="188500"/>
                  <a:pt x="198158" y="190500"/>
                  <a:pt x="209550" y="190500"/>
                </a:cubicBezTo>
                <a:cubicBezTo>
                  <a:pt x="262157" y="190500"/>
                  <a:pt x="304800" y="147857"/>
                  <a:pt x="304800" y="95250"/>
                </a:cubicBezTo>
                <a:cubicBezTo>
                  <a:pt x="304800" y="42643"/>
                  <a:pt x="262157" y="0"/>
                  <a:pt x="209550" y="0"/>
                </a:cubicBezTo>
                <a:close/>
                <a:moveTo>
                  <a:pt x="238087" y="95288"/>
                </a:moveTo>
                <a:cubicBezTo>
                  <a:pt x="222304" y="95288"/>
                  <a:pt x="209512" y="82496"/>
                  <a:pt x="209512" y="66713"/>
                </a:cubicBezTo>
                <a:cubicBezTo>
                  <a:pt x="209512" y="50930"/>
                  <a:pt x="222304" y="38138"/>
                  <a:pt x="238087" y="38138"/>
                </a:cubicBezTo>
                <a:cubicBezTo>
                  <a:pt x="253870" y="38138"/>
                  <a:pt x="266662" y="50930"/>
                  <a:pt x="266662" y="66713"/>
                </a:cubicBezTo>
                <a:cubicBezTo>
                  <a:pt x="266662" y="82496"/>
                  <a:pt x="253870" y="95288"/>
                  <a:pt x="238087" y="95288"/>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4750382" y="4720529"/>
            <a:ext cx="2736381" cy="10530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6000"/>
              </a:lnSpc>
            </a:pPr>
            <a:r>
              <a:rPr lang="en-US" sz="1500">
                <a:solidFill>
                  <a:srgbClr val="FFFFFF">
                    <a:alpha val="100000"/>
                  </a:srgbClr>
                </a:solidFill>
                <a:latin typeface="微软雅黑" panose="020b0503020204020204" charset="-122"/>
                <a:ea typeface="微软雅黑" panose="020b0503020204020204" charset="-122"/>
                <a:cs typeface="微软雅黑" panose="020b0503020204020204" charset="-122"/>
              </a:rPr>
              <a:t>在接收端对接收到的信号进行差错检测，判断是否存在传输错误。</a:t>
            </a:r>
            <a:endParaRPr lang="en-US" sz="1500">
              <a:solidFill>
                <a:srgbClr val="FFFFFF">
                  <a:alpha val="100000"/>
                </a:srgbClr>
              </a:solidFill>
              <a:latin typeface="微软雅黑" panose="020b0503020204020204" charset="-122"/>
              <a:ea typeface="微软雅黑" panose="020b0503020204020204" charset="-122"/>
              <a:cs typeface="微软雅黑" panose="020b0503020204020204" charset="-122"/>
            </a:endParaRPr>
          </a:p>
        </p:txBody>
      </p:sp>
      <p:sp>
        <p:nvSpPr>
          <p:cNvPr id="16" name="TextBox 16"/>
          <p:cNvSpPr txBox="1"/>
          <p:nvPr/>
        </p:nvSpPr>
        <p:spPr>
          <a:xfrm>
            <a:off x="8803315" y="4720529"/>
            <a:ext cx="2736381" cy="10530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6000"/>
              </a:lnSpc>
            </a:pPr>
            <a:r>
              <a:rPr lang="en-US" sz="1500">
                <a:solidFill>
                  <a:srgbClr val="FFFFFF">
                    <a:alpha val="100000"/>
                  </a:srgbClr>
                </a:solidFill>
                <a:latin typeface="微软雅黑" panose="020b0503020204020204" charset="-122"/>
                <a:ea typeface="微软雅黑" panose="020b0503020204020204" charset="-122"/>
                <a:cs typeface="微软雅黑" panose="020b0503020204020204" charset="-122"/>
              </a:rPr>
              <a:t>当检测到传输错误时，采取相应的差错纠正措施，恢复出正确的原始信号。</a:t>
            </a:r>
            <a:endParaRPr lang="en-US" sz="1500">
              <a:solidFill>
                <a:srgbClr val="FFFFFF">
                  <a:alpha val="100000"/>
                </a:srgbClr>
              </a:solidFill>
              <a:latin typeface="微软雅黑" panose="020b0503020204020204" charset="-122"/>
              <a:ea typeface="微软雅黑" panose="020b0503020204020204" charset="-122"/>
              <a:cs typeface="微软雅黑" panose="020b0503020204020204" charset="-122"/>
            </a:endParaRPr>
          </a:p>
        </p:txBody>
      </p:sp>
      <p:grpSp>
        <p:nvGrpSpPr>
          <p:cNvPr id="17" name="Group 17"/>
          <p:cNvGrpSpPr/>
          <p:nvPr/>
        </p:nvGrpSpPr>
        <p:grpSpPr>
          <a:xfrm>
            <a:off x="454963" y="93878"/>
            <a:ext cx="10641129" cy="914400"/>
            <a:chOff x="454963" y="93878"/>
            <a:chExt cx="10641129" cy="914400"/>
          </a:xfrm>
        </p:grpSpPr>
        <p:sp>
          <p:nvSpPr>
            <p:cNvPr id="18" name="AutoShape 1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TextBox 3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微软雅黑" panose="020b0503020204020204" charset="-122"/>
                  <a:ea typeface="微软雅黑" panose="020b0503020204020204" charset="-122"/>
                  <a:cs typeface="微软雅黑" panose="020b0503020204020204" charset="-122"/>
                </a:rPr>
                <a:t>差错控制编码技术</a:t>
              </a:r>
              <a:endParaRPr lang="en-US" sz="3000" b="1">
                <a:solidFill>
                  <a:schemeClr val="accent1">
                    <a:alpha val="100000"/>
                  </a:schemeClr>
                </a:solidFill>
                <a:latin typeface="微软雅黑" panose="020b0503020204020204" charset="-122"/>
                <a:ea typeface="微软雅黑" panose="020b0503020204020204" charset="-122"/>
                <a:cs typeface="微软雅黑" panose="020b0503020204020204" charset="-122"/>
              </a:endParaRP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2" name="TextBox 2"/>
          <p:cNvSpPr txBox="1"/>
          <p:nvPr/>
        </p:nvSpPr>
        <p:spPr>
          <a:xfrm>
            <a:off x="661074" y="-36576"/>
            <a:ext cx="8576967" cy="105575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7650" b="1">
                <a:solidFill>
                  <a:schemeClr val="accent3">
                    <a:lumMod val="50000"/>
                    <a:alpha val="100000"/>
                  </a:schemeClr>
                </a:solidFill>
                <a:latin typeface="微软雅黑" panose="020b0503020204020204" charset="-122"/>
                <a:ea typeface="微软雅黑" panose="020b0503020204020204" charset="-122"/>
                <a:cs typeface="微软雅黑" panose="020b0503020204020204" charset="-122"/>
              </a:rPr>
              <a:t>CHAPTER</a:t>
            </a:r>
            <a:endParaRPr lang="en-US" sz="7650" b="1">
              <a:solidFill>
                <a:schemeClr val="accent3">
                  <a:lumMod val="50000"/>
                  <a:alpha val="100000"/>
                </a:schemeClr>
              </a:solidFill>
              <a:latin typeface="微软雅黑" panose="020b0503020204020204" charset="-122"/>
              <a:ea typeface="微软雅黑" panose="020b0503020204020204" charset="-122"/>
              <a:cs typeface="微软雅黑" panose="020b0503020204020204" charset="-122"/>
            </a:endParaRPr>
          </a:p>
        </p:txBody>
      </p:sp>
      <p:sp>
        <p:nvSpPr>
          <p:cNvPr id="3" name="TextBox 3"/>
          <p:cNvSpPr txBox="1"/>
          <p:nvPr/>
        </p:nvSpPr>
        <p:spPr>
          <a:xfrm>
            <a:off x="1565436" y="1311817"/>
            <a:ext cx="8683321" cy="105575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7650" b="1">
                <a:solidFill>
                  <a:schemeClr val="dk1">
                    <a:alpha val="100000"/>
                  </a:schemeClr>
                </a:solidFill>
                <a:latin typeface="微软雅黑" panose="020b0503020204020204" charset="-122"/>
                <a:ea typeface="微软雅黑" panose="020b0503020204020204" charset="-122"/>
                <a:cs typeface="微软雅黑" panose="020b0503020204020204" charset="-122"/>
              </a:rPr>
              <a:t>03</a:t>
            </a:r>
            <a:endParaRPr lang="en-US" sz="7650" b="1">
              <a:solidFill>
                <a:schemeClr val="dk1">
                  <a:alpha val="100000"/>
                </a:schemeClr>
              </a:solidFill>
              <a:latin typeface="微软雅黑" panose="020b0503020204020204" charset="-122"/>
              <a:ea typeface="微软雅黑" panose="020b0503020204020204" charset="-122"/>
              <a:cs typeface="微软雅黑" panose="020b0503020204020204" charset="-122"/>
            </a:endParaRPr>
          </a:p>
        </p:txBody>
      </p:sp>
      <p:sp>
        <p:nvSpPr>
          <p:cNvPr id="4" name="TextBox 4"/>
          <p:cNvSpPr txBox="1"/>
          <p:nvPr/>
        </p:nvSpPr>
        <p:spPr>
          <a:xfrm>
            <a:off x="1636415" y="2872202"/>
            <a:ext cx="7601626" cy="18726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75" b="1">
                <a:solidFill>
                  <a:schemeClr val="lt1">
                    <a:alpha val="100000"/>
                  </a:schemeClr>
                </a:solidFill>
                <a:latin typeface="微软雅黑" panose="020b0503020204020204" charset="-122"/>
                <a:ea typeface="微软雅黑" panose="020b0503020204020204" charset="-122"/>
                <a:cs typeface="微软雅黑" panose="020b0503020204020204" charset="-122"/>
              </a:rPr>
              <a:t>VSAT网络硬件设备</a:t>
            </a:r>
            <a:endParaRPr lang="en-US" sz="4575" b="1">
              <a:solidFill>
                <a:schemeClr val="lt1">
                  <a:alpha val="100000"/>
                </a:schemeClr>
              </a:solidFill>
              <a:latin typeface="微软雅黑" panose="020b0503020204020204" charset="-122"/>
              <a:ea typeface="微软雅黑" panose="020b0503020204020204" charset="-122"/>
              <a:cs typeface="微软雅黑" panose="020b0503020204020204" charset="-122"/>
            </a:endParaRP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a:effectLst/>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t="12500" b="12500"/>
          <a:stretch>
            <a:fillRect/>
          </a:stretch>
        </p:blipFill>
        <p:spPr>
          <a:xfrm>
            <a:off x="939482" y="1415327"/>
            <a:ext cx="4843295"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微软雅黑" panose="020b0503020204020204" charset="-122"/>
                <a:ea typeface="微软雅黑" panose="020b0503020204020204" charset="-122"/>
                <a:cs typeface="微软雅黑" panose="020b0503020204020204" charset="-122"/>
              </a:rPr>
              <a:t>包括天线、馈源、高频头、功分器、卫星接收机等部分。</a:t>
            </a:r>
            <a:endParaRPr lang="en-US" sz="1350">
              <a:solidFill>
                <a:schemeClr val="dk1">
                  <a:alpha val="100000"/>
                </a:schemeClr>
              </a:solidFill>
              <a:latin typeface="微软雅黑" panose="020b0503020204020204" charset="-122"/>
              <a:ea typeface="微软雅黑" panose="020b0503020204020204" charset="-122"/>
              <a:cs typeface="微软雅黑" panose="020b0503020204020204" charset="-122"/>
            </a:endParaRP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5" b="1">
                <a:solidFill>
                  <a:schemeClr val="accent1">
                    <a:alpha val="100000"/>
                  </a:schemeClr>
                </a:solidFill>
                <a:latin typeface="微软雅黑" panose="020b0503020204020204" charset="-122"/>
                <a:ea typeface="微软雅黑" panose="020b0503020204020204" charset="-122"/>
                <a:cs typeface="微软雅黑" panose="020b0503020204020204" charset="-122"/>
              </a:rPr>
              <a:t>卫星地面站设备组成</a:t>
            </a:r>
            <a:endParaRPr lang="en-US" sz="2015" b="1">
              <a:solidFill>
                <a:schemeClr val="accent1">
                  <a:alpha val="100000"/>
                </a:schemeClr>
              </a:solidFill>
              <a:latin typeface="微软雅黑" panose="020b0503020204020204" charset="-122"/>
              <a:ea typeface="微软雅黑" panose="020b0503020204020204" charset="-122"/>
              <a:cs typeface="微软雅黑" panose="020b0503020204020204" charset="-122"/>
            </a:endParaRP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微软雅黑" panose="020b0503020204020204" charset="-122"/>
                <a:ea typeface="微软雅黑" panose="020b0503020204020204" charset="-122"/>
                <a:cs typeface="微软雅黑" panose="020b0503020204020204" charset="-122"/>
              </a:rPr>
              <a:t>卫星地面站负责接收来自卫星的信号，并将其转换为可供用户终端使用的数据或语音信号。同时，地面站也负责将用户终端上传的信号转换为适合卫星传输的信号格式，并发送给卫星。</a:t>
            </a:r>
            <a:endParaRPr lang="en-US" sz="1350">
              <a:solidFill>
                <a:schemeClr val="dk1">
                  <a:alpha val="100000"/>
                </a:schemeClr>
              </a:solidFill>
              <a:latin typeface="微软雅黑" panose="020b0503020204020204" charset="-122"/>
              <a:ea typeface="微软雅黑" panose="020b0503020204020204" charset="-122"/>
              <a:cs typeface="微软雅黑" panose="020b0503020204020204" charset="-122"/>
            </a:endParaRP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5" b="1">
                <a:solidFill>
                  <a:schemeClr val="accent1">
                    <a:alpha val="100000"/>
                  </a:schemeClr>
                </a:solidFill>
                <a:latin typeface="微软雅黑" panose="020b0503020204020204" charset="-122"/>
                <a:ea typeface="微软雅黑" panose="020b0503020204020204" charset="-122"/>
                <a:cs typeface="微软雅黑" panose="020b0503020204020204" charset="-122"/>
              </a:rPr>
              <a:t>功能</a:t>
            </a:r>
            <a:endParaRPr lang="en-US" sz="2015" b="1">
              <a:solidFill>
                <a:schemeClr val="accent1">
                  <a:alpha val="100000"/>
                </a:schemeClr>
              </a:solidFill>
              <a:latin typeface="微软雅黑" panose="020b0503020204020204" charset="-122"/>
              <a:ea typeface="微软雅黑" panose="020b0503020204020204" charset="-122"/>
              <a:cs typeface="微软雅黑" panose="020b0503020204020204" charset="-122"/>
            </a:endParaRP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微软雅黑" panose="020b0503020204020204" charset="-122"/>
                  <a:ea typeface="微软雅黑" panose="020b0503020204020204" charset="-122"/>
                  <a:cs typeface="微软雅黑" panose="020b0503020204020204" charset="-122"/>
                </a:rPr>
                <a:t>卫星地面站设备组成及功能</a:t>
              </a:r>
              <a:endParaRPr lang="en-US" sz="3000" b="1">
                <a:solidFill>
                  <a:schemeClr val="accent1">
                    <a:alpha val="100000"/>
                  </a:schemeClr>
                </a:solidFill>
                <a:latin typeface="微软雅黑" panose="020b0503020204020204" charset="-122"/>
                <a:ea typeface="微软雅黑" panose="020b0503020204020204" charset="-122"/>
                <a:cs typeface="微软雅黑" panose="020b0503020204020204" charset="-122"/>
              </a:endParaRP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a:effectLst/>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2">
              <a:lumMod val="75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blip>
          <a:srcRect l="12906" r="12906"/>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1727606"/>
            <a:ext cx="6467541"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微软雅黑" panose="020b0503020204020204" charset="-122"/>
                <a:ea typeface="微软雅黑" panose="020b0503020204020204" charset="-122"/>
                <a:cs typeface="微软雅黑" panose="020b0503020204020204" charset="-122"/>
              </a:rPr>
              <a:t>用户终端类型</a:t>
            </a:r>
            <a:endParaRPr lang="en-US" sz="2325" b="1">
              <a:solidFill>
                <a:srgbClr val="FFFFFF">
                  <a:alpha val="100000"/>
                </a:srgbClr>
              </a:solidFill>
              <a:latin typeface="微软雅黑" panose="020b0503020204020204" charset="-122"/>
              <a:ea typeface="微软雅黑" panose="020b0503020204020204" charset="-122"/>
              <a:cs typeface="微软雅黑" panose="020b0503020204020204" charset="-122"/>
            </a:endParaRPr>
          </a:p>
        </p:txBody>
      </p:sp>
      <p:sp>
        <p:nvSpPr>
          <p:cNvPr id="13" name="TextBox 13"/>
          <p:cNvSpPr txBox="1"/>
          <p:nvPr/>
        </p:nvSpPr>
        <p:spPr>
          <a:xfrm>
            <a:off x="4754880" y="230400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微软雅黑" panose="020b0503020204020204" charset="-122"/>
                <a:ea typeface="微软雅黑" panose="020b0503020204020204" charset="-122"/>
                <a:cs typeface="微软雅黑" panose="020b0503020204020204" charset="-122"/>
              </a:rPr>
              <a:t>根据使用场景和需求，用户终端可分为固定式、便携式、车载式等多种类型。</a:t>
            </a:r>
            <a:endParaRPr lang="en-US" sz="1350">
              <a:solidFill>
                <a:srgbClr val="FFFFFF">
                  <a:alpha val="100000"/>
                </a:srgbClr>
              </a:solidFill>
              <a:latin typeface="微软雅黑" panose="020b0503020204020204" charset="-122"/>
              <a:ea typeface="微软雅黑" panose="020b0503020204020204" charset="-122"/>
              <a:cs typeface="微软雅黑" panose="020b0503020204020204" charset="-122"/>
            </a:endParaRPr>
          </a:p>
        </p:txBody>
      </p:sp>
      <p:sp>
        <p:nvSpPr>
          <p:cNvPr id="14" name="TextBox 14"/>
          <p:cNvSpPr txBox="1"/>
          <p:nvPr/>
        </p:nvSpPr>
        <p:spPr>
          <a:xfrm>
            <a:off x="4754880" y="3783405"/>
            <a:ext cx="6240618"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微软雅黑" panose="020b0503020204020204" charset="-122"/>
                <a:ea typeface="微软雅黑" panose="020b0503020204020204" charset="-122"/>
                <a:cs typeface="微软雅黑" panose="020b0503020204020204" charset="-122"/>
              </a:rPr>
              <a:t>特点</a:t>
            </a:r>
            <a:endParaRPr lang="en-US" sz="2325" b="1">
              <a:solidFill>
                <a:srgbClr val="FFFFFF">
                  <a:alpha val="100000"/>
                </a:srgbClr>
              </a:solidFill>
              <a:latin typeface="微软雅黑" panose="020b0503020204020204" charset="-122"/>
              <a:ea typeface="微软雅黑" panose="020b0503020204020204" charset="-122"/>
              <a:cs typeface="微软雅黑" panose="020b0503020204020204" charset="-122"/>
            </a:endParaRPr>
          </a:p>
        </p:txBody>
      </p:sp>
      <p:sp>
        <p:nvSpPr>
          <p:cNvPr id="15" name="TextBox 15"/>
          <p:cNvSpPr txBox="1"/>
          <p:nvPr/>
        </p:nvSpPr>
        <p:spPr>
          <a:xfrm>
            <a:off x="4754880" y="4436820"/>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微软雅黑" panose="020b0503020204020204" charset="-122"/>
                <a:ea typeface="微软雅黑" panose="020b0503020204020204" charset="-122"/>
                <a:cs typeface="微软雅黑" panose="020b0503020204020204" charset="-122"/>
              </a:rPr>
              <a:t>用户终端具有体积小、重量轻、功耗低等特点，易于安装和使用。同时，用户终端还具备较高的数据处理能力和多种接口，可满足不同应用场景的需求。</a:t>
            </a:r>
            <a:endParaRPr lang="en-US" sz="1350">
              <a:solidFill>
                <a:srgbClr val="FFFFFF">
                  <a:alpha val="100000"/>
                </a:srgbClr>
              </a:solidFill>
              <a:latin typeface="微软雅黑" panose="020b0503020204020204" charset="-122"/>
              <a:ea typeface="微软雅黑" panose="020b0503020204020204" charset="-122"/>
              <a:cs typeface="微软雅黑" panose="020b0503020204020204" charset="-122"/>
            </a:endParaRP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微软雅黑" panose="020b0503020204020204" charset="-122"/>
                  <a:ea typeface="微软雅黑" panose="020b0503020204020204" charset="-122"/>
                  <a:cs typeface="微软雅黑" panose="020b0503020204020204" charset="-122"/>
                </a:rPr>
                <a:t>用户终端类型及特点</a:t>
              </a:r>
              <a:endParaRPr lang="en-US" sz="3000" b="1">
                <a:solidFill>
                  <a:schemeClr val="accent1">
                    <a:alpha val="100000"/>
                  </a:schemeClr>
                </a:solidFill>
                <a:latin typeface="微软雅黑" panose="020b0503020204020204" charset="-122"/>
                <a:ea typeface="微软雅黑" panose="020b0503020204020204" charset="-122"/>
                <a:cs typeface="微软雅黑" panose="020b0503020204020204" charset="-122"/>
              </a:endParaRP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a:effectLst/>
      </p:bgPr>
    </p:bg>
    <p:spTree>
      <p:nvGrpSpPr>
        <p:cNvPr id="1" name=""/>
        <p:cNvGrpSpPr/>
        <p:nvPr/>
      </p:nvGrpSpPr>
      <p:grpSpPr>
        <a:xfrm>
          <a:off x="0" y="0"/>
          <a:ext cx="0" cy="0"/>
        </a:xfrm>
      </p:grpSpPr>
      <p:pic>
        <p:nvPicPr>
          <p:cNvPr id="2" name="Picture 2"/>
          <p:cNvPicPr>
            <a:picLocks noChangeAspect="1"/>
          </p:cNvPicPr>
          <p:nvPr/>
        </p:nvPicPr>
        <p:blipFill>
          <a:blip r:embed="rId2"/>
          <a:srcRect l="17725" r="17725"/>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微软雅黑" panose="020b0503020204020204" charset="-122"/>
                <a:ea typeface="微软雅黑" panose="020b0503020204020204" charset="-122"/>
                <a:cs typeface="微软雅黑" panose="020b0503020204020204" charset="-122"/>
              </a:rPr>
              <a:t>天线系统设计需要考虑工作频率、增益、波束宽度、极化方式等因素，以确保天线性能满足系统要求。</a:t>
            </a:r>
            <a:endParaRPr lang="en-US" sz="1100"/>
          </a:p>
        </p:txBody>
      </p:sp>
      <p:sp>
        <p:nvSpPr>
          <p:cNvPr id="5" name="AutoShape 5"/>
          <p:cNvSpPr/>
          <p:nvPr/>
        </p:nvSpPr>
        <p:spPr>
          <a:xfrm>
            <a:off x="601724" y="4315960"/>
            <a:ext cx="3052052"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微软雅黑" panose="020b0503020204020204" charset="-122"/>
                <a:ea typeface="微软雅黑" panose="020b0503020204020204" charset="-122"/>
                <a:cs typeface="微软雅黑" panose="020b0503020204020204" charset="-122"/>
              </a:rPr>
              <a:t>根据系统需求和场景特点，可选择抛物面天线、平板天线、相控阵天线等不同类型的天线。选型时需综合考虑天线性能、成本、安装等因素。</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微软雅黑" panose="020b0503020204020204" charset="-122"/>
                  <a:ea typeface="微软雅黑" panose="020b0503020204020204" charset="-122"/>
                  <a:cs typeface="微软雅黑" panose="020b0503020204020204" charset="-122"/>
                </a:rPr>
                <a:t>天线系统设计与选型</a:t>
              </a:r>
              <a:endParaRPr lang="en-US" sz="3000" b="1">
                <a:solidFill>
                  <a:schemeClr val="accent1">
                    <a:alpha val="100000"/>
                  </a:schemeClr>
                </a:solidFill>
                <a:latin typeface="微软雅黑" panose="020b0503020204020204" charset="-122"/>
                <a:ea typeface="微软雅黑" panose="020b0503020204020204" charset="-122"/>
                <a:cs typeface="微软雅黑" panose="020b0503020204020204" charset="-122"/>
              </a:endParaRPr>
            </a:p>
          </p:txBody>
        </p:sp>
      </p:grpSp>
      <p:sp>
        <p:nvSpPr>
          <p:cNvPr id="28" name="AutoShape 28"/>
          <p:cNvSpPr/>
          <p:nvPr/>
        </p:nvSpPr>
        <p:spPr>
          <a:xfrm>
            <a:off x="601724" y="3976765"/>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微软雅黑" panose="020b0503020204020204" charset="-122"/>
                <a:ea typeface="微软雅黑" panose="020b0503020204020204" charset="-122"/>
                <a:cs typeface="微软雅黑" panose="020b0503020204020204" charset="-122"/>
              </a:rPr>
              <a:t>天线选型</a:t>
            </a:r>
            <a:endParaRPr lang="en-US" sz="1100"/>
          </a:p>
        </p:txBody>
      </p:sp>
      <p:sp>
        <p:nvSpPr>
          <p:cNvPr id="29" name="AutoShape 29"/>
          <p:cNvSpPr/>
          <p:nvPr/>
        </p:nvSpPr>
        <p:spPr>
          <a:xfrm>
            <a:off x="563624" y="1405309"/>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微软雅黑" panose="020b0503020204020204" charset="-122"/>
                <a:ea typeface="微软雅黑" panose="020b0503020204020204" charset="-122"/>
                <a:cs typeface="微软雅黑" panose="020b0503020204020204" charset="-122"/>
              </a:rPr>
              <a:t>天线系统设计</a:t>
            </a:r>
            <a:endParaRPr lang="en-US" sz="1100"/>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grpSp>
        <p:nvGrpSpPr>
          <p:cNvPr id="2" name="Group 2"/>
          <p:cNvGrpSpPr/>
          <p:nvPr/>
        </p:nvGrpSpPr>
        <p:grpSpPr>
          <a:xfrm>
            <a:off x="454963" y="93878"/>
            <a:ext cx="10641129" cy="914400"/>
            <a:chOff x="454963" y="93878"/>
            <a:chExt cx="10641129" cy="914400"/>
          </a:xfrm>
        </p:grpSpPr>
        <p:sp>
          <p:nvSpPr>
            <p:cNvPr id="3" name="AutoShape 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TextBox 2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微软雅黑" panose="020b0503020204020204" charset="-122"/>
                  <a:ea typeface="微软雅黑" panose="020b0503020204020204" charset="-122"/>
                  <a:cs typeface="微软雅黑" panose="020b0503020204020204" charset="-122"/>
                </a:rPr>
                <a:t>射频链路预算方法</a:t>
              </a:r>
              <a:endParaRPr lang="en-US" sz="3000" b="1">
                <a:solidFill>
                  <a:schemeClr val="accent1">
                    <a:alpha val="100000"/>
                  </a:schemeClr>
                </a:solidFill>
                <a:latin typeface="微软雅黑" panose="020b0503020204020204" charset="-122"/>
                <a:ea typeface="微软雅黑" panose="020b0503020204020204" charset="-122"/>
                <a:cs typeface="微软雅黑" panose="020b0503020204020204" charset="-122"/>
              </a:endParaRPr>
            </a:p>
          </p:txBody>
        </p:sp>
      </p:grpSp>
      <p:sp>
        <p:nvSpPr>
          <p:cNvPr id="24" name="TextBox 24"/>
          <p:cNvSpPr txBox="1"/>
          <p:nvPr/>
        </p:nvSpPr>
        <p:spPr>
          <a:xfrm>
            <a:off x="3561535" y="2061200"/>
            <a:ext cx="7382690" cy="153140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7000"/>
              </a:lnSpc>
            </a:pPr>
            <a:r>
              <a:rPr lang="en-US" sz="1500">
                <a:solidFill>
                  <a:schemeClr val="dk1">
                    <a:alpha val="100000"/>
                  </a:schemeClr>
                </a:solidFill>
                <a:latin typeface="微软雅黑" panose="020b0503020204020204" charset="-122"/>
                <a:ea typeface="微软雅黑" panose="020b0503020204020204" charset="-122"/>
                <a:cs typeface="微软雅黑" panose="020b0503020204020204" charset="-122"/>
              </a:rPr>
              <a:t>射频链路预算是对通信系统中信号传输过程进行量化分析的方法，用于评估系统性能并优化系统设计。</a:t>
            </a:r>
            <a:endParaRPr lang="en-US" sz="1500">
              <a:solidFill>
                <a:schemeClr val="dk1">
                  <a:alpha val="100000"/>
                </a:schemeClr>
              </a:solidFill>
              <a:latin typeface="微软雅黑" panose="020b0503020204020204" charset="-122"/>
              <a:ea typeface="微软雅黑" panose="020b0503020204020204" charset="-122"/>
              <a:cs typeface="微软雅黑" panose="020b0503020204020204" charset="-122"/>
            </a:endParaRPr>
          </a:p>
        </p:txBody>
      </p:sp>
      <p:sp>
        <p:nvSpPr>
          <p:cNvPr id="25" name="TextBox 25"/>
          <p:cNvSpPr txBox="1"/>
          <p:nvPr/>
        </p:nvSpPr>
        <p:spPr>
          <a:xfrm>
            <a:off x="3561535" y="1520189"/>
            <a:ext cx="7382690"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chemeClr val="accent1">
                    <a:alpha val="100000"/>
                  </a:schemeClr>
                </a:solidFill>
                <a:latin typeface="微软雅黑" panose="020b0503020204020204" charset="-122"/>
                <a:ea typeface="微软雅黑" panose="020b0503020204020204" charset="-122"/>
                <a:cs typeface="微软雅黑" panose="020b0503020204020204" charset="-122"/>
              </a:rPr>
              <a:t>链路预算概念</a:t>
            </a:r>
            <a:endParaRPr lang="en-US" sz="2025" b="1">
              <a:solidFill>
                <a:schemeClr val="accent1">
                  <a:alpha val="100000"/>
                </a:schemeClr>
              </a:solidFill>
              <a:latin typeface="微软雅黑" panose="020b0503020204020204" charset="-122"/>
              <a:ea typeface="微软雅黑" panose="020b0503020204020204" charset="-122"/>
              <a:cs typeface="微软雅黑" panose="020b0503020204020204" charset="-122"/>
            </a:endParaRPr>
          </a:p>
        </p:txBody>
      </p:sp>
      <p:sp>
        <p:nvSpPr>
          <p:cNvPr id="26" name="TextBox 26"/>
          <p:cNvSpPr txBox="1"/>
          <p:nvPr/>
        </p:nvSpPr>
        <p:spPr>
          <a:xfrm>
            <a:off x="3561535" y="4422893"/>
            <a:ext cx="7382690" cy="153140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7000"/>
              </a:lnSpc>
            </a:pPr>
            <a:r>
              <a:rPr lang="en-US" sz="1500">
                <a:solidFill>
                  <a:schemeClr val="dk1">
                    <a:alpha val="100000"/>
                  </a:schemeClr>
                </a:solidFill>
                <a:latin typeface="微软雅黑" panose="020b0503020204020204" charset="-122"/>
                <a:ea typeface="微软雅黑" panose="020b0503020204020204" charset="-122"/>
                <a:cs typeface="微软雅黑" panose="020b0503020204020204" charset="-122"/>
              </a:rPr>
              <a:t>射频链路预算通常包括发射端功率、接收端灵敏度、路径损耗、天线增益等参数的计算和权衡。通过链路预算，可以确定系统所需的发射功率、接收灵敏度等关键指标，为硬件设备选型和系统设计提供依据。</a:t>
            </a:r>
            <a:endParaRPr lang="en-US" sz="1500">
              <a:solidFill>
                <a:schemeClr val="dk1">
                  <a:alpha val="100000"/>
                </a:schemeClr>
              </a:solidFill>
              <a:latin typeface="微软雅黑" panose="020b0503020204020204" charset="-122"/>
              <a:ea typeface="微软雅黑" panose="020b0503020204020204" charset="-122"/>
              <a:cs typeface="微软雅黑" panose="020b0503020204020204" charset="-122"/>
            </a:endParaRPr>
          </a:p>
        </p:txBody>
      </p:sp>
      <p:sp>
        <p:nvSpPr>
          <p:cNvPr id="27" name="TextBox 27"/>
          <p:cNvSpPr txBox="1"/>
          <p:nvPr/>
        </p:nvSpPr>
        <p:spPr>
          <a:xfrm>
            <a:off x="3561535" y="3881882"/>
            <a:ext cx="7382690"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chemeClr val="accent1">
                    <a:alpha val="100000"/>
                  </a:schemeClr>
                </a:solidFill>
                <a:latin typeface="微软雅黑" panose="020b0503020204020204" charset="-122"/>
                <a:ea typeface="微软雅黑" panose="020b0503020204020204" charset="-122"/>
                <a:cs typeface="微软雅黑" panose="020b0503020204020204" charset="-122"/>
              </a:rPr>
              <a:t>预算方法</a:t>
            </a:r>
            <a:endParaRPr lang="en-US" sz="2025" b="1">
              <a:solidFill>
                <a:schemeClr val="accent1">
                  <a:alpha val="100000"/>
                </a:schemeClr>
              </a:solidFill>
              <a:latin typeface="微软雅黑" panose="020b0503020204020204" charset="-122"/>
              <a:ea typeface="微软雅黑" panose="020b0503020204020204" charset="-122"/>
              <a:cs typeface="微软雅黑" panose="020b0503020204020204" charset="-122"/>
            </a:endParaRPr>
          </a:p>
        </p:txBody>
      </p:sp>
      <p:sp>
        <p:nvSpPr>
          <p:cNvPr id="28" name="AutoShape 28"/>
          <p:cNvSpPr/>
          <p:nvPr/>
        </p:nvSpPr>
        <p:spPr>
          <a:xfrm>
            <a:off x="1075314" y="4179055"/>
            <a:ext cx="1747957" cy="174795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1075314" y="1789318"/>
            <a:ext cx="1747957" cy="174795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Freeform 30"/>
          <p:cNvSpPr/>
          <p:nvPr/>
        </p:nvSpPr>
        <p:spPr>
          <a:xfrm>
            <a:off x="1537812" y="4641553"/>
            <a:ext cx="822960" cy="822960"/>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DFCFC">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Freeform 31"/>
          <p:cNvSpPr/>
          <p:nvPr/>
        </p:nvSpPr>
        <p:spPr>
          <a:xfrm>
            <a:off x="1537812" y="2251817"/>
            <a:ext cx="822960" cy="82296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DFCFC">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https://d.book118.com/026045225204010042</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351E00"/>
      </a:lt1>
      <a:dk2>
        <a:srgbClr val="FFF0DC"/>
      </a:dk2>
      <a:lt2>
        <a:srgbClr val="000000"/>
      </a:lt2>
      <a:accent1>
        <a:srgbClr val="FF960E"/>
      </a:accent1>
      <a:accent2>
        <a:srgbClr val="FF771B"/>
      </a:accent2>
      <a:accent3>
        <a:srgbClr val="C76900"/>
      </a:accent3>
      <a:accent4>
        <a:srgbClr val="FF6E40"/>
      </a:accent4>
      <a:accent5>
        <a:srgbClr val="FF855E"/>
      </a:accent5>
      <a:accent6>
        <a:srgbClr val="FFB69E"/>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92</Paragraphs>
  <Slides>17</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17</vt:i4>
      </vt:variant>
    </vt:vector>
  </HeadingPairs>
  <TitlesOfParts>
    <vt:vector baseType="lpstr" size="21">
      <vt:lpstr>Arial</vt:lpstr>
      <vt:lpstr>Calibri</vt:lpstr>
      <vt:lpstr>微软雅黑</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2024-09-10T09:16:41.822</cp:lastPrinted>
  <dcterms:created xsi:type="dcterms:W3CDTF">2024-09-10T01:16:41Z</dcterms:created>
  <dcterms:modified xsi:type="dcterms:W3CDTF">2024-09-10T01:16:43Z</dcterms:modified>
</cp:coreProperties>
</file>