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D89FF-2CB9-4EFD-AF13-C5122A6F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77DD-3B77-45A9-8548-50F93C88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4EB00-5238-43D1-8629-FD9C9263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6093D-C912-4165-A462-F15FE39E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360E0-C312-4B24-AEF3-2E6D8F6F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C899D-9625-4EB5-BF71-ECBA4575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7797F-1C78-4E88-B44D-2FE243CB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A3B79-8906-4FA7-AF25-D16C9544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17AD8-F029-480B-89E1-BD94DB1C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C7DA-7A28-4DC9-826E-9ECC4C84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71FD8-1BCB-4505-98BC-4FD6FEE05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1.xml" /><Relationship Id="rId4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100542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724657" y="1710683"/>
            <a:ext cx="5694680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5400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糖尿病足护理查房</a:t>
            </a:r>
            <a:endParaRPr lang="zh-CN" altLang="en-US" sz="5400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等腰三角形 17"/>
          <p:cNvSpPr/>
          <p:nvPr/>
        </p:nvSpPr>
        <p:spPr>
          <a:xfrm>
            <a:off x="4803775" y="3722688"/>
            <a:ext cx="1481138" cy="1277937"/>
          </a:xfrm>
          <a:prstGeom prst="triangle">
            <a:avLst>
              <a:gd name="adj" fmla="val 50000"/>
            </a:avLst>
          </a:prstGeom>
          <a:solidFill>
            <a:srgbClr val="9BBB59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74" name="等腰三角形 18"/>
          <p:cNvSpPr/>
          <p:nvPr/>
        </p:nvSpPr>
        <p:spPr>
          <a:xfrm>
            <a:off x="4632325" y="3519488"/>
            <a:ext cx="1825625" cy="1574800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69A35B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75" name="文本框 26"/>
          <p:cNvSpPr/>
          <p:nvPr/>
        </p:nvSpPr>
        <p:spPr>
          <a:xfrm>
            <a:off x="4802188" y="4559300"/>
            <a:ext cx="1481137" cy="441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总结</a:t>
            </a:r>
            <a:endParaRPr lang="zh-CN" altLang="en-US" sz="20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76" name="等腰三角形 14"/>
          <p:cNvSpPr/>
          <p:nvPr/>
        </p:nvSpPr>
        <p:spPr>
          <a:xfrm>
            <a:off x="2857500" y="3722688"/>
            <a:ext cx="1482725" cy="1277937"/>
          </a:xfrm>
          <a:prstGeom prst="triangle">
            <a:avLst>
              <a:gd name="adj" fmla="val 50000"/>
            </a:avLst>
          </a:prstGeom>
          <a:solidFill>
            <a:srgbClr val="69A35B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77" name="等腰三角形 15"/>
          <p:cNvSpPr/>
          <p:nvPr/>
        </p:nvSpPr>
        <p:spPr>
          <a:xfrm>
            <a:off x="2686050" y="3519488"/>
            <a:ext cx="1825625" cy="1574800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69A35B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78" name="文本框 31"/>
          <p:cNvSpPr/>
          <p:nvPr/>
        </p:nvSpPr>
        <p:spPr>
          <a:xfrm>
            <a:off x="2600325" y="4559300"/>
            <a:ext cx="1911350" cy="441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健康指导</a:t>
            </a:r>
            <a:endParaRPr lang="zh-CN" altLang="en-US" sz="20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79" name="等腰三角形 2"/>
          <p:cNvSpPr/>
          <p:nvPr/>
        </p:nvSpPr>
        <p:spPr>
          <a:xfrm>
            <a:off x="1885950" y="2157413"/>
            <a:ext cx="1481138" cy="1279525"/>
          </a:xfrm>
          <a:prstGeom prst="triangle">
            <a:avLst>
              <a:gd name="adj" fmla="val 50000"/>
            </a:avLst>
          </a:prstGeom>
          <a:solidFill>
            <a:srgbClr val="1F74AD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0" name="等腰三角形 5"/>
          <p:cNvSpPr/>
          <p:nvPr/>
        </p:nvSpPr>
        <p:spPr>
          <a:xfrm>
            <a:off x="1714500" y="1955800"/>
            <a:ext cx="1824038" cy="1573213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1F74AD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1" name="文本框 32"/>
          <p:cNvSpPr/>
          <p:nvPr/>
        </p:nvSpPr>
        <p:spPr>
          <a:xfrm>
            <a:off x="1885950" y="3000375"/>
            <a:ext cx="1481138" cy="434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34" charset="-122"/>
              </a:rPr>
              <a:t>相关知识</a:t>
            </a:r>
            <a:endParaRPr lang="zh-CN" altLang="en-US" sz="2000" b="1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2" name="等腰三角形 8"/>
          <p:cNvSpPr/>
          <p:nvPr/>
        </p:nvSpPr>
        <p:spPr>
          <a:xfrm>
            <a:off x="3830638" y="2157413"/>
            <a:ext cx="1482725" cy="1279525"/>
          </a:xfrm>
          <a:prstGeom prst="triangle">
            <a:avLst>
              <a:gd name="adj" fmla="val 50000"/>
            </a:avLst>
          </a:prstGeom>
          <a:solidFill>
            <a:srgbClr val="3498DB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3" name="等腰三角形 11"/>
          <p:cNvSpPr/>
          <p:nvPr/>
        </p:nvSpPr>
        <p:spPr>
          <a:xfrm>
            <a:off x="3659188" y="1955800"/>
            <a:ext cx="1825625" cy="1573213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3498DB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4" name="文本框 33"/>
          <p:cNvSpPr/>
          <p:nvPr/>
        </p:nvSpPr>
        <p:spPr>
          <a:xfrm>
            <a:off x="3830638" y="3000375"/>
            <a:ext cx="1482725" cy="434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34" charset="-122"/>
              </a:rPr>
              <a:t>病史介绍</a:t>
            </a:r>
            <a:endParaRPr lang="zh-CN" altLang="en-US" sz="2000" b="1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3085" name="文本框 4"/>
          <p:cNvSpPr/>
          <p:nvPr/>
        </p:nvSpPr>
        <p:spPr>
          <a:xfrm>
            <a:off x="2449513" y="2373313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1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6" name="文本框 6"/>
          <p:cNvSpPr/>
          <p:nvPr/>
        </p:nvSpPr>
        <p:spPr>
          <a:xfrm>
            <a:off x="3422650" y="3811588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4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3087" name="组合 3"/>
          <p:cNvGrpSpPr/>
          <p:nvPr/>
        </p:nvGrpSpPr>
        <p:grpSpPr>
          <a:xfrm>
            <a:off x="5548313" y="1952625"/>
            <a:ext cx="1824037" cy="1574800"/>
            <a:chOff x="8737" y="3076"/>
            <a:chExt cx="2872" cy="2478"/>
          </a:xfrm>
        </p:grpSpPr>
        <p:sp>
          <p:nvSpPr>
            <p:cNvPr id="3088" name="等腰三角形 12"/>
            <p:cNvSpPr/>
            <p:nvPr/>
          </p:nvSpPr>
          <p:spPr>
            <a:xfrm>
              <a:off x="9006" y="3393"/>
              <a:ext cx="2332" cy="2015"/>
            </a:xfrm>
            <a:prstGeom prst="triangle">
              <a:avLst>
                <a:gd name="adj" fmla="val 50000"/>
              </a:avLst>
            </a:prstGeom>
            <a:solidFill>
              <a:srgbClr val="1AA3AA"/>
            </a:solidFill>
            <a:ln w="9525">
              <a:noFill/>
            </a:ln>
          </p:spPr>
          <p:txBody>
            <a:bodyPr lIns="0" tIns="0" rIns="0" bIns="144000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>
                <a:solidFill>
                  <a:srgbClr val="FFFFFF"/>
                </a:solidFill>
                <a:latin typeface="微软雅黑" panose="020b0503020204020204" pitchFamily="34" charset="-122"/>
                <a:ea typeface="宋体" panose="02010600030101010101" pitchFamily="2" charset="-122"/>
                <a:sym typeface="微软雅黑" panose="020b0503020204020204" pitchFamily="34" charset="-122"/>
              </a:endParaRPr>
            </a:p>
          </p:txBody>
        </p:sp>
        <p:sp>
          <p:nvSpPr>
            <p:cNvPr id="3089" name="等腰三角形 13"/>
            <p:cNvSpPr/>
            <p:nvPr/>
          </p:nvSpPr>
          <p:spPr>
            <a:xfrm>
              <a:off x="8736" y="3076"/>
              <a:ext cx="2872" cy="2477"/>
            </a:xfrm>
            <a:prstGeom prst="triangle">
              <a:avLst>
                <a:gd name="adj" fmla="val 50000"/>
              </a:avLst>
            </a:prstGeom>
            <a:noFill/>
            <a:ln w="12700" cap="flat" cmpd="sng">
              <a:solidFill>
                <a:srgbClr val="1AA3AA"/>
              </a:solidFill>
              <a:prstDash val="lgDashDotDot"/>
              <a:miter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>
                <a:solidFill>
                  <a:srgbClr val="FFFFFF"/>
                </a:solidFill>
                <a:latin typeface="微软雅黑" panose="020b0503020204020204" pitchFamily="34" charset="-122"/>
                <a:ea typeface="宋体" panose="02010600030101010101" pitchFamily="2" charset="-122"/>
                <a:sym typeface="微软雅黑" panose="020b0503020204020204" pitchFamily="34" charset="-122"/>
              </a:endParaRPr>
            </a:p>
          </p:txBody>
        </p:sp>
        <p:sp>
          <p:nvSpPr>
            <p:cNvPr id="3090" name="文本框 34"/>
            <p:cNvSpPr/>
            <p:nvPr/>
          </p:nvSpPr>
          <p:spPr>
            <a:xfrm>
              <a:off x="9006" y="4724"/>
              <a:ext cx="2332" cy="6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120000"/>
                </a:lnSpc>
              </a:pPr>
              <a:r>
                <a:rPr lang="zh-CN" altLang="en-US" sz="2000" b="1">
                  <a:solidFill>
                    <a:schemeClr val="bg1"/>
                  </a:solidFill>
                  <a:latin typeface="Arial" pitchFamily="34" charset="0"/>
                  <a:ea typeface="宋体" panose="02010600030101010101" pitchFamily="2" charset="-122"/>
                </a:rPr>
                <a:t>护理诊断</a:t>
              </a:r>
              <a:endParaRPr lang="zh-CN" altLang="en-US" sz="20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091" name="文本框 9"/>
            <p:cNvSpPr/>
            <p:nvPr/>
          </p:nvSpPr>
          <p:spPr>
            <a:xfrm>
              <a:off x="9894" y="3736"/>
              <a:ext cx="555" cy="7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>
                  <a:solidFill>
                    <a:srgbClr val="FFFFFF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rPr>
                <a:t>3</a:t>
              </a:r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3092" name="文本框 10"/>
          <p:cNvSpPr/>
          <p:nvPr/>
        </p:nvSpPr>
        <p:spPr>
          <a:xfrm>
            <a:off x="5367338" y="3816350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5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93" name="文本框 7"/>
          <p:cNvSpPr/>
          <p:nvPr/>
        </p:nvSpPr>
        <p:spPr>
          <a:xfrm>
            <a:off x="4395788" y="2374900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2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等腰三角形 2"/>
          <p:cNvSpPr/>
          <p:nvPr/>
        </p:nvSpPr>
        <p:spPr>
          <a:xfrm>
            <a:off x="3832225" y="2789238"/>
            <a:ext cx="1481138" cy="1279525"/>
          </a:xfrm>
          <a:prstGeom prst="triangle">
            <a:avLst>
              <a:gd name="adj" fmla="val 50000"/>
            </a:avLst>
          </a:prstGeom>
          <a:solidFill>
            <a:srgbClr val="1F74AD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4098" name="等腰三角形 5"/>
          <p:cNvSpPr/>
          <p:nvPr/>
        </p:nvSpPr>
        <p:spPr>
          <a:xfrm>
            <a:off x="3660775" y="2587625"/>
            <a:ext cx="1824038" cy="1573213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1F74AD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4099" name="文本框 32"/>
          <p:cNvSpPr/>
          <p:nvPr/>
        </p:nvSpPr>
        <p:spPr>
          <a:xfrm>
            <a:off x="3832225" y="3632200"/>
            <a:ext cx="1481138" cy="434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34" charset="-122"/>
              </a:rPr>
              <a:t>相关知识</a:t>
            </a:r>
            <a:endParaRPr lang="zh-CN" altLang="en-US" sz="2000" b="1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4100" name="文本框 4"/>
          <p:cNvSpPr/>
          <p:nvPr/>
        </p:nvSpPr>
        <p:spPr>
          <a:xfrm>
            <a:off x="4395788" y="3005138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1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47369"/>
            <a:ext cx="8229600" cy="857250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概念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2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3862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糖尿病足的定义</a:t>
            </a:r>
            <a:endParaRPr lang="zh-CN" altLang="en-US" sz="2400"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·1999年,世界卫生组织(WH</a:t>
            </a:r>
            <a:r>
              <a:rPr lang="en-US" altLang="zh-CN" sz="2400">
                <a:latin typeface="宋体" panose="02010600030101010101" pitchFamily="2" charset="-122"/>
              </a:rPr>
              <a:t>O</a:t>
            </a:r>
            <a:r>
              <a:rPr lang="zh-CN" altLang="en-US" sz="2400">
                <a:latin typeface="宋体" panose="02010600030101010101" pitchFamily="2" charset="-122"/>
              </a:rPr>
              <a:t>)对糖尿病足的定义是:</a:t>
            </a:r>
            <a:r>
              <a:rPr lang="en-US" altLang="zh-CN" sz="2400">
                <a:latin typeface="宋体" panose="02010600030101010101" pitchFamily="2" charset="-122"/>
              </a:rPr>
              <a:t> </a:t>
            </a:r>
            <a:endParaRPr lang="en-US" altLang="zh-CN" sz="2400"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糖尿病患者由于合并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</a:rPr>
              <a:t>神经病变</a:t>
            </a:r>
            <a:r>
              <a:rPr lang="zh-CN" altLang="en-US" sz="2400">
                <a:latin typeface="宋体" panose="02010600030101010101" pitchFamily="2" charset="-122"/>
              </a:rPr>
              <a:t>及</a:t>
            </a:r>
            <a:endParaRPr lang="zh-CN" altLang="en-US" sz="2400"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各种不同程度</a:t>
            </a:r>
            <a:r>
              <a:rPr lang="zh-CN" altLang="en-US" sz="2400">
                <a:solidFill>
                  <a:srgbClr val="FF0000"/>
                </a:solidFill>
                <a:latin typeface="宋体" panose="02010600030101010101" pitchFamily="2" charset="-122"/>
              </a:rPr>
              <a:t>末梢血管病变</a:t>
            </a:r>
            <a:endParaRPr lang="zh-CN" altLang="en-US" sz="2400">
              <a:solidFill>
                <a:srgbClr val="FF0000"/>
              </a:solidFill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而导致下肢感染、</a:t>
            </a:r>
            <a:endParaRPr lang="zh-CN" altLang="en-US" sz="2400">
              <a:latin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宋体" panose="02010600030101010101" pitchFamily="2" charset="-122"/>
              </a:rPr>
              <a:t>溃疡形成和(或)深部组织的破坏。</a:t>
            </a:r>
            <a:endParaRPr lang="zh-CN" altLang="en-US" sz="2400">
              <a:latin typeface="宋体" panose="02010600030101010101" pitchFamily="2" charset="-122"/>
            </a:endParaRPr>
          </a:p>
        </p:txBody>
      </p:sp>
      <p:pic>
        <p:nvPicPr>
          <p:cNvPr id="3" name="图片 2" descr="5055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046980" y="2565400"/>
            <a:ext cx="4022090" cy="36226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en-US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</a:br>
            <a:r>
              <a:rPr lang="zh-CN" altLang="en-US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病变基础</a:t>
            </a:r>
            <a:b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800">
                <a:sym typeface="+mn-ea"/>
              </a:rPr>
              <a:t>血管病变：</a:t>
            </a:r>
            <a:endParaRPr lang="zh-CN" altLang="en-US" sz="2800"/>
          </a:p>
          <a:p>
            <a:pPr marL="0" indent="0">
              <a:buNone/>
            </a:pPr>
            <a:r>
              <a:rPr lang="en-US" altLang="zh-CN" sz="2800">
                <a:sym typeface="+mn-ea"/>
              </a:rPr>
              <a:t>    </a:t>
            </a:r>
            <a:r>
              <a:rPr lang="zh-CN" altLang="en-US" sz="2800">
                <a:sym typeface="+mn-ea"/>
              </a:rPr>
              <a:t>由高血糖,蛋白质的非酶糖化状态,脂代谢紊</a:t>
            </a:r>
            <a:endParaRPr lang="zh-CN" altLang="en-US" sz="2800"/>
          </a:p>
          <a:p>
            <a:pPr marL="0" indent="0">
              <a:buNone/>
            </a:pPr>
            <a:r>
              <a:rPr lang="en-US" altLang="zh-CN" sz="2800">
                <a:sym typeface="+mn-ea"/>
              </a:rPr>
              <a:t>    </a:t>
            </a:r>
            <a:r>
              <a:rPr lang="zh-CN" altLang="en-US" sz="2800">
                <a:sym typeface="+mn-ea"/>
              </a:rPr>
              <a:t>乱,血液的高粘稠、高凝状态以及下肢血液循环</a:t>
            </a:r>
            <a:endParaRPr lang="zh-CN" altLang="en-US" sz="2800"/>
          </a:p>
          <a:p>
            <a:pPr marL="0" indent="0">
              <a:buNone/>
            </a:pPr>
            <a:r>
              <a:rPr lang="en-US" altLang="zh-CN" sz="2800">
                <a:sym typeface="+mn-ea"/>
              </a:rPr>
              <a:t>     </a:t>
            </a:r>
            <a:r>
              <a:rPr lang="zh-CN" altLang="en-US" sz="2800">
                <a:sym typeface="+mn-ea"/>
              </a:rPr>
              <a:t>的特点等诸多因素引起。</a:t>
            </a:r>
            <a:endParaRPr lang="zh-CN" altLang="en-US" sz="2800"/>
          </a:p>
          <a:p>
            <a:endParaRPr lang="zh-CN" altLang="en-US" sz="2800">
              <a:sym typeface="+mn-ea"/>
            </a:endParaRPr>
          </a:p>
          <a:p>
            <a:r>
              <a:rPr lang="zh-CN" altLang="en-US" sz="2800">
                <a:sym typeface="+mn-ea"/>
              </a:rPr>
              <a:t>神经病变: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>
                <a:sym typeface="+mn-ea"/>
              </a:rPr>
              <a:t>由保护性感觉减弱或丧失、足部生物力学的改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>
                <a:sym typeface="+mn-ea"/>
              </a:rPr>
              <a:t>变等因素引起。</a:t>
            </a:r>
            <a:endParaRPr lang="zh-CN" altLang="en-US" sz="2800"/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3850" y="981075"/>
            <a:ext cx="8229600" cy="721360"/>
          </a:xfrm>
        </p:spPr>
        <p:txBody>
          <a:bodyPr/>
          <a:lstStyle/>
          <a:p>
            <a:r>
              <a:rPr lang="zh-CN" altLang="en-US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糖尿病足的临床分级</a:t>
            </a:r>
            <a:br>
              <a:rPr lang="zh-CN" altLang="en-US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0级:有发生足溃疡危险因素,但无溃疡;</a:t>
            </a:r>
            <a:endParaRPr lang="zh-CN" altLang="en-US"/>
          </a:p>
          <a:p>
            <a:r>
              <a:rPr lang="zh-CN" altLang="en-US"/>
              <a:t>1级:皮肤表面溃疡,无感染;</a:t>
            </a:r>
            <a:endParaRPr lang="zh-CN" altLang="en-US"/>
          </a:p>
          <a:p>
            <a:r>
              <a:rPr lang="zh-CN" altLang="en-US"/>
              <a:t>2级:较深的溃疡,常合并软组织炎,无脓肿或骨的感染;</a:t>
            </a:r>
            <a:endParaRPr lang="zh-CN" altLang="en-US"/>
          </a:p>
          <a:p>
            <a:r>
              <a:rPr lang="zh-CN" altLang="en-US"/>
              <a:t>3级:深部感染,伴有骨组织病变或脓肿;</a:t>
            </a:r>
            <a:endParaRPr lang="zh-CN" altLang="en-US"/>
          </a:p>
          <a:p>
            <a:r>
              <a:rPr lang="zh-CN" altLang="en-US"/>
              <a:t>4级:局限性坏疽(趾、足跟或前足背);</a:t>
            </a:r>
            <a:endParaRPr lang="zh-CN" altLang="en-US"/>
          </a:p>
          <a:p>
            <a:r>
              <a:rPr lang="zh-CN" altLang="en-US"/>
              <a:t>5级:全足坏疽。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flipV="1">
            <a:off x="457200" y="487045"/>
            <a:ext cx="8014970" cy="89090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插入相关分级图片</a:t>
            </a:r>
            <a:endParaRPr lang="zh-CN" altLang="en-US"/>
          </a:p>
        </p:txBody>
      </p:sp>
      <p:pic>
        <p:nvPicPr>
          <p:cNvPr id="4" name="图片 3" descr="555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30" y="709930"/>
            <a:ext cx="8985250" cy="58997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等腰三角形 8"/>
          <p:cNvSpPr/>
          <p:nvPr/>
        </p:nvSpPr>
        <p:spPr>
          <a:xfrm>
            <a:off x="3830638" y="2843213"/>
            <a:ext cx="1482725" cy="1279525"/>
          </a:xfrm>
          <a:prstGeom prst="triangle">
            <a:avLst>
              <a:gd name="adj" fmla="val 50000"/>
            </a:avLst>
          </a:prstGeom>
          <a:solidFill>
            <a:srgbClr val="3498DB"/>
          </a:solidFill>
          <a:ln w="9525">
            <a:noFill/>
          </a:ln>
        </p:spPr>
        <p:txBody>
          <a:bodyPr lIns="0" tIns="0" rIns="0" bIns="14400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8194" name="等腰三角形 11"/>
          <p:cNvSpPr/>
          <p:nvPr/>
        </p:nvSpPr>
        <p:spPr>
          <a:xfrm>
            <a:off x="3659188" y="2641600"/>
            <a:ext cx="1825625" cy="1573213"/>
          </a:xfrm>
          <a:prstGeom prst="triangle">
            <a:avLst>
              <a:gd name="adj" fmla="val 50000"/>
            </a:avLst>
          </a:prstGeom>
          <a:noFill/>
          <a:ln w="12700" cap="flat" cmpd="sng">
            <a:solidFill>
              <a:srgbClr val="3498DB"/>
            </a:solidFill>
            <a:prstDash val="lgDashDot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  <a:latin typeface="微软雅黑" panose="020b0503020204020204" pitchFamily="34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8195" name="文本框 33"/>
          <p:cNvSpPr/>
          <p:nvPr/>
        </p:nvSpPr>
        <p:spPr>
          <a:xfrm>
            <a:off x="3830638" y="3686175"/>
            <a:ext cx="1482725" cy="4349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</a:pPr>
            <a:r>
              <a:rPr lang="zh-CN" altLang="en-US" sz="2000" b="1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微软雅黑" panose="020b0503020204020204" pitchFamily="34" charset="-122"/>
              </a:rPr>
              <a:t>病史介绍</a:t>
            </a:r>
            <a:endParaRPr lang="zh-CN" altLang="en-US" sz="2000" b="1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微软雅黑" panose="020b0503020204020204" pitchFamily="34" charset="-122"/>
            </a:endParaRPr>
          </a:p>
        </p:txBody>
      </p:sp>
      <p:sp>
        <p:nvSpPr>
          <p:cNvPr id="8196" name="文本框 7"/>
          <p:cNvSpPr/>
          <p:nvPr/>
        </p:nvSpPr>
        <p:spPr>
          <a:xfrm>
            <a:off x="4395788" y="3062288"/>
            <a:ext cx="3524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2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34035"/>
            <a:ext cx="8229600" cy="883905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 algn="l" fontAlgn="base"/>
            <a:r>
              <a:rPr lang="zh-CN" altLang="zh-CN" b="1" strike="noStrike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panose="02010600030101010101" pitchFamily="2" charset="-122"/>
                <a:sym typeface="+mn-ea"/>
              </a:rPr>
              <a:t>患者一般情况</a:t>
            </a:r>
            <a:endParaRPr lang="zh-CN" altLang="zh-CN" b="1" strike="noStrike" noProof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宋体" panose="02010600030101010101" pitchFamily="2" charset="-122"/>
              <a:sym typeface="+mn-ea"/>
            </a:endParaRPr>
          </a:p>
        </p:txBody>
      </p:sp>
      <p:sp>
        <p:nvSpPr>
          <p:cNvPr id="9218" name="内容占位符 2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lnSpc>
                <a:spcPct val="80000"/>
              </a:lnSpc>
              <a:buNone/>
            </a:pPr>
            <a:r>
              <a:rPr lang="zh-CN" altLang="en-US" sz="2400">
                <a:solidFill>
                  <a:srgbClr val="3366CC"/>
                </a:solidFill>
                <a:latin typeface="宋体" panose="02010600030101010101" pitchFamily="2" charset="-122"/>
              </a:rPr>
              <a:t> </a:t>
            </a:r>
            <a:endParaRPr lang="zh-CN" altLang="en-US" sz="2400">
              <a:solidFill>
                <a:srgbClr val="3366CC"/>
              </a:solidFill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solidFill>
                  <a:srgbClr val="3366CC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2400">
                <a:latin typeface="宋体" panose="02010600030101010101" pitchFamily="2" charset="-122"/>
              </a:rPr>
              <a:t>姓名：                 性别：女    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 年龄：</a:t>
            </a:r>
            <a:r>
              <a:rPr lang="en-US" altLang="zh-CN" sz="2400">
                <a:latin typeface="宋体" panose="02010600030101010101" pitchFamily="2" charset="-122"/>
              </a:rPr>
              <a:t>72</a:t>
            </a:r>
            <a:r>
              <a:rPr lang="zh-CN" altLang="en-US" sz="2400">
                <a:latin typeface="宋体" panose="02010600030101010101" pitchFamily="2" charset="-122"/>
              </a:rPr>
              <a:t>岁</a:t>
            </a:r>
            <a:r>
              <a:rPr lang="en-US" altLang="zh-CN" sz="2400">
                <a:latin typeface="宋体" panose="02010600030101010101" pitchFamily="2" charset="-122"/>
              </a:rPr>
              <a:t>             </a:t>
            </a:r>
            <a:r>
              <a:rPr lang="zh-CN" altLang="en-US" sz="2400">
                <a:latin typeface="宋体" panose="02010600030101010101" pitchFamily="2" charset="-122"/>
              </a:rPr>
              <a:t>科别：急诊科 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    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 床号：</a:t>
            </a:r>
            <a:r>
              <a:rPr lang="en-US" altLang="zh-CN" sz="2400">
                <a:latin typeface="宋体" panose="02010600030101010101" pitchFamily="2" charset="-122"/>
              </a:rPr>
              <a:t>                 </a:t>
            </a:r>
            <a:r>
              <a:rPr lang="zh-CN" altLang="en-US" sz="2400">
                <a:latin typeface="宋体" panose="02010600030101010101" pitchFamily="2" charset="-122"/>
              </a:rPr>
              <a:t>住院号：</a:t>
            </a:r>
            <a:r>
              <a:rPr lang="en-US" altLang="zh-CN" sz="2400">
                <a:latin typeface="宋体" panose="02010600030101010101" pitchFamily="2" charset="-122"/>
              </a:rPr>
              <a:t>    </a:t>
            </a:r>
            <a:endParaRPr lang="en-US" altLang="zh-CN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 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</a:rPr>
              <a:t> </a:t>
            </a:r>
            <a:r>
              <a:rPr lang="zh-CN" altLang="en-US" sz="2400">
                <a:latin typeface="宋体" panose="02010600030101010101" pitchFamily="2" charset="-122"/>
              </a:rPr>
              <a:t>民族：汉族             入院日期：</a:t>
            </a:r>
            <a:r>
              <a:rPr lang="en-US" altLang="zh-CN" sz="2400">
                <a:latin typeface="宋体" panose="02010600030101010101" pitchFamily="2" charset="-122"/>
              </a:rPr>
              <a:t>2021-08-23</a:t>
            </a:r>
            <a:endParaRPr lang="en-US" altLang="zh-CN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/>
          </a:p>
          <a:p>
            <a:pPr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sym typeface="+mn-ea"/>
              </a:rPr>
              <a:t> </a:t>
            </a:r>
            <a:r>
              <a:rPr lang="zh-CN" altLang="en-US" sz="2400">
                <a:latin typeface="宋体" panose="02010600030101010101" pitchFamily="2" charset="-122"/>
                <a:sym typeface="+mn-ea"/>
              </a:rPr>
              <a:t>诊断：</a:t>
            </a:r>
            <a:r>
              <a:rPr lang="en-US" altLang="zh-CN" sz="2400">
                <a:latin typeface="宋体" panose="02010600030101010101" pitchFamily="2" charset="-122"/>
                <a:sym typeface="+mn-ea"/>
              </a:rPr>
              <a:t>2</a:t>
            </a:r>
            <a:r>
              <a:rPr lang="zh-CN" altLang="en-US" sz="2400">
                <a:latin typeface="宋体" panose="02010600030101010101" pitchFamily="2" charset="-122"/>
                <a:sym typeface="+mn-ea"/>
              </a:rPr>
              <a:t>型糖尿病足</a:t>
            </a:r>
            <a:endParaRPr lang="zh-CN" altLang="en-US" sz="2400"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47688"/>
            <a:ext cx="8229600" cy="869950"/>
          </a:xfrm>
        </p:spPr>
        <p:txBody>
          <a:bodyPr/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病史介绍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242" name="内容占位符 2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zh-CN" altLang="en-US" sz="2400">
                <a:latin typeface="宋体" panose="02010600030101010101" pitchFamily="2" charset="-122"/>
              </a:rPr>
              <a:t>患者自诉因左糖尿病足在我院多次行手术治疗，术后患者回家在换药治疗，今患者来院复诊，创面骨水泥覆盖，见少许分泌物，患者家属要求住院治疗，拟</a:t>
            </a:r>
            <a:r>
              <a:rPr lang="en-US" altLang="zh-CN" sz="2400">
                <a:latin typeface="宋体" panose="02010600030101010101" pitchFamily="2" charset="-122"/>
              </a:rPr>
              <a:t>“</a:t>
            </a:r>
            <a:r>
              <a:rPr lang="zh-CN" altLang="en-US" sz="2400">
                <a:latin typeface="宋体" panose="02010600030101010101" pitchFamily="2" charset="-122"/>
              </a:rPr>
              <a:t>左足骨髓炎</a:t>
            </a:r>
            <a:r>
              <a:rPr lang="en-US" altLang="zh-CN" sz="2400">
                <a:latin typeface="宋体" panose="02010600030101010101" pitchFamily="2" charset="-122"/>
              </a:rPr>
              <a:t>”</a:t>
            </a:r>
            <a:r>
              <a:rPr lang="zh-CN" altLang="en-US" sz="2400">
                <a:latin typeface="宋体" panose="02010600030101010101" pitchFamily="2" charset="-122"/>
              </a:rPr>
              <a:t>收治我科。入院时测</a:t>
            </a:r>
            <a:r>
              <a:rPr lang="en-US" altLang="zh-CN" sz="2400">
                <a:latin typeface="宋体" panose="02010600030101010101" pitchFamily="2" charset="-122"/>
              </a:rPr>
              <a:t>T:36.0℃</a:t>
            </a:r>
            <a:r>
              <a:rPr lang="zh-CN" altLang="en-US" sz="2400">
                <a:latin typeface="宋体" panose="02010600030101010101" pitchFamily="2" charset="-122"/>
              </a:rPr>
              <a:t>、</a:t>
            </a:r>
            <a:r>
              <a:rPr lang="en-US" altLang="zh-CN" sz="2400">
                <a:latin typeface="宋体" panose="02010600030101010101" pitchFamily="2" charset="-122"/>
              </a:rPr>
              <a:t>p:110</a:t>
            </a:r>
            <a:r>
              <a:rPr lang="zh-CN" altLang="en-US" sz="2400">
                <a:latin typeface="宋体" panose="02010600030101010101" pitchFamily="2" charset="-122"/>
              </a:rPr>
              <a:t>次</a:t>
            </a:r>
            <a:r>
              <a:rPr lang="en-US" altLang="zh-CN" sz="2400">
                <a:latin typeface="宋体" panose="02010600030101010101" pitchFamily="2" charset="-122"/>
              </a:rPr>
              <a:t>/</a:t>
            </a:r>
            <a:r>
              <a:rPr lang="zh-CN" altLang="en-US" sz="2400">
                <a:latin typeface="宋体" panose="02010600030101010101" pitchFamily="2" charset="-122"/>
              </a:rPr>
              <a:t>分、</a:t>
            </a:r>
            <a:r>
              <a:rPr lang="en-US" altLang="zh-CN" sz="2400">
                <a:latin typeface="宋体" panose="02010600030101010101" pitchFamily="2" charset="-122"/>
              </a:rPr>
              <a:t>R</a:t>
            </a:r>
            <a:r>
              <a:rPr lang="en-US" altLang="zh-CN" sz="2400">
                <a:latin typeface="宋体" panose="02010600030101010101" pitchFamily="2" charset="-122"/>
                <a:sym typeface="宋体" panose="02010600030101010101" pitchFamily="2" charset="-122"/>
              </a:rPr>
              <a:t>:</a:t>
            </a:r>
            <a:r>
              <a:rPr lang="en-US" altLang="zh-CN" sz="2400">
                <a:latin typeface="宋体" panose="02010600030101010101" pitchFamily="2" charset="-122"/>
              </a:rPr>
              <a:t>20</a:t>
            </a:r>
            <a:r>
              <a:rPr lang="zh-CN" altLang="en-US" sz="2400">
                <a:latin typeface="宋体" panose="02010600030101010101" pitchFamily="2" charset="-122"/>
              </a:rPr>
              <a:t>次</a:t>
            </a:r>
            <a:r>
              <a:rPr lang="en-US" altLang="zh-CN" sz="2400">
                <a:latin typeface="宋体" panose="02010600030101010101" pitchFamily="2" charset="-122"/>
              </a:rPr>
              <a:t>/</a:t>
            </a:r>
            <a:r>
              <a:rPr lang="zh-CN" altLang="en-US" sz="2400">
                <a:latin typeface="宋体" panose="02010600030101010101" pitchFamily="2" charset="-122"/>
              </a:rPr>
              <a:t>分 </a:t>
            </a:r>
            <a:r>
              <a:rPr lang="en-US" altLang="zh-CN" sz="2400">
                <a:latin typeface="宋体" panose="02010600030101010101" pitchFamily="2" charset="-122"/>
              </a:rPr>
              <a:t>BP</a:t>
            </a:r>
            <a:r>
              <a:rPr lang="en-US" altLang="zh-CN" sz="2400">
                <a:latin typeface="宋体" panose="02010600030101010101" pitchFamily="2" charset="-122"/>
                <a:sym typeface="宋体" panose="02010600030101010101" pitchFamily="2" charset="-122"/>
              </a:rPr>
              <a:t>:</a:t>
            </a:r>
            <a:r>
              <a:rPr lang="en-US" altLang="zh-CN" sz="2400">
                <a:latin typeface="宋体" panose="02010600030101010101" pitchFamily="2" charset="-122"/>
              </a:rPr>
              <a:t>110/71mmHg</a:t>
            </a:r>
            <a:r>
              <a:rPr lang="zh-CN" altLang="en-US" sz="2400">
                <a:latin typeface="宋体" panose="02010600030101010101" pitchFamily="2" charset="-122"/>
              </a:rPr>
              <a:t>。</a:t>
            </a:r>
            <a:endParaRPr lang="zh-CN" altLang="en-US" sz="2400">
              <a:latin typeface="宋体" panose="02010600030101010101" pitchFamily="2" charset="-122"/>
            </a:endParaRPr>
          </a:p>
          <a:p>
            <a:endParaRPr lang="zh-CN" altLang="en-US" sz="2400">
              <a:latin typeface="宋体" panose="02010600030101010101" pitchFamily="2" charset="-122"/>
            </a:endParaRPr>
          </a:p>
          <a:p>
            <a:r>
              <a:rPr lang="zh-CN" altLang="en-US" sz="2400">
                <a:latin typeface="宋体" panose="02010600030101010101" pitchFamily="2" charset="-122"/>
              </a:rPr>
              <a:t>既往史：有高血压、糖尿病、冠心病、有糖尿病足及腰椎骨折手术史。</a:t>
            </a:r>
            <a:endParaRPr lang="zh-CN" altLang="en-US" sz="2400">
              <a:latin typeface="宋体" panose="02010600030101010101" pitchFamily="2" charset="-122"/>
            </a:endParaRPr>
          </a:p>
          <a:p>
            <a:endParaRPr lang="zh-CN" altLang="en-US" sz="2400"/>
          </a:p>
          <a:p>
            <a:r>
              <a:rPr lang="zh-CN" altLang="zh-CN" sz="2400"/>
              <a:t>过敏史：无。</a:t>
            </a:r>
            <a:endParaRPr lang="zh-CN" altLang="zh-CN" sz="2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46100"/>
            <a:ext cx="8229600" cy="871538"/>
          </a:xfrm>
        </p:spPr>
        <p:txBody>
          <a:bodyPr/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入院诊断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266" name="内容占位符 2"/>
          <p:cNvSpPr>
            <a:spLocks noGrp="1"/>
          </p:cNvSpPr>
          <p:nvPr>
            <p:ph idx="1"/>
          </p:nvPr>
        </p:nvSpPr>
        <p:spPr/>
        <p:txBody>
          <a:bodyPr anchor="t" anchorCtr="0"/>
          <a:lstStyle/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1、左足骨髓炎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2、</a:t>
            </a:r>
            <a:r>
              <a:rPr lang="en-US" altLang="zh-CN" sz="2400">
                <a:latin typeface="宋体" panose="02010600030101010101" pitchFamily="2" charset="-122"/>
              </a:rPr>
              <a:t>2</a:t>
            </a:r>
            <a:r>
              <a:rPr lang="zh-CN" altLang="en-US" sz="2400">
                <a:latin typeface="宋体" panose="02010600030101010101" pitchFamily="2" charset="-122"/>
              </a:rPr>
              <a:t>型糖尿病伴多个并发症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3、脑梗死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4、高血压</a:t>
            </a:r>
            <a:r>
              <a:rPr lang="en-US" altLang="zh-CN" sz="2400">
                <a:latin typeface="宋体" panose="02010600030101010101" pitchFamily="2" charset="-122"/>
              </a:rPr>
              <a:t>3</a:t>
            </a:r>
            <a:r>
              <a:rPr lang="zh-CN" altLang="en-US" sz="2400">
                <a:latin typeface="宋体" panose="02010600030101010101" pitchFamily="2" charset="-122"/>
              </a:rPr>
              <a:t>级（极高危）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</a:rPr>
              <a:t>5、双下肢动脉狭窄</a:t>
            </a:r>
            <a:endParaRPr lang="zh-CN" altLang="en-US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endParaRPr lang="en-US" altLang="zh-CN" sz="2400">
              <a:latin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</a:rPr>
              <a:t>6</a:t>
            </a:r>
            <a:r>
              <a:rPr lang="zh-CN" altLang="en-US" sz="2400">
                <a:latin typeface="宋体" panose="02010600030101010101" pitchFamily="2" charset="-122"/>
              </a:rPr>
              <a:t>、冠状动脉粥样硬化性心脏病   </a:t>
            </a:r>
            <a:endParaRPr lang="zh-CN" altLang="en-US" b="1">
              <a:latin typeface="宋体" panose="02010600030101010101" pitchFamily="2" charset="-122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869950"/>
          </a:xfrm>
        </p:spPr>
        <p:txBody>
          <a:bodyPr/>
          <a:lstStyle/>
          <a:p>
            <a:pPr algn="l" fontAlgn="base"/>
            <a:r>
              <a:rPr lang="zh-CN" altLang="zh-CN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宋体" panose="02010600030101010101" pitchFamily="2" charset="-122"/>
                <a:sym typeface="+mn-ea"/>
              </a:rPr>
              <a:t>护理评估</a:t>
            </a:r>
            <a:endParaRPr lang="zh-CN" altLang="zh-CN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graphicFrame>
        <p:nvGraphicFramePr>
          <p:cNvPr id="13357" name="内容占位符 13356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467360" y="1412875"/>
          <a:ext cx="7205980" cy="4504690"/>
        </p:xfrm>
        <a:graphic>
          <a:graphicData uri="http://schemas.openxmlformats.org/drawingml/2006/table">
            <a:tbl>
              <a:tblPr/>
              <a:tblGrid>
                <a:gridCol w="1054735"/>
                <a:gridCol w="1326515"/>
                <a:gridCol w="1234440"/>
                <a:gridCol w="1156970"/>
                <a:gridCol w="1249045"/>
                <a:gridCol w="1184275"/>
              </a:tblGrid>
              <a:tr h="82931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zh-CN" altLang="en-US" sz="1800" b="1">
                        <a:solidFill>
                          <a:srgbClr val="FFFFFF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08-23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08-29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08-07</a:t>
                      </a:r>
                      <a:endParaRPr lang="en-US" altLang="zh-CN" sz="2800" b="1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09-11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09-12</a:t>
                      </a:r>
                      <a:endParaRPr lang="en-US" altLang="zh-CN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076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巴塞尔</a:t>
                      </a:r>
                      <a:endParaRPr lang="zh-CN" altLang="en-US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55</a:t>
                      </a: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55</a:t>
                      </a: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30</a:t>
                      </a: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55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80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113030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32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Morse</a:t>
                      </a:r>
                      <a:endParaRPr lang="en-US" altLang="zh-CN" sz="32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</a:rPr>
                        <a:t>50</a:t>
                      </a: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55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55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55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solidFill>
                            <a:srgbClr val="FF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55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105981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疼痛护理记录</a:t>
                      </a:r>
                      <a:endParaRPr lang="zh-CN" altLang="en-US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9">
                        <a:alpha val="2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</a:rPr>
                        <a:t>轻度疼痛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轻微疼痛</a:t>
                      </a:r>
                      <a:endParaRPr lang="zh-CN" altLang="en-US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轻微疼痛</a:t>
                      </a: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轻微疼痛</a:t>
                      </a:r>
                      <a:endParaRPr lang="en-US" altLang="zh-CN" sz="2000" b="0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+mn-ea"/>
                        </a:rPr>
                        <a:t>轻微疼痛</a:t>
                      </a: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8450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zh-CN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4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FF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endParaRPr lang="en-US" altLang="zh-CN" sz="20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60388"/>
            <a:ext cx="8229600" cy="857250"/>
          </a:xfrm>
        </p:spPr>
        <p:txBody>
          <a:bodyPr/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辅助检查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5362" name="内容占位符 2"/>
          <p:cNvSpPr>
            <a:spLocks noGrp="1"/>
          </p:cNvSpPr>
          <p:nvPr>
            <p:ph idx="1"/>
          </p:nvPr>
        </p:nvSpPr>
        <p:spPr>
          <a:xfrm>
            <a:off x="457200" y="1188720"/>
            <a:ext cx="8229600" cy="493776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9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月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5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血小板（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PLT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）：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557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、血红蛋白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85g/l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、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C-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反应蛋白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10.3mq/l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</a:rPr>
              <a:t>、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</a:rPr>
              <a:t>       </a:t>
            </a:r>
            <a:endParaRPr lang="zh-CN" altLang="en-US" sz="180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60388"/>
            <a:ext cx="8229600" cy="857250"/>
          </a:xfrm>
        </p:spPr>
        <p:txBody>
          <a:bodyPr/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入院后治疗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lnSpc>
                <a:spcPct val="80000"/>
              </a:lnSpc>
            </a:pP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2021-08-23</a:t>
            </a:r>
            <a:endParaRPr lang="zh-CN" altLang="en-US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1、按急诊科护理常规，二级护理，低盐低脂</a:t>
            </a:r>
            <a:r>
              <a:rPr 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糖尿病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饮食，</a:t>
            </a:r>
            <a:r>
              <a:rPr 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陪护一人，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深静脉血栓基础预防；</a:t>
            </a:r>
            <a:endParaRPr sz="20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2、</a:t>
            </a:r>
            <a:r>
              <a:rPr 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每日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测血压</a:t>
            </a:r>
            <a:r>
              <a:rPr 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次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测末梢血糖三餐前，晚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22:00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并遵医嘱甘精胰岛素晚上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00 10U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皮下注射、门冬胰岛素早餐前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6U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中餐前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8U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晚餐前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10U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endParaRPr sz="20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3、完善粪便+尿常规、新型冠状病毒核酸检测等相关检查；</a:t>
            </a:r>
            <a:endParaRPr sz="20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4、予以</a:t>
            </a:r>
            <a:r>
              <a:rPr 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硫辛酸、维生素</a:t>
            </a:r>
            <a:r>
              <a:rPr lang="en-US" altLang="zh-CN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</a:t>
            </a:r>
            <a:r>
              <a:rPr lang="zh-CN" altLang="en-US"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等药物治疗</a:t>
            </a:r>
            <a:r>
              <a:rPr sz="2000" strike="noStrike" noProof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endParaRPr sz="20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fontAlgn="base">
              <a:lnSpc>
                <a:spcPct val="80000"/>
              </a:lnSpc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2021-08-25</a:t>
            </a:r>
            <a:endParaRPr lang="en-US" altLang="zh-CN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患者于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8:50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在腰硬联合麻醉下行左足骨髓炎扩创＋游离皮片移植＋人工真皮覆盖，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11:50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术毕返回病房，神志清楚切口敷料清洁干燥，术后按急诊科常规二级护理，抬高患肢，护架烤灯，给予头孢呋辛钠、硫辛酸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,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、维生素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等药物治疗，患者行留置导尿术及会阴护理。术后遵医嘱调整胰岛素剂量为甘精胰岛素晚上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00 8U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皮下注射、门冬胰岛素早餐前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6U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中餐前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8U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晚餐前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8U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皮下注射</a:t>
            </a:r>
            <a:r>
              <a:rPr sz="2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；</a:t>
            </a:r>
            <a:endParaRPr sz="20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endParaRPr lang="zh-CN" altLang="en-US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r>
              <a:rPr lang="zh-CN" altLang="en-US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endParaRPr lang="zh-CN" altLang="en-US" sz="18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80000"/>
              </a:lnSpc>
              <a:buNone/>
            </a:pPr>
            <a:endParaRPr lang="zh-CN" altLang="en-US" sz="18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60388"/>
            <a:ext cx="8229600" cy="857250"/>
          </a:xfrm>
        </p:spPr>
        <p:txBody>
          <a:bodyPr/>
          <a:lstStyle/>
          <a:p>
            <a:pPr algn="l" fontAlgn="base"/>
            <a:r>
              <a:rPr lang="zh-CN" altLang="en-US" b="1" strike="noStrike" noProof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入院后治疗</a:t>
            </a:r>
            <a:endParaRPr lang="zh-CN" altLang="en-US" b="1" strike="noStrike" noProof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lnSpc>
                <a:spcPct val="80000"/>
              </a:lnSpc>
              <a:buNone/>
            </a:pPr>
            <a:r>
              <a:rPr lang="en-US" altLang="zh-CN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2021-09-01</a:t>
            </a:r>
            <a:endParaRPr lang="en-US" altLang="zh-CN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r>
              <a:rPr lang="zh-CN" altLang="en-US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小生化结果显示白蛋白（</a:t>
            </a:r>
            <a:r>
              <a:rPr lang="en-US" altLang="zh-CN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ALB</a:t>
            </a:r>
            <a:r>
              <a:rPr lang="zh-CN" altLang="en-US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r>
              <a:rPr lang="en-US" altLang="zh-CN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29.7g/l</a:t>
            </a:r>
            <a:r>
              <a:rPr lang="zh-CN" altLang="en-US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，给予人血白蛋白注射液</a:t>
            </a:r>
            <a:r>
              <a:rPr lang="en-US" altLang="zh-CN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10g</a:t>
            </a:r>
            <a:r>
              <a:rPr lang="zh-CN" altLang="en-US" sz="2000" strike="noStrike" noProof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静脉滴注，患者给药前后无不良反应。</a:t>
            </a:r>
            <a:endParaRPr lang="zh-CN" altLang="en-US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zh-CN" altLang="en-US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zh-CN" altLang="en-US" sz="20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2021-09-05</a:t>
            </a:r>
            <a:endParaRPr lang="en-US" altLang="zh-CN" sz="18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9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: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44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接检验科危急值报告，血小板（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pLT)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557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。予以行低分子量肝素钙注射液</a:t>
            </a:r>
            <a:r>
              <a:rPr lang="en-US" altLang="zh-CN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4000</a:t>
            </a:r>
            <a:r>
              <a:rPr lang="zh-CN" altLang="en-US" sz="1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单位皮下注射抗凝治疗。</a:t>
            </a:r>
            <a:endParaRPr lang="zh-CN" altLang="en-US" sz="18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zh-CN" altLang="en-US" sz="1800" strike="noStrike" noProof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fontAlgn="base">
              <a:lnSpc>
                <a:spcPct val="100000"/>
              </a:lnSpc>
              <a:buNone/>
            </a:pPr>
            <a:endParaRPr lang="zh-CN" altLang="en-US" sz="1800" strike="noStrike" noProof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https://d.book118.com/026110054213010054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9300,&quot;width&quot;:11820}"/>
</p:tagLst>
</file>

<file path=ppt/tags/tag2.xml><?xml version="1.0" encoding="utf-8"?>
<p:tagLst xmlns:p="http://schemas.openxmlformats.org/presentationml/2006/main">
  <p:tag name="KSO_WM_UNIT_TABLE_BEAUTIFY" val="smartTable{fe06e33c-409e-4e8c-8b80-590bd522d794}"/>
  <p:tag name="TABLE_ENDDRAG_ORIGIN_RECT" val="567*354"/>
  <p:tag name="TABLE_ENDDRAG_RECT" val="36*111*567*354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概念</vt:lpstr>
      <vt:lpstr>病变基础</vt:lpstr>
      <vt:lpstr>糖尿病足的临床分级</vt:lpstr>
      <vt:lpstr>PowerPoint Presentation</vt:lpstr>
      <vt:lpstr>PowerPoint Presentation</vt:lpstr>
      <vt:lpstr>患者一般情况</vt:lpstr>
      <vt:lpstr>病史介绍</vt:lpstr>
      <vt:lpstr>入院诊断</vt:lpstr>
      <vt:lpstr>护理评估</vt:lpstr>
      <vt:lpstr>辅助检查</vt:lpstr>
      <vt:lpstr>入院后治疗</vt:lpstr>
      <vt:lpstr>入院后治疗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2024-09-22T01:44:20.367</cp:lastPrinted>
  <dcterms:created xsi:type="dcterms:W3CDTF">2024-09-21T17:44:20Z</dcterms:created>
  <dcterms:modified xsi:type="dcterms:W3CDTF">2024-09-21T17:44:21Z</dcterms:modified>
</cp:coreProperties>
</file>