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NLWHWV+MS-UIGothic"/>
      <p:regular r:id="rId15"/>
    </p:embeddedFont>
    <p:embeddedFont>
      <p:font typeface="MVSRVC+OTBITO+MicrosoftYaHei-Bold"/>
      <p:regular r:id="rId16"/>
    </p:embeddedFont>
    <p:embeddedFont>
      <p:font typeface="NEBSNT+WTFDIN+ArialMT"/>
      <p:regular r:id="rId17"/>
    </p:embeddedFont>
    <p:embeddedFont>
      <p:font typeface="VMIIWE+VORLBU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C4C6C-613D-4536-8A40-6DB029D43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16E55-5573-4BA7-9A95-2FD921CB3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2AE79-5B74-4627-BD53-9D9755CD8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AA21F-5D5D-43B5-96C8-D651697D9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9B3192-70D5-4D46-9B87-57BDC71AA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CF24AC-0404-4773-9455-B3C9ECCF1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B879DA-87CC-4DF7-863D-517C65233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1A486-9AED-4AC1-B9EE-4F39FE007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7C8481-31F8-4B9C-9E23-94B2930F5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816E7-DEE0-4F44-A440-74BE153CB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4C7D2-4DCA-482A-9E0B-2FACF9474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1114012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7851020" cy="26227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NLWHWV+MS-UIGothic"/>
                <a:cs typeface="NLWHWV+MS-UIGothic"/>
              </a:rPr>
              <a:t>建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设</a:t>
            </a:r>
            <a:r>
              <a:rPr sz="5150" spc="23">
                <a:solidFill>
                  <a:srgbClr val="FFA7EC"/>
                </a:solidFill>
                <a:latin typeface="NLWHWV+MS-UIGothic"/>
                <a:cs typeface="NLWHWV+MS-UIGothic"/>
              </a:rPr>
              <a:t>工程概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预</a:t>
            </a:r>
            <a:r>
              <a:rPr sz="5150" spc="25">
                <a:solidFill>
                  <a:srgbClr val="FFA7EC"/>
                </a:solidFill>
                <a:latin typeface="NLWHWV+MS-UIGothic"/>
                <a:cs typeface="NLWHWV+MS-UIGothic"/>
              </a:rPr>
              <a:t>算概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论</a:t>
            </a:r>
            <a:r>
              <a:rPr sz="5150" spc="21">
                <a:solidFill>
                  <a:srgbClr val="FFA7EC"/>
                </a:solidFill>
                <a:latin typeface="MVSRVC+OTBITO+MicrosoftYaHei-Bold"/>
                <a:cs typeface="MVSRVC+OTBITO+MicrosoftYaHei-Bold"/>
              </a:rPr>
              <a:t>(</a:t>
            </a:r>
            <a:r>
              <a:rPr sz="5150">
                <a:solidFill>
                  <a:srgbClr val="FFA7EC"/>
                </a:solidFill>
                <a:latin typeface="SimSun"/>
                <a:cs typeface="SimSun"/>
              </a:rPr>
              <a:t>编</a:t>
            </a:r>
          </a:p>
          <a:p>
            <a:pPr marL="0" marR="0">
              <a:lnSpc>
                <a:spcPts val="5366"/>
              </a:lnSpc>
              <a:spcBef>
                <a:spcPts val="2033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NLWHWV+MS-UIGothic"/>
                <a:cs typeface="NLWHWV+MS-UIGothic"/>
              </a:rPr>
              <a:t>制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办</a:t>
            </a:r>
            <a:r>
              <a:rPr sz="5150" spc="25">
                <a:solidFill>
                  <a:srgbClr val="FFA7EC"/>
                </a:solidFill>
                <a:latin typeface="NLWHWV+MS-UIGothic"/>
                <a:cs typeface="NLWHWV+MS-UIGothic"/>
              </a:rPr>
              <a:t>法</a:t>
            </a:r>
            <a:r>
              <a:rPr sz="5150" spc="21">
                <a:solidFill>
                  <a:srgbClr val="FFA7EC"/>
                </a:solidFill>
                <a:latin typeface="MVSRVC+OTBITO+MicrosoftYaHei-Bold"/>
                <a:cs typeface="MVSRVC+OTBITO+MicrosoftYaHei-Bold"/>
              </a:rPr>
              <a:t>)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讲</a:t>
            </a:r>
            <a:r>
              <a:rPr sz="5150" spc="25">
                <a:solidFill>
                  <a:srgbClr val="FFA7EC"/>
                </a:solidFill>
                <a:latin typeface="NLWHWV+MS-UIGothic"/>
                <a:cs typeface="NLWHWV+MS-UIGothic"/>
              </a:rPr>
              <a:t>稿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A7EC"/>
                </a:solidFill>
                <a:latin typeface="NLWHWV+MS-UIGothic"/>
                <a:cs typeface="NLWHW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NEBSNT+WTFDIN+ArialMT"/>
                <a:cs typeface="NEBSNT+WTFDIN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NLWHWV+MS-UIGothic"/>
                <a:cs typeface="NLWHWV+MS-UIGothic"/>
              </a:rPr>
              <a:t>概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9970FC"/>
                </a:solidFill>
                <a:latin typeface="NLWHWV+MS-UIGothic"/>
                <a:cs typeface="NLWHWV+MS-UIGothic"/>
              </a:rPr>
              <a:t>算概述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3738821" cy="24295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NEBSNT+WTFDIN+ArialMT"/>
                <a:cs typeface="NEBSNT+WTFDIN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NLWHWV+MS-UIGothic"/>
                <a:cs typeface="NLWHWV+MS-UIGothic"/>
              </a:rPr>
              <a:t>建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9970FC"/>
                </a:solidFill>
                <a:latin typeface="NLWHWV+MS-UIGothic"/>
                <a:cs typeface="NLWHWV+MS-UIGothic"/>
              </a:rPr>
              <a:t>工程概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9970FC"/>
                </a:solidFill>
                <a:latin typeface="NLWHWV+MS-UIGothic"/>
                <a:cs typeface="NLWHWV+MS-UIGothic"/>
              </a:rPr>
              <a:t>算的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编</a:t>
            </a:r>
            <a:r>
              <a:rPr sz="2400">
                <a:solidFill>
                  <a:srgbClr val="9970FC"/>
                </a:solidFill>
                <a:latin typeface="NLWHWV+MS-UIGothic"/>
                <a:cs typeface="NLWHWV+MS-UIGothic"/>
              </a:rPr>
              <a:t>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NEBSNT+WTFDIN+ArialMT"/>
                <a:cs typeface="NEBSNT+WTFDIN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NLWHWV+MS-UIGothic"/>
                <a:cs typeface="NLWHWV+MS-UIGothic"/>
              </a:rPr>
              <a:t>概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9970FC"/>
                </a:solidFill>
                <a:latin typeface="NLWHWV+MS-UIGothic"/>
                <a:cs typeface="NLWHWV+MS-UIGothic"/>
              </a:rPr>
              <a:t>算的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审查</a:t>
            </a:r>
            <a:r>
              <a:rPr sz="2400">
                <a:solidFill>
                  <a:srgbClr val="9970FC"/>
                </a:solidFill>
                <a:latin typeface="NLWHWV+MS-UIGothic"/>
                <a:cs typeface="NLWHWV+MS-UIGothic"/>
              </a:rPr>
              <a:t>与批准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NEBSNT+WTFDIN+ArialMT"/>
                <a:cs typeface="NEBSNT+WTFDIN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NLWHWV+MS-UIGothic"/>
                <a:cs typeface="NLWHWV+MS-UIGothic"/>
              </a:rPr>
              <a:t>概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9970FC"/>
                </a:solidFill>
                <a:latin typeface="NLWHWV+MS-UIGothic"/>
                <a:cs typeface="NLWHWV+MS-UIGothic"/>
              </a:rPr>
              <a:t>算的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调</a:t>
            </a:r>
            <a:r>
              <a:rPr sz="2400">
                <a:solidFill>
                  <a:srgbClr val="9970FC"/>
                </a:solidFill>
                <a:latin typeface="NLWHWV+MS-UIGothic"/>
                <a:cs typeface="NLWHWV+MS-UIGothic"/>
              </a:rPr>
              <a:t>整与控制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NEBSNT+WTFDIN+ArialMT"/>
                <a:cs typeface="NEBSNT+WTFDIN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NLWHWV+MS-UIGothic"/>
                <a:cs typeface="NLWHWV+MS-UIGothic"/>
              </a:rPr>
              <a:t>概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9970FC"/>
                </a:solidFill>
                <a:latin typeface="NLWHWV+MS-UIGothic"/>
                <a:cs typeface="NLWHWV+MS-UIGothic"/>
              </a:rPr>
              <a:t>算的案例分析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NLWHWV+MS-UIGothic"/>
                <a:cs typeface="NLWHWV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A81FF"/>
                </a:solidFill>
                <a:latin typeface="MVSRVC+OTBITO+MicrosoftYaHei-Bold"/>
                <a:cs typeface="MVSRVC+OTBITO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MVSRVC+OTBITO+MicrosoftYaHei-Bold"/>
                <a:cs typeface="MVSRVC+OTBITO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14944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NLWHWV+MS-UIGothic"/>
                <a:cs typeface="NLWHWV+MS-UIGothic"/>
              </a:rPr>
              <a:t>概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预</a:t>
            </a:r>
            <a:r>
              <a:rPr sz="3800" spc="25">
                <a:solidFill>
                  <a:srgbClr val="FFA7EC"/>
                </a:solidFill>
                <a:latin typeface="NLWHWV+MS-UIGothic"/>
                <a:cs typeface="NLWHWV+MS-UIGothic"/>
              </a:rPr>
              <a:t>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LWHWV+MS-UIGothic"/>
                <a:cs typeface="NLWHWV+MS-UIGothic"/>
              </a:rPr>
              <a:t>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9970FC"/>
                </a:solidFill>
                <a:latin typeface="NLWHWV+MS-UIGothic"/>
                <a:cs typeface="NLWHWV+MS-UIGothic"/>
              </a:rPr>
              <a:t>与概念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NLWHWV+MS-UIGothic"/>
                <a:cs typeface="NLWHWV+MS-UIGothic"/>
              </a:rPr>
              <a:t>定</a:t>
            </a:r>
            <a:r>
              <a:rPr sz="2300">
                <a:solidFill>
                  <a:srgbClr val="9970F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NLWHWV+MS-UIGothic"/>
                <a:cs typeface="NLWHWV+MS-UIGothic"/>
              </a:rPr>
              <a:t>概念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LWHWV+MS-UIGothic"/>
                <a:cs typeface="NLWHWV+MS-UIGothic"/>
              </a:rPr>
              <a:t>概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9970FC"/>
                </a:solidFill>
                <a:latin typeface="NLWHWV+MS-UIGothic"/>
                <a:cs typeface="NLWHWV+MS-UIGothic"/>
              </a:rPr>
              <a:t>算的分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VSRVC+OTBITO+MicrosoftYaHei-Bold"/>
                <a:cs typeface="MVSRVC+OTBIT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VSRVC+OTBITO+MicrosoftYaHei-Bold"/>
                <a:cs typeface="MVSRVC+OTBIT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VSRVC+OTBITO+MicrosoftYaHei-Bold"/>
                <a:cs typeface="MVSRVC+OTBIT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NLWHWV+MS-UIGothic"/>
                <a:cs typeface="NLWHWV+MS-UIGothic"/>
              </a:rPr>
              <a:t>按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设计阶</a:t>
            </a:r>
            <a:r>
              <a:rPr sz="2000" spc="25">
                <a:solidFill>
                  <a:srgbClr val="9970FC"/>
                </a:solidFill>
                <a:latin typeface="NLWHWV+MS-UIGothic"/>
                <a:cs typeface="NLWHWV+MS-UIGothic"/>
              </a:rPr>
              <a:t>段划分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NLWHWV+MS-UIGothic"/>
                <a:cs typeface="NLWHWV+MS-UIGothic"/>
              </a:rPr>
              <a:t>按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专业</a:t>
            </a:r>
            <a:r>
              <a:rPr sz="2000" spc="23">
                <a:solidFill>
                  <a:srgbClr val="9970FC"/>
                </a:solidFill>
                <a:latin typeface="NLWHWV+MS-UIGothic"/>
                <a:cs typeface="NLWHWV+MS-UIGothic"/>
              </a:rPr>
              <a:t>划分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NLWHWV+MS-UIGothic"/>
                <a:cs typeface="NLWHWV+MS-UIGothic"/>
              </a:rPr>
              <a:t>按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费</a:t>
            </a:r>
            <a:r>
              <a:rPr sz="2000" spc="25">
                <a:solidFill>
                  <a:srgbClr val="9970FC"/>
                </a:solidFill>
                <a:latin typeface="NLWHWV+MS-UIGothic"/>
                <a:cs typeface="NLWHWV+MS-UIGothic"/>
              </a:rPr>
              <a:t>用内容划分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LWHWV+MS-UIGothic"/>
                <a:cs typeface="NLWHWV+MS-UIGothic"/>
              </a:rPr>
              <a:t>概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9970FC"/>
                </a:solidFill>
                <a:latin typeface="NLWHWV+MS-UIGothic"/>
                <a:cs typeface="NLWHWV+MS-UIGothic"/>
              </a:rPr>
              <a:t>算的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9970FC"/>
                </a:solidFill>
                <a:latin typeface="NLWHWV+MS-UIGothic"/>
                <a:cs typeface="NLWHWV+MS-UIGothic"/>
              </a:rPr>
              <a:t>制依据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MVSRVC+OTBITO+MicrosoftYaHei-Bold"/>
                <a:cs typeface="MVSRVC+OTBITO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NLWHWV+MS-UIGothic"/>
                <a:cs typeface="NLWHWV+MS-UIGothic"/>
              </a:rPr>
              <a:t>建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设</a:t>
            </a:r>
            <a:r>
              <a:rPr sz="3800" spc="25">
                <a:solidFill>
                  <a:srgbClr val="FFA7EC"/>
                </a:solidFill>
                <a:latin typeface="NLWHWV+MS-UIGothic"/>
                <a:cs typeface="NLWHWV+MS-UIGothic"/>
              </a:rPr>
              <a:t>工程概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预</a:t>
            </a:r>
            <a:r>
              <a:rPr sz="3800" spc="27">
                <a:solidFill>
                  <a:srgbClr val="FFA7EC"/>
                </a:solidFill>
                <a:latin typeface="NLWHWV+MS-UIGothic"/>
                <a:cs typeface="NLWHWV+MS-UIGothic"/>
              </a:rPr>
              <a:t>算的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编</a:t>
            </a:r>
            <a:r>
              <a:rPr sz="3800">
                <a:solidFill>
                  <a:srgbClr val="FFA7EC"/>
                </a:solidFill>
                <a:latin typeface="NLWHWV+MS-UIGothic"/>
                <a:cs typeface="NLWHWV+MS-UIGothic"/>
              </a:rPr>
              <a:t>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9970FC"/>
                </a:solidFill>
                <a:latin typeface="NLWHWV+MS-UIGothic"/>
                <a:cs typeface="NLWHWV+MS-UIGothic"/>
              </a:rPr>
              <a:t>制流程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0729" y="15415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NLWHWV+MS-UIGothic"/>
                <a:cs typeface="NLWHWV+MS-UIGothic"/>
              </a:rPr>
              <a:t>收集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资</a:t>
            </a:r>
            <a:r>
              <a:rPr sz="2300">
                <a:solidFill>
                  <a:srgbClr val="9970FC"/>
                </a:solidFill>
                <a:latin typeface="NLWHWV+MS-UIGothic"/>
                <a:cs typeface="NLWHWV+MS-UIGothic"/>
              </a:rPr>
              <a:t>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47150" y="15415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NLWHWV+MS-UIGothic"/>
                <a:cs typeface="NLWHWV+MS-UIGothic"/>
              </a:rPr>
              <a:t>套用定</a:t>
            </a:r>
            <a:r>
              <a:rPr sz="2300">
                <a:solidFill>
                  <a:srgbClr val="9970FC"/>
                </a:solidFill>
                <a:latin typeface="SimSun"/>
                <a:cs typeface="SimSun"/>
              </a:rPr>
              <a:t>额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553844" y="3311326"/>
            <a:ext cx="2315705" cy="25228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NLWHWV+MS-UIGothic"/>
                <a:cs typeface="NLWHWV+MS-UIGothic"/>
              </a:rPr>
              <a:t>确定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编</a:t>
            </a:r>
            <a:r>
              <a:rPr sz="2300" spc="23">
                <a:solidFill>
                  <a:srgbClr val="9970FC"/>
                </a:solidFill>
                <a:latin typeface="NLWHWV+MS-UIGothic"/>
                <a:cs typeface="NLWHWV+MS-UIGothic"/>
              </a:rPr>
              <a:t>制方法</a:t>
            </a:r>
          </a:p>
          <a:p>
            <a:pPr marL="404494" marR="0">
              <a:lnSpc>
                <a:spcPts val="2300"/>
              </a:lnSpc>
              <a:spcBef>
                <a:spcPts val="11815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9970FC"/>
                </a:solidFill>
                <a:latin typeface="NLWHWV+MS-UIGothic"/>
                <a:cs typeface="NLWHWV+MS-UIGothic"/>
              </a:rPr>
              <a:t>算工程量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03080" y="331132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费</a:t>
            </a:r>
            <a:r>
              <a:rPr sz="2300" spc="25">
                <a:solidFill>
                  <a:srgbClr val="9970FC"/>
                </a:solidFill>
                <a:latin typeface="NLWHWV+MS-UIGothic"/>
                <a:cs typeface="NLWHWV+MS-UIGothic"/>
              </a:rPr>
              <a:t>用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9970FC"/>
                </a:solidFill>
                <a:latin typeface="NLWHWV+MS-UIGothic"/>
                <a:cs typeface="NLWHWV+MS-UIGothic"/>
              </a:rPr>
              <a:t>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42069" y="510329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汇总</a:t>
            </a:r>
            <a:r>
              <a:rPr sz="2300" spc="25">
                <a:solidFill>
                  <a:srgbClr val="9970FC"/>
                </a:solidFill>
                <a:latin typeface="NLWHWV+MS-UIGothic"/>
                <a:cs typeface="NLWHWV+MS-UIGothic"/>
              </a:rPr>
              <a:t>造价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9970FC"/>
                </a:solidFill>
                <a:latin typeface="NLWHWV+MS-UIGothic"/>
                <a:cs typeface="NLWHWV+MS-UIGothic"/>
              </a:rPr>
              <a:t>制方法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9970FC"/>
                </a:solidFill>
                <a:latin typeface="SimSun"/>
                <a:cs typeface="SimSun"/>
              </a:rPr>
              <a:t>单</a:t>
            </a:r>
            <a:r>
              <a:rPr sz="2000" spc="15">
                <a:solidFill>
                  <a:srgbClr val="9970FC"/>
                </a:solidFill>
                <a:latin typeface="NLWHWV+MS-UIGothic"/>
                <a:cs typeface="NLWHWV+MS-UIGothic"/>
              </a:rPr>
              <a:t>价法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9970FC"/>
                </a:solidFill>
                <a:latin typeface="SimSun"/>
                <a:cs typeface="SimSun"/>
              </a:rPr>
              <a:t>实</a:t>
            </a:r>
            <a:r>
              <a:rPr sz="2000" spc="15">
                <a:solidFill>
                  <a:srgbClr val="9970FC"/>
                </a:solidFill>
                <a:latin typeface="NLWHWV+MS-UIGothic"/>
                <a:cs typeface="NLWHWV+MS-UIGothic"/>
              </a:rPr>
              <a:t>物法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9970FC"/>
                </a:solidFill>
                <a:latin typeface="NLWHWV+MS-UIGothic"/>
                <a:cs typeface="NLWHWV+MS-UIGothic"/>
              </a:rPr>
              <a:t>制原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实</a:t>
            </a:r>
            <a:r>
              <a:rPr sz="2300" spc="25">
                <a:solidFill>
                  <a:srgbClr val="9970FC"/>
                </a:solidFill>
                <a:latin typeface="NLWHWV+MS-UIGothic"/>
                <a:cs typeface="NLWHWV+MS-UIGothic"/>
              </a:rPr>
              <a:t>事求是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NLWHWV+MS-UIGothic"/>
                <a:cs typeface="NLWHWV+MS-UIGothic"/>
              </a:rPr>
              <a:t>合理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计费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动态</a:t>
            </a:r>
            <a:r>
              <a:rPr sz="2300" spc="25">
                <a:solidFill>
                  <a:srgbClr val="9970FC"/>
                </a:solidFill>
                <a:latin typeface="NLWHWV+MS-UIGothic"/>
                <a:cs typeface="NLWHWV+MS-UIGothic"/>
              </a:rPr>
              <a:t>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https://d.book118.com/026111140122010102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NLWHWV+MS-UIGothic</vt:lpstr>
      <vt:lpstr>SimSun</vt:lpstr>
      <vt:lpstr>MVSRVC+OTBITO+MicrosoftYaHei-Bold</vt:lpstr>
      <vt:lpstr>NEBSNT+WTFDIN+ArialMT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2024-09-27T08:08:59.129</cp:lastPrinted>
  <dcterms:created xsi:type="dcterms:W3CDTF">2024-09-27T00:08:59Z</dcterms:created>
  <dcterms:modified xsi:type="dcterms:W3CDTF">2024-09-27T00:09:00Z</dcterms:modified>
</cp:coreProperties>
</file>