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9144000" cy="5143500"/>
  <p:notesSz cx="6858000" cy="9144000"/>
  <p:embeddedFontLst>
    <p:embeddedFont>
      <p:font typeface="楷体" panose="02010609060101010101" pitchFamily="1" charset="-122"/>
      <p:regular r:id="rId24"/>
    </p:embeddedFont>
    <p:embeddedFont>
      <p:font typeface="黑体" panose="02010609060101010101" pitchFamily="1" charset="-122"/>
      <p:regular r:id="rId25"/>
    </p:embeddedFont>
    <p:embeddedFont>
      <p:font typeface="微软雅黑" panose="020B0503020204020204" charset="-122"/>
      <p:regular r:id="rId26"/>
    </p:embeddedFont>
    <p:embeddedFont>
      <p:font typeface="Calibri" panose="020F0502020204030204" charset="0"/>
      <p:regular r:id="rId27"/>
      <p:bold r:id="rId28"/>
      <p:italic r:id="rId29"/>
      <p:boldItalic r:id="rId30"/>
    </p:embeddedFont>
  </p:embeddedFontLst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2.xml" /><Relationship Id="rId24" Type="http://schemas.openxmlformats.org/officeDocument/2006/relationships/font" Target="fonts/font1.fntdata" /><Relationship Id="rId25" Type="http://schemas.openxmlformats.org/officeDocument/2006/relationships/font" Target="fonts/font2.fntdata" /><Relationship Id="rId26" Type="http://schemas.openxmlformats.org/officeDocument/2006/relationships/font" Target="fonts/font3.fntdata" /><Relationship Id="rId27" Type="http://schemas.openxmlformats.org/officeDocument/2006/relationships/font" Target="fonts/font4.fntdata" /><Relationship Id="rId28" Type="http://schemas.openxmlformats.org/officeDocument/2006/relationships/font" Target="fonts/font5.fntdata" /><Relationship Id="rId29" Type="http://schemas.openxmlformats.org/officeDocument/2006/relationships/font" Target="fonts/font6.fntdata" /><Relationship Id="rId3" Type="http://schemas.openxmlformats.org/officeDocument/2006/relationships/notesMaster" Target="notesMasters/notesMaster1.xml" /><Relationship Id="rId30" Type="http://schemas.openxmlformats.org/officeDocument/2006/relationships/font" Target="fonts/font7.fntdata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blipFill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EAF039-AB69-4C4E-B352-C973400BBE8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6280" y="1143000"/>
            <a:ext cx="548544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4E5803-944E-4CCB-A36B-5BBC78F81D16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4E5803-944E-4CCB-A36B-5BBC78F81D16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4E5803-944E-4CCB-A36B-5BBC78F81D16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C2126-B905-4BB2-8A4D-F0A982381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BF920-CFD5-4FA1-A8D6-E44E7AC0C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77B0F-72C6-4313-B8E4-FB180210D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E8B429-8C3B-450E-B140-186C0F58B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DE7D99-A09A-43E2-BD99-A6AB02E8E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347C87-BF51-458B-915C-0BF8CE3A2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4CEAEA-2551-4664-831F-FE32C1B2B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7CF09-99ED-47A1-8D45-B4BB929F4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E494A-40C1-4A91-B04A-6BCA16E65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0D617-36CD-47F0-9545-9CC021139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3968F-DF3C-4088-A2E6-18B47C1A2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3_首页">
    <p:bg>
      <p:bgPr>
        <a:blipFill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/>
          <p:cNvSpPr/>
          <p:nvPr userDrawn="1"/>
        </p:nvSpPr>
        <p:spPr>
          <a:xfrm>
            <a:off x="297180" y="236320"/>
            <a:ext cx="3121660" cy="365808"/>
          </a:xfrm>
          <a:prstGeom prst="roundRect">
            <a:avLst>
              <a:gd name="adj" fmla="val 48158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007CC2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统编版·语文·九年级下册</a:t>
            </a:r>
            <a:endParaRPr lang="zh-CN" altLang="en-US" sz="2000" b="1">
              <a:solidFill>
                <a:schemeClr val="tx1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>
  <p:cSld name="1_内容页">
    <p:bg>
      <p:bgPr>
        <a:blipFill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4" name="矩形 313" hidden="1"/>
          <p:cNvSpPr/>
          <p:nvPr userDrawn="1"/>
        </p:nvSpPr>
        <p:spPr>
          <a:xfrm>
            <a:off x="92597" y="259967"/>
            <a:ext cx="8964809" cy="479875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自定义版式">
    <p:bg>
      <p:bgPr>
        <a:blipFill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标题和内容">
    <p:bg>
      <p:bgPr>
        <a:blipFill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正文">
    <p:bg>
      <p:bgPr>
        <a:blipFill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3_自定义版式">
    <p:bg>
      <p:bgPr>
        <a:blipFill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>
  <p:cSld name="空白">
    <p:bg>
      <p:bgPr>
        <a:blipFill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.png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image" Target="file:///D:\qq&#25991;&#20214;\712321467\Image\C2C\Image2\%7b75232B38-A165-1FB7-499C-2E1C792CACB5%7d.png" TargetMode="External" /><Relationship Id="rId9" Type="http://schemas.openxmlformats.org/officeDocument/2006/relationships/image" Target="../media/image2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>
          <a:blip r:embed="rId10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1073743875" descr="学科网 zxxk.com"/>
          <p:cNvPicPr>
            <a:picLocks noChangeAspect="1"/>
          </p:cNvPicPr>
          <p:nvPr/>
        </p:nvPicPr>
        <p:blipFill>
          <a:blip r:embed="rId9" r:link="rId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685165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165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165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6615" indent="-171450" algn="l" defTabSz="685165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199515" indent="-171450" algn="l" defTabSz="685165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2415" indent="-171450" algn="l" defTabSz="685165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315" indent="-171450" algn="l" defTabSz="685165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215" indent="-171450" algn="l" defTabSz="685165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115" indent="-171450" algn="l" defTabSz="685165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2745" indent="-171450" algn="l" defTabSz="685165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165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065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0965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3230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6765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399665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1295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Relationship Id="rId4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Relationship Id="rId4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6.png" /><Relationship Id="rId4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11314301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2"/>
          <p:cNvSpPr txBox="1">
            <a:spLocks noChangeArrowheads="1"/>
          </p:cNvSpPr>
          <p:nvPr/>
        </p:nvSpPr>
        <p:spPr bwMode="auto">
          <a:xfrm>
            <a:off x="711200" y="203200"/>
            <a:ext cx="1901825" cy="5857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zh-CN" altLang="en-US" sz="3200" b="1">
                <a:solidFill>
                  <a:schemeClr val="accent6">
                    <a:lumMod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新课导入</a:t>
            </a:r>
            <a:endParaRPr lang="zh-CN" altLang="en-US" sz="3200" b="1">
              <a:solidFill>
                <a:schemeClr val="accent6">
                  <a:lumMod val="7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099" name="矩形 1"/>
          <p:cNvSpPr>
            <a:spLocks noChangeArrowheads="1"/>
          </p:cNvSpPr>
          <p:nvPr/>
        </p:nvSpPr>
        <p:spPr bwMode="auto">
          <a:xfrm>
            <a:off x="619125" y="946150"/>
            <a:ext cx="8383588" cy="393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  <a:spcBef>
                <a:spcPts val="1200"/>
              </a:spcBef>
            </a:pPr>
            <a:r>
              <a:rPr lang="zh-CN" altLang="en-US" sz="2800" b="1">
                <a:latin typeface="宋体" panose="02010600030101010101" pitchFamily="2" charset="-122"/>
              </a:rPr>
              <a:t>    我们曾学过</a:t>
            </a:r>
            <a:r>
              <a:rPr lang="en-US" altLang="zh-CN" sz="2800" b="1">
                <a:latin typeface="宋体" panose="02010600030101010101" pitchFamily="2" charset="-122"/>
              </a:rPr>
              <a:t>《</a:t>
            </a:r>
            <a:r>
              <a:rPr lang="zh-CN" altLang="en-US" sz="2800" b="1">
                <a:latin typeface="宋体" panose="02010600030101010101" pitchFamily="2" charset="-122"/>
              </a:rPr>
              <a:t>唐雎不辱使命</a:t>
            </a:r>
            <a:r>
              <a:rPr lang="en-US" altLang="zh-CN" sz="2800" b="1">
                <a:latin typeface="宋体" panose="02010600030101010101" pitchFamily="2" charset="-122"/>
              </a:rPr>
              <a:t>》</a:t>
            </a:r>
            <a:r>
              <a:rPr lang="zh-CN" altLang="en-US" sz="2800" b="1">
                <a:latin typeface="宋体" panose="02010600030101010101" pitchFamily="2" charset="-122"/>
              </a:rPr>
              <a:t>，领略了唐雎出色的辩驳才能。像唐雎这样的人才，古往今来不在少数。古代的张仪凭三寸不烂之舌为秦国立下汗马功劳，当今社会，中国的外交官也用杰出的口才回击外国政治家对我国的诋毁，维护了祖国的主权和尊严。大家是不是很羡慕这些人的口才呢？这节课我们就一起来讨论和学习辩论。</a:t>
            </a:r>
            <a:endParaRPr lang="zh-CN" altLang="en-US" sz="2800" b="1"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2796540" y="1294290"/>
            <a:ext cx="3550920" cy="21405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6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口语交际</a:t>
            </a:r>
            <a:endParaRPr lang="zh-CN" altLang="en-US" sz="66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algn="ctr">
              <a:lnSpc>
                <a:spcPct val="140000"/>
              </a:lnSpc>
            </a:pPr>
            <a:r>
              <a:rPr lang="zh-CN" altLang="en-US" sz="4800" b="1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辩</a:t>
            </a:r>
            <a:r>
              <a:rPr lang="en-US" altLang="zh-CN" sz="4800" b="1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</a:t>
            </a:r>
            <a:r>
              <a:rPr lang="zh-CN" altLang="en-US" sz="4800" b="1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论</a:t>
            </a:r>
            <a:endParaRPr lang="zh-CN" altLang="en-US" sz="4800" b="1"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4" name="矩形 8"/>
          <p:cNvSpPr/>
          <p:nvPr/>
        </p:nvSpPr>
        <p:spPr>
          <a:xfrm>
            <a:off x="444384" y="921995"/>
            <a:ext cx="8255232" cy="34499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</a:pP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1.了解辩论的意义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lang="en-US" altLang="zh-CN" sz="2800" b="1" err="1">
                <a:latin typeface="楷体" panose="02010609060101010101" pitchFamily="49" charset="-122"/>
                <a:ea typeface="楷体" panose="02010609060101010101" pitchFamily="49" charset="-122"/>
              </a:rPr>
              <a:t>知道辩论赛的活动形式和活动程序。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（重点）</a:t>
            </a:r>
            <a:endParaRPr lang="en-US" altLang="zh-CN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0" hangingPunct="0">
              <a:lnSpc>
                <a:spcPct val="130000"/>
              </a:lnSpc>
            </a:pP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2.通过周密详细的准备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lang="en-US" altLang="zh-CN" sz="2800" b="1" err="1">
                <a:latin typeface="楷体" panose="02010609060101010101" pitchFamily="49" charset="-122"/>
                <a:ea typeface="楷体" panose="02010609060101010101" pitchFamily="49" charset="-122"/>
              </a:rPr>
              <a:t>组织一场辩论赛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lang="en-US" altLang="zh-CN" sz="2800" b="1" err="1">
                <a:latin typeface="楷体" panose="02010609060101010101" pitchFamily="49" charset="-122"/>
                <a:ea typeface="楷体" panose="02010609060101010101" pitchFamily="49" charset="-122"/>
              </a:rPr>
              <a:t>并动员全体同学参加。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（难点）</a:t>
            </a:r>
            <a:endParaRPr lang="en-US" altLang="zh-CN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0" hangingPunct="0">
              <a:lnSpc>
                <a:spcPct val="130000"/>
              </a:lnSpc>
            </a:pP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3.通过活动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lang="en-US" altLang="zh-CN" sz="2800" b="1" err="1">
                <a:latin typeface="楷体" panose="02010609060101010101" pitchFamily="49" charset="-122"/>
                <a:ea typeface="楷体" panose="02010609060101010101" pitchFamily="49" charset="-122"/>
              </a:rPr>
              <a:t>提高口语交际能力和逻辑思维能力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lang="en-US" altLang="zh-CN" sz="2800" b="1" err="1">
                <a:latin typeface="楷体" panose="02010609060101010101" pitchFamily="49" charset="-122"/>
                <a:ea typeface="楷体" panose="02010609060101010101" pitchFamily="49" charset="-122"/>
              </a:rPr>
              <a:t>增强团结协作的意识。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（素养）</a:t>
            </a:r>
            <a:endParaRPr lang="en-US" altLang="zh-CN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0" y="50800"/>
            <a:ext cx="2051050" cy="523875"/>
            <a:chOff x="0" y="-63"/>
            <a:chExt cx="3231" cy="824"/>
          </a:xfrm>
        </p:grpSpPr>
        <p:sp>
          <p:nvSpPr>
            <p:cNvPr id="8" name="文本框 6"/>
            <p:cNvSpPr txBox="1">
              <a:spLocks noChangeArrowheads="1"/>
            </p:cNvSpPr>
            <p:nvPr/>
          </p:nvSpPr>
          <p:spPr bwMode="auto">
            <a:xfrm>
              <a:off x="678" y="-63"/>
              <a:ext cx="2553" cy="8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kumimoji="1" lang="zh-CN" altLang="en-US" sz="2800">
                  <a:latin typeface="黑体" panose="02010609060101010101" pitchFamily="49" charset="-122"/>
                  <a:ea typeface="黑体" panose="02010609060101010101" pitchFamily="49" charset="-122"/>
                </a:rPr>
                <a:t>学习目标</a:t>
              </a:r>
              <a:endParaRPr kumimoji="1" lang="zh-CN" altLang="en-US" sz="2800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cxnSp>
          <p:nvCxnSpPr>
            <p:cNvPr id="9" name="直线连接符 9"/>
            <p:cNvCxnSpPr/>
            <p:nvPr/>
          </p:nvCxnSpPr>
          <p:spPr>
            <a:xfrm>
              <a:off x="0" y="701"/>
              <a:ext cx="3231" cy="0"/>
            </a:xfrm>
            <a:prstGeom prst="line">
              <a:avLst/>
            </a:prstGeom>
            <a:ln>
              <a:solidFill>
                <a:srgbClr val="0FB746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>
    <p:random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195" name="组合 4"/>
          <p:cNvGrpSpPr/>
          <p:nvPr/>
        </p:nvGrpSpPr>
        <p:grpSpPr>
          <a:xfrm>
            <a:off x="958850" y="366713"/>
            <a:ext cx="738188" cy="738187"/>
            <a:chOff x="6013316" y="2671050"/>
            <a:chExt cx="1916837" cy="1915997"/>
          </a:xfrm>
        </p:grpSpPr>
        <p:sp>
          <p:nvSpPr>
            <p:cNvPr id="6" name="椭圆 5"/>
            <p:cNvSpPr/>
            <p:nvPr/>
          </p:nvSpPr>
          <p:spPr>
            <a:xfrm>
              <a:off x="6314240" y="2963599"/>
              <a:ext cx="1314989" cy="1330899"/>
            </a:xfrm>
            <a:prstGeom prst="ellipse">
              <a:avLst/>
            </a:prstGeom>
            <a:solidFill>
              <a:srgbClr val="F4B29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3000"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  <p:sp>
          <p:nvSpPr>
            <p:cNvPr id="7" name="弧形 6"/>
            <p:cNvSpPr/>
            <p:nvPr/>
          </p:nvSpPr>
          <p:spPr>
            <a:xfrm>
              <a:off x="6013316" y="2671050"/>
              <a:ext cx="1916837" cy="1915997"/>
            </a:xfrm>
            <a:prstGeom prst="arc">
              <a:avLst>
                <a:gd name="adj1" fmla="val 11477590"/>
                <a:gd name="adj2" fmla="val 0"/>
              </a:avLst>
            </a:prstGeom>
            <a:ln w="25400">
              <a:solidFill>
                <a:srgbClr val="F4B299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3000"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  <p:grpSp>
          <p:nvGrpSpPr>
            <p:cNvPr id="8" name="组合 7"/>
            <p:cNvGrpSpPr/>
            <p:nvPr/>
          </p:nvGrpSpPr>
          <p:grpSpPr>
            <a:xfrm>
              <a:off x="6656260" y="3403888"/>
              <a:ext cx="630659" cy="572866"/>
              <a:chOff x="10194" y="4303"/>
              <a:chExt cx="864" cy="826"/>
            </a:xfrm>
            <a:solidFill>
              <a:schemeClr val="bg1"/>
            </a:solidFill>
          </p:grpSpPr>
          <p:sp>
            <p:nvSpPr>
              <p:cNvPr id="9" name="Freeform 255"/>
              <p:cNvSpPr>
                <a:spLocks noEditPoints="1"/>
              </p:cNvSpPr>
              <p:nvPr/>
            </p:nvSpPr>
            <p:spPr bwMode="auto">
              <a:xfrm>
                <a:off x="10194" y="4303"/>
                <a:ext cx="864" cy="826"/>
              </a:xfrm>
              <a:custGeom>
                <a:gdLst>
                  <a:gd name="T0" fmla="*/ 224 w 260"/>
                  <a:gd name="T1" fmla="*/ 0 h 248"/>
                  <a:gd name="T2" fmla="*/ 36 w 260"/>
                  <a:gd name="T3" fmla="*/ 0 h 248"/>
                  <a:gd name="T4" fmla="*/ 0 w 260"/>
                  <a:gd name="T5" fmla="*/ 36 h 248"/>
                  <a:gd name="T6" fmla="*/ 0 w 260"/>
                  <a:gd name="T7" fmla="*/ 166 h 248"/>
                  <a:gd name="T8" fmla="*/ 29 w 260"/>
                  <a:gd name="T9" fmla="*/ 203 h 248"/>
                  <a:gd name="T10" fmla="*/ 68 w 260"/>
                  <a:gd name="T11" fmla="*/ 203 h 248"/>
                  <a:gd name="T12" fmla="*/ 84 w 260"/>
                  <a:gd name="T13" fmla="*/ 210 h 248"/>
                  <a:gd name="T14" fmla="*/ 110 w 260"/>
                  <a:gd name="T15" fmla="*/ 239 h 248"/>
                  <a:gd name="T16" fmla="*/ 130 w 260"/>
                  <a:gd name="T17" fmla="*/ 248 h 248"/>
                  <a:gd name="T18" fmla="*/ 150 w 260"/>
                  <a:gd name="T19" fmla="*/ 239 h 248"/>
                  <a:gd name="T20" fmla="*/ 176 w 260"/>
                  <a:gd name="T21" fmla="*/ 210 h 248"/>
                  <a:gd name="T22" fmla="*/ 188 w 260"/>
                  <a:gd name="T23" fmla="*/ 203 h 248"/>
                  <a:gd name="T24" fmla="*/ 228 w 260"/>
                  <a:gd name="T25" fmla="*/ 203 h 248"/>
                  <a:gd name="T26" fmla="*/ 260 w 260"/>
                  <a:gd name="T27" fmla="*/ 166 h 248"/>
                  <a:gd name="T28" fmla="*/ 260 w 260"/>
                  <a:gd name="T29" fmla="*/ 36 h 248"/>
                  <a:gd name="T30" fmla="*/ 224 w 260"/>
                  <a:gd name="T31" fmla="*/ 0 h 248"/>
                  <a:gd name="T32" fmla="*/ 239 w 260"/>
                  <a:gd name="T33" fmla="*/ 166 h 248"/>
                  <a:gd name="T34" fmla="*/ 228 w 260"/>
                  <a:gd name="T35" fmla="*/ 181 h 248"/>
                  <a:gd name="T36" fmla="*/ 188 w 260"/>
                  <a:gd name="T37" fmla="*/ 181 h 248"/>
                  <a:gd name="T38" fmla="*/ 158 w 260"/>
                  <a:gd name="T39" fmla="*/ 197 h 248"/>
                  <a:gd name="T40" fmla="*/ 134 w 260"/>
                  <a:gd name="T41" fmla="*/ 224 h 248"/>
                  <a:gd name="T42" fmla="*/ 130 w 260"/>
                  <a:gd name="T43" fmla="*/ 226 h 248"/>
                  <a:gd name="T44" fmla="*/ 126 w 260"/>
                  <a:gd name="T45" fmla="*/ 224 h 248"/>
                  <a:gd name="T46" fmla="*/ 102 w 260"/>
                  <a:gd name="T47" fmla="*/ 197 h 248"/>
                  <a:gd name="T48" fmla="*/ 68 w 260"/>
                  <a:gd name="T49" fmla="*/ 181 h 248"/>
                  <a:gd name="T50" fmla="*/ 29 w 260"/>
                  <a:gd name="T51" fmla="*/ 181 h 248"/>
                  <a:gd name="T52" fmla="*/ 21 w 260"/>
                  <a:gd name="T53" fmla="*/ 166 h 248"/>
                  <a:gd name="T54" fmla="*/ 21 w 260"/>
                  <a:gd name="T55" fmla="*/ 36 h 248"/>
                  <a:gd name="T56" fmla="*/ 36 w 260"/>
                  <a:gd name="T57" fmla="*/ 22 h 248"/>
                  <a:gd name="T58" fmla="*/ 224 w 260"/>
                  <a:gd name="T59" fmla="*/ 22 h 248"/>
                  <a:gd name="T60" fmla="*/ 239 w 260"/>
                  <a:gd name="T61" fmla="*/ 36 h 248"/>
                  <a:gd name="T62" fmla="*/ 239 w 260"/>
                  <a:gd name="T63" fmla="*/ 166 h 2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260" h="248">
                    <a:moveTo>
                      <a:pt x="224" y="0"/>
                    </a:moveTo>
                    <a:cubicBezTo>
                      <a:pt x="36" y="0"/>
                      <a:pt x="36" y="0"/>
                      <a:pt x="36" y="0"/>
                    </a:cubicBezTo>
                    <a:cubicBezTo>
                      <a:pt x="16" y="0"/>
                      <a:pt x="0" y="16"/>
                      <a:pt x="0" y="36"/>
                    </a:cubicBezTo>
                    <a:cubicBezTo>
                      <a:pt x="0" y="166"/>
                      <a:pt x="0" y="166"/>
                      <a:pt x="0" y="166"/>
                    </a:cubicBezTo>
                    <a:cubicBezTo>
                      <a:pt x="0" y="186"/>
                      <a:pt x="13" y="203"/>
                      <a:pt x="29" y="203"/>
                    </a:cubicBezTo>
                    <a:cubicBezTo>
                      <a:pt x="45" y="203"/>
                      <a:pt x="62" y="203"/>
                      <a:pt x="68" y="203"/>
                    </a:cubicBezTo>
                    <a:cubicBezTo>
                      <a:pt x="74" y="203"/>
                      <a:pt x="82" y="206"/>
                      <a:pt x="84" y="210"/>
                    </a:cubicBezTo>
                    <a:cubicBezTo>
                      <a:pt x="87" y="214"/>
                      <a:pt x="99" y="227"/>
                      <a:pt x="110" y="239"/>
                    </a:cubicBezTo>
                    <a:cubicBezTo>
                      <a:pt x="115" y="245"/>
                      <a:pt x="123" y="248"/>
                      <a:pt x="130" y="248"/>
                    </a:cubicBezTo>
                    <a:cubicBezTo>
                      <a:pt x="137" y="248"/>
                      <a:pt x="145" y="245"/>
                      <a:pt x="150" y="239"/>
                    </a:cubicBezTo>
                    <a:cubicBezTo>
                      <a:pt x="161" y="227"/>
                      <a:pt x="173" y="214"/>
                      <a:pt x="176" y="210"/>
                    </a:cubicBezTo>
                    <a:cubicBezTo>
                      <a:pt x="178" y="206"/>
                      <a:pt x="184" y="203"/>
                      <a:pt x="188" y="203"/>
                    </a:cubicBezTo>
                    <a:cubicBezTo>
                      <a:pt x="192" y="203"/>
                      <a:pt x="210" y="203"/>
                      <a:pt x="228" y="203"/>
                    </a:cubicBezTo>
                    <a:cubicBezTo>
                      <a:pt x="246" y="203"/>
                      <a:pt x="260" y="186"/>
                      <a:pt x="260" y="166"/>
                    </a:cubicBezTo>
                    <a:cubicBezTo>
                      <a:pt x="260" y="36"/>
                      <a:pt x="260" y="36"/>
                      <a:pt x="260" y="36"/>
                    </a:cubicBezTo>
                    <a:cubicBezTo>
                      <a:pt x="260" y="16"/>
                      <a:pt x="244" y="0"/>
                      <a:pt x="224" y="0"/>
                    </a:cubicBezTo>
                    <a:close/>
                    <a:moveTo>
                      <a:pt x="239" y="166"/>
                    </a:moveTo>
                    <a:cubicBezTo>
                      <a:pt x="239" y="174"/>
                      <a:pt x="233" y="181"/>
                      <a:pt x="228" y="181"/>
                    </a:cubicBezTo>
                    <a:cubicBezTo>
                      <a:pt x="188" y="181"/>
                      <a:pt x="188" y="181"/>
                      <a:pt x="188" y="181"/>
                    </a:cubicBezTo>
                    <a:cubicBezTo>
                      <a:pt x="177" y="181"/>
                      <a:pt x="165" y="188"/>
                      <a:pt x="158" y="197"/>
                    </a:cubicBezTo>
                    <a:cubicBezTo>
                      <a:pt x="156" y="200"/>
                      <a:pt x="146" y="212"/>
                      <a:pt x="134" y="224"/>
                    </a:cubicBezTo>
                    <a:cubicBezTo>
                      <a:pt x="133" y="226"/>
                      <a:pt x="131" y="226"/>
                      <a:pt x="130" y="226"/>
                    </a:cubicBezTo>
                    <a:cubicBezTo>
                      <a:pt x="129" y="226"/>
                      <a:pt x="127" y="226"/>
                      <a:pt x="126" y="224"/>
                    </a:cubicBezTo>
                    <a:cubicBezTo>
                      <a:pt x="114" y="212"/>
                      <a:pt x="104" y="200"/>
                      <a:pt x="102" y="197"/>
                    </a:cubicBezTo>
                    <a:cubicBezTo>
                      <a:pt x="95" y="188"/>
                      <a:pt x="81" y="181"/>
                      <a:pt x="68" y="181"/>
                    </a:cubicBezTo>
                    <a:cubicBezTo>
                      <a:pt x="29" y="181"/>
                      <a:pt x="29" y="181"/>
                      <a:pt x="29" y="181"/>
                    </a:cubicBezTo>
                    <a:cubicBezTo>
                      <a:pt x="26" y="181"/>
                      <a:pt x="21" y="175"/>
                      <a:pt x="21" y="166"/>
                    </a:cubicBezTo>
                    <a:cubicBezTo>
                      <a:pt x="21" y="36"/>
                      <a:pt x="21" y="36"/>
                      <a:pt x="21" y="36"/>
                    </a:cubicBezTo>
                    <a:cubicBezTo>
                      <a:pt x="21" y="28"/>
                      <a:pt x="28" y="22"/>
                      <a:pt x="36" y="22"/>
                    </a:cubicBezTo>
                    <a:cubicBezTo>
                      <a:pt x="224" y="22"/>
                      <a:pt x="224" y="22"/>
                      <a:pt x="224" y="22"/>
                    </a:cubicBezTo>
                    <a:cubicBezTo>
                      <a:pt x="232" y="22"/>
                      <a:pt x="239" y="28"/>
                      <a:pt x="239" y="36"/>
                    </a:cubicBezTo>
                    <a:lnTo>
                      <a:pt x="239" y="16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US"/>
              </a:p>
            </p:txBody>
          </p:sp>
          <p:sp>
            <p:nvSpPr>
              <p:cNvPr id="10" name="Rectangle 256"/>
              <p:cNvSpPr>
                <a:spLocks noChangeArrowheads="1"/>
              </p:cNvSpPr>
              <p:nvPr/>
            </p:nvSpPr>
            <p:spPr bwMode="auto">
              <a:xfrm>
                <a:off x="10433" y="4570"/>
                <a:ext cx="386" cy="47"/>
              </a:xfrm>
              <a:prstGeom prst="rect">
                <a:avLst/>
              </a:pr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US" sz="3000">
                  <a:latin typeface="宋体" panose="02010600030101010101" pitchFamily="2" charset="-122"/>
                  <a:ea typeface="宋体" panose="02010600030101010101" pitchFamily="2" charset="-122"/>
                </a:endParaRPr>
              </a:p>
            </p:txBody>
          </p:sp>
          <p:sp>
            <p:nvSpPr>
              <p:cNvPr id="11" name="Rectangle 257"/>
              <p:cNvSpPr>
                <a:spLocks noChangeArrowheads="1"/>
              </p:cNvSpPr>
              <p:nvPr/>
            </p:nvSpPr>
            <p:spPr bwMode="auto">
              <a:xfrm>
                <a:off x="10433" y="4688"/>
                <a:ext cx="386" cy="47"/>
              </a:xfrm>
              <a:prstGeom prst="rect">
                <a:avLst/>
              </a:pr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US" sz="3000">
                  <a:latin typeface="宋体" panose="02010600030101010101" pitchFamily="2" charset="-122"/>
                  <a:ea typeface="宋体" panose="02010600030101010101" pitchFamily="2" charset="-122"/>
                </a:endParaRPr>
              </a:p>
            </p:txBody>
          </p:sp>
        </p:grpSp>
      </p:grpSp>
      <p:cxnSp>
        <p:nvCxnSpPr>
          <p:cNvPr id="12" name="直接连接符 11"/>
          <p:cNvCxnSpPr/>
          <p:nvPr/>
        </p:nvCxnSpPr>
        <p:spPr>
          <a:xfrm>
            <a:off x="223838" y="1211263"/>
            <a:ext cx="555625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197" name="组合 12"/>
          <p:cNvGrpSpPr/>
          <p:nvPr/>
        </p:nvGrpSpPr>
        <p:grpSpPr>
          <a:xfrm rot="10800000" flipH="1">
            <a:off x="819150" y="1119188"/>
            <a:ext cx="712788" cy="184150"/>
            <a:chOff x="1412" y="8628"/>
            <a:chExt cx="1342" cy="470"/>
          </a:xfrm>
        </p:grpSpPr>
        <p:grpSp>
          <p:nvGrpSpPr>
            <p:cNvPr id="8208" name="组合 13"/>
            <p:cNvGrpSpPr/>
            <p:nvPr/>
          </p:nvGrpSpPr>
          <p:grpSpPr>
            <a:xfrm>
              <a:off x="1412" y="8628"/>
              <a:ext cx="644" cy="470"/>
              <a:chOff x="1412" y="8628"/>
              <a:chExt cx="644" cy="470"/>
            </a:xfrm>
          </p:grpSpPr>
          <p:sp>
            <p:nvSpPr>
              <p:cNvPr id="18" name="平行四边形 17"/>
              <p:cNvSpPr/>
              <p:nvPr/>
            </p:nvSpPr>
            <p:spPr>
              <a:xfrm>
                <a:off x="1412" y="8677"/>
                <a:ext cx="320" cy="470"/>
              </a:xfrm>
              <a:prstGeom prst="parallelogram">
                <a:avLst>
                  <a:gd name="adj" fmla="val 25061"/>
                </a:avLst>
              </a:prstGeom>
              <a:solidFill>
                <a:srgbClr val="F57A8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3000">
                  <a:latin typeface="宋体" panose="02010600030101010101" pitchFamily="2" charset="-122"/>
                  <a:ea typeface="宋体" panose="02010600030101010101" pitchFamily="2" charset="-122"/>
                </a:endParaRPr>
              </a:p>
            </p:txBody>
          </p:sp>
          <p:sp>
            <p:nvSpPr>
              <p:cNvPr id="19" name="平行四边形 18"/>
              <p:cNvSpPr/>
              <p:nvPr/>
            </p:nvSpPr>
            <p:spPr>
              <a:xfrm>
                <a:off x="1750" y="8677"/>
                <a:ext cx="323" cy="470"/>
              </a:xfrm>
              <a:prstGeom prst="parallelogram">
                <a:avLst>
                  <a:gd name="adj" fmla="val 25061"/>
                </a:avLst>
              </a:prstGeom>
              <a:solidFill>
                <a:srgbClr val="84CCB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3000">
                  <a:latin typeface="宋体" panose="02010600030101010101" pitchFamily="2" charset="-122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209" name="组合 14"/>
            <p:cNvGrpSpPr/>
            <p:nvPr/>
          </p:nvGrpSpPr>
          <p:grpSpPr>
            <a:xfrm>
              <a:off x="2110" y="8628"/>
              <a:ext cx="644" cy="470"/>
              <a:chOff x="2110" y="8628"/>
              <a:chExt cx="644" cy="470"/>
            </a:xfrm>
          </p:grpSpPr>
          <p:sp>
            <p:nvSpPr>
              <p:cNvPr id="16" name="平行四边形 15"/>
              <p:cNvSpPr/>
              <p:nvPr/>
            </p:nvSpPr>
            <p:spPr>
              <a:xfrm>
                <a:off x="2111" y="8677"/>
                <a:ext cx="320" cy="470"/>
              </a:xfrm>
              <a:prstGeom prst="parallelogram">
                <a:avLst>
                  <a:gd name="adj" fmla="val 25061"/>
                </a:avLst>
              </a:prstGeom>
              <a:solidFill>
                <a:srgbClr val="F4B299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3000">
                  <a:latin typeface="宋体" panose="02010600030101010101" pitchFamily="2" charset="-122"/>
                  <a:ea typeface="宋体" panose="02010600030101010101" pitchFamily="2" charset="-122"/>
                </a:endParaRPr>
              </a:p>
            </p:txBody>
          </p:sp>
          <p:sp>
            <p:nvSpPr>
              <p:cNvPr id="17" name="平行四边形 16"/>
              <p:cNvSpPr/>
              <p:nvPr/>
            </p:nvSpPr>
            <p:spPr>
              <a:xfrm>
                <a:off x="2449" y="8677"/>
                <a:ext cx="323" cy="470"/>
              </a:xfrm>
              <a:prstGeom prst="parallelogram">
                <a:avLst>
                  <a:gd name="adj" fmla="val 25061"/>
                </a:avLst>
              </a:prstGeom>
              <a:solidFill>
                <a:srgbClr val="89E0EB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3000">
                  <a:latin typeface="宋体" panose="02010600030101010101" pitchFamily="2" charset="-122"/>
                  <a:ea typeface="宋体" panose="02010600030101010101" pitchFamily="2" charset="-122"/>
                </a:endParaRPr>
              </a:p>
            </p:txBody>
          </p:sp>
        </p:grpSp>
      </p:grpSp>
      <p:cxnSp>
        <p:nvCxnSpPr>
          <p:cNvPr id="20" name="直接连接符 19"/>
          <p:cNvCxnSpPr>
            <a:stCxn id="8199" idx="3"/>
          </p:cNvCxnSpPr>
          <p:nvPr/>
        </p:nvCxnSpPr>
        <p:spPr>
          <a:xfrm>
            <a:off x="3275648" y="888683"/>
            <a:ext cx="640238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9" name="矩形 20"/>
          <p:cNvSpPr>
            <a:spLocks noChangeArrowheads="1"/>
          </p:cNvSpPr>
          <p:nvPr/>
        </p:nvSpPr>
        <p:spPr bwMode="auto">
          <a:xfrm>
            <a:off x="1561148" y="566103"/>
            <a:ext cx="1714500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zh-CN" altLang="en-US" sz="3000" b="1">
                <a:solidFill>
                  <a:srgbClr val="000000"/>
                </a:solidFill>
                <a:latin typeface="宋体" panose="02010600030101010101" pitchFamily="2" charset="-122"/>
              </a:rPr>
              <a:t>辩论准备</a:t>
            </a:r>
            <a:endParaRPr lang="zh-CN" altLang="en-US" sz="3000" b="1">
              <a:solidFill>
                <a:srgbClr val="000000"/>
              </a:solidFill>
              <a:latin typeface="宋体" panose="02010600030101010101" pitchFamily="2" charset="-122"/>
            </a:endParaRPr>
          </a:p>
        </p:txBody>
      </p:sp>
      <p:sp>
        <p:nvSpPr>
          <p:cNvPr id="27" name="任意多边形: 形状 26"/>
          <p:cNvSpPr/>
          <p:nvPr/>
        </p:nvSpPr>
        <p:spPr>
          <a:xfrm rot="5229788">
            <a:off x="-836613" y="3176588"/>
            <a:ext cx="3763963" cy="173038"/>
          </a:xfrm>
          <a:custGeom>
            <a:gdLst>
              <a:gd name="connsiteX0" fmla="*/ 0 w 7729980"/>
              <a:gd name="connsiteY0" fmla="*/ 3044858 h 3044858"/>
              <a:gd name="connsiteX1" fmla="*/ 2337848 w 7729980"/>
              <a:gd name="connsiteY1" fmla="*/ 1027522 h 3044858"/>
              <a:gd name="connsiteX2" fmla="*/ 4986780 w 7729980"/>
              <a:gd name="connsiteY2" fmla="*/ 1809947 h 3044858"/>
              <a:gd name="connsiteX3" fmla="*/ 7729980 w 7729980"/>
              <a:gd name="connsiteY3" fmla="*/ 0 h 3044858"/>
              <a:gd name="connsiteX4" fmla="*/ 7729980 w 7729980"/>
              <a:gd name="connsiteY4" fmla="*/ 0 h 3044858"/>
              <a:gd name="connsiteX0-1" fmla="*/ 0 w 7729980"/>
              <a:gd name="connsiteY0-2" fmla="*/ 3044858 h 3044858"/>
              <a:gd name="connsiteX1-3" fmla="*/ 2136184 w 7729980"/>
              <a:gd name="connsiteY1-4" fmla="*/ 443060 h 3044858"/>
              <a:gd name="connsiteX2-5" fmla="*/ 4986780 w 7729980"/>
              <a:gd name="connsiteY2-6" fmla="*/ 1809947 h 3044858"/>
              <a:gd name="connsiteX3-7" fmla="*/ 7729980 w 7729980"/>
              <a:gd name="connsiteY3-8" fmla="*/ 0 h 3044858"/>
              <a:gd name="connsiteX4-9" fmla="*/ 7729980 w 7729980"/>
              <a:gd name="connsiteY4-10" fmla="*/ 0 h 3044858"/>
              <a:gd name="connsiteX0-11" fmla="*/ 0 w 7729980"/>
              <a:gd name="connsiteY0-12" fmla="*/ 3044858 h 3044858"/>
              <a:gd name="connsiteX1-13" fmla="*/ 2136184 w 7729980"/>
              <a:gd name="connsiteY1-14" fmla="*/ 443060 h 3044858"/>
              <a:gd name="connsiteX2-15" fmla="*/ 5440525 w 7729980"/>
              <a:gd name="connsiteY2-16" fmla="*/ 2187019 h 3044858"/>
              <a:gd name="connsiteX3-17" fmla="*/ 7729980 w 7729980"/>
              <a:gd name="connsiteY3-18" fmla="*/ 0 h 3044858"/>
              <a:gd name="connsiteX4-19" fmla="*/ 7729980 w 7729980"/>
              <a:gd name="connsiteY4-20" fmla="*/ 0 h 3044858"/>
              <a:gd name="connsiteX0-21" fmla="*/ 0 w 7729980"/>
              <a:gd name="connsiteY0-22" fmla="*/ 3044858 h 3044858"/>
              <a:gd name="connsiteX1-23" fmla="*/ 2727309 w 7729980"/>
              <a:gd name="connsiteY1-24" fmla="*/ 386933 h 3044858"/>
              <a:gd name="connsiteX2-25" fmla="*/ 5440525 w 7729980"/>
              <a:gd name="connsiteY2-26" fmla="*/ 2187019 h 3044858"/>
              <a:gd name="connsiteX3-27" fmla="*/ 7729980 w 7729980"/>
              <a:gd name="connsiteY3-28" fmla="*/ 0 h 3044858"/>
              <a:gd name="connsiteX4-29" fmla="*/ 7729980 w 7729980"/>
              <a:gd name="connsiteY4-30" fmla="*/ 0 h 304485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7729980" h="3044858">
                <a:moveTo>
                  <a:pt x="0" y="3044858"/>
                </a:moveTo>
                <a:cubicBezTo>
                  <a:pt x="753359" y="2139099"/>
                  <a:pt x="1820555" y="529906"/>
                  <a:pt x="2727309" y="386933"/>
                </a:cubicBezTo>
                <a:cubicBezTo>
                  <a:pt x="3634063" y="243960"/>
                  <a:pt x="4606747" y="2251508"/>
                  <a:pt x="5440525" y="2187019"/>
                </a:cubicBezTo>
                <a:cubicBezTo>
                  <a:pt x="6274304" y="2122530"/>
                  <a:pt x="7348404" y="364503"/>
                  <a:pt x="7729980" y="0"/>
                </a:cubicBezTo>
                <a:lnTo>
                  <a:pt x="7729980" y="0"/>
                </a:lnTo>
              </a:path>
            </a:pathLst>
          </a:cu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grpSp>
        <p:nvGrpSpPr>
          <p:cNvPr id="7173" name="组合 7172"/>
          <p:cNvGrpSpPr/>
          <p:nvPr/>
        </p:nvGrpSpPr>
        <p:grpSpPr>
          <a:xfrm>
            <a:off x="836930" y="1104984"/>
            <a:ext cx="6991668" cy="2954960"/>
            <a:chOff x="1086574" y="2192344"/>
            <a:chExt cx="6991736" cy="2954664"/>
          </a:xfrm>
        </p:grpSpPr>
        <p:sp>
          <p:nvSpPr>
            <p:cNvPr id="25" name="椭圆 24"/>
            <p:cNvSpPr/>
            <p:nvPr/>
          </p:nvSpPr>
          <p:spPr>
            <a:xfrm>
              <a:off x="1086574" y="2376709"/>
              <a:ext cx="463555" cy="463504"/>
            </a:xfrm>
            <a:prstGeom prst="ellipse">
              <a:avLst/>
            </a:prstGeom>
            <a:solidFill>
              <a:srgbClr val="F57A8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altLang="zh-CN" sz="3000">
                  <a:latin typeface="宋体" panose="02010600030101010101" pitchFamily="2" charset="-122"/>
                  <a:ea typeface="宋体" panose="02010600030101010101" pitchFamily="2" charset="-122"/>
                </a:rPr>
                <a:t>1</a:t>
              </a:r>
              <a:endParaRPr lang="en-US" altLang="zh-CN" sz="3000"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  <p:sp>
          <p:nvSpPr>
            <p:cNvPr id="8204" name="矩形 22"/>
            <p:cNvSpPr>
              <a:spLocks noChangeArrowheads="1"/>
            </p:cNvSpPr>
            <p:nvPr/>
          </p:nvSpPr>
          <p:spPr bwMode="auto">
            <a:xfrm>
              <a:off x="1698941" y="2840284"/>
              <a:ext cx="6379369" cy="23067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lnSpc>
                  <a:spcPct val="120000"/>
                </a:lnSpc>
              </a:pPr>
              <a:r>
                <a:rPr lang="zh-CN" altLang="en-US" sz="3000" b="1">
                  <a:solidFill>
                    <a:srgbClr val="000000"/>
                  </a:solidFill>
                  <a:latin typeface="宋体" panose="02010600030101010101" pitchFamily="2" charset="-122"/>
                </a:rPr>
                <a:t>    正规辩论时，双方辩手各</a:t>
              </a:r>
              <a:r>
                <a:rPr lang="en-US" altLang="zh-CN" sz="3000" b="1">
                  <a:solidFill>
                    <a:srgbClr val="000000"/>
                  </a:solidFill>
                  <a:latin typeface="宋体" panose="02010600030101010101" pitchFamily="2" charset="-122"/>
                </a:rPr>
                <a:t>4</a:t>
              </a:r>
              <a:r>
                <a:rPr lang="zh-CN" altLang="en-US" sz="3000" b="1">
                  <a:solidFill>
                    <a:srgbClr val="000000"/>
                  </a:solidFill>
                  <a:latin typeface="宋体" panose="02010600030101010101" pitchFamily="2" charset="-122"/>
                </a:rPr>
                <a:t>名，分别是一辩、二辩、三辩和四辩。</a:t>
              </a:r>
              <a:r>
                <a:rPr lang="en-US" altLang="zh-CN" sz="3000" b="1">
                  <a:solidFill>
                    <a:srgbClr val="000000"/>
                  </a:solidFill>
                  <a:latin typeface="宋体" panose="02010600030101010101" pitchFamily="2" charset="-122"/>
                </a:rPr>
                <a:t>4</a:t>
              </a:r>
              <a:r>
                <a:rPr lang="zh-CN" altLang="en-US" sz="3000" b="1">
                  <a:solidFill>
                    <a:srgbClr val="000000"/>
                  </a:solidFill>
                  <a:latin typeface="宋体" panose="02010600030101010101" pitchFamily="2" charset="-122"/>
                </a:rPr>
                <a:t>名辩手各有分工。另外，还需安排主持人，保证辩论活动能有序地进行。</a:t>
              </a:r>
              <a:endParaRPr lang="zh-CN" altLang="en-US" sz="3000" b="1">
                <a:solidFill>
                  <a:srgbClr val="000000"/>
                </a:solidFill>
                <a:latin typeface="宋体" panose="02010600030101010101" pitchFamily="2" charset="-122"/>
              </a:endParaRPr>
            </a:p>
          </p:txBody>
        </p:sp>
        <p:grpSp>
          <p:nvGrpSpPr>
            <p:cNvPr id="8205" name="组合 7168"/>
            <p:cNvGrpSpPr/>
            <p:nvPr/>
          </p:nvGrpSpPr>
          <p:grpSpPr>
            <a:xfrm>
              <a:off x="1391601" y="2192344"/>
              <a:ext cx="2472079" cy="783272"/>
              <a:chOff x="1427319" y="1385099"/>
              <a:chExt cx="2472079" cy="783272"/>
            </a:xfrm>
          </p:grpSpPr>
          <p:sp>
            <p:nvSpPr>
              <p:cNvPr id="8206" name="流程图: 终止 27"/>
              <p:cNvSpPr>
                <a:spLocks noChangeArrowheads="1"/>
              </p:cNvSpPr>
              <p:nvPr/>
            </p:nvSpPr>
            <p:spPr bwMode="auto">
              <a:xfrm>
                <a:off x="1764507" y="1385099"/>
                <a:ext cx="1698006" cy="783272"/>
              </a:xfrm>
              <a:prstGeom prst="flowChartTerminator">
                <a:avLst/>
              </a:prstGeom>
              <a:solidFill>
                <a:srgbClr val="F57A82"/>
              </a:solidFill>
              <a:ln w="9525">
                <a:solidFill>
                  <a:srgbClr val="F57A82"/>
                </a:solidFill>
                <a:miter lim="800000"/>
              </a:ln>
            </p:spPr>
            <p:txBody>
              <a:bodyPr wrap="square" lIns="0" tIns="0" rIns="0" bIns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lnSpc>
                    <a:spcPct val="120000"/>
                  </a:lnSpc>
                </a:pPr>
                <a:endParaRPr lang="zh-CN" altLang="en-US" sz="3000" b="1">
                  <a:solidFill>
                    <a:srgbClr val="000000"/>
                  </a:solidFill>
                  <a:latin typeface="宋体" panose="02010600030101010101" pitchFamily="2" charset="-122"/>
                </a:endParaRPr>
              </a:p>
            </p:txBody>
          </p:sp>
          <p:sp>
            <p:nvSpPr>
              <p:cNvPr id="8207" name="矩形 7167"/>
              <p:cNvSpPr>
                <a:spLocks noChangeArrowheads="1"/>
              </p:cNvSpPr>
              <p:nvPr/>
            </p:nvSpPr>
            <p:spPr bwMode="auto">
              <a:xfrm>
                <a:off x="1427319" y="1462759"/>
                <a:ext cx="2472079" cy="64509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lnSpc>
                    <a:spcPct val="120000"/>
                  </a:lnSpc>
                </a:pPr>
                <a:r>
                  <a:rPr lang="en-US" altLang="zh-CN" sz="3000" b="1">
                    <a:solidFill>
                      <a:schemeClr val="bg1"/>
                    </a:solidFill>
                    <a:latin typeface="宋体" panose="02010600030101010101" pitchFamily="2" charset="-122"/>
                  </a:rPr>
                  <a:t>  </a:t>
                </a:r>
                <a:r>
                  <a:rPr lang="zh-CN" altLang="en-US" sz="3000" b="1">
                    <a:solidFill>
                      <a:schemeClr val="bg1"/>
                    </a:solidFill>
                    <a:latin typeface="宋体" panose="02010600030101010101" pitchFamily="2" charset="-122"/>
                  </a:rPr>
                  <a:t>组织队伍</a:t>
                </a:r>
                <a:endParaRPr lang="zh-CN" altLang="en-US" sz="3000" b="1">
                  <a:solidFill>
                    <a:schemeClr val="bg1"/>
                  </a:solidFill>
                  <a:latin typeface="宋体" panose="02010600030101010101" pitchFamily="2" charset="-122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2" name="直接连接符 11"/>
          <p:cNvCxnSpPr/>
          <p:nvPr/>
        </p:nvCxnSpPr>
        <p:spPr>
          <a:xfrm>
            <a:off x="582613" y="735013"/>
            <a:ext cx="55403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219" name="组合 12"/>
          <p:cNvGrpSpPr/>
          <p:nvPr/>
        </p:nvGrpSpPr>
        <p:grpSpPr>
          <a:xfrm rot="10800000" flipH="1">
            <a:off x="1176338" y="642938"/>
            <a:ext cx="712787" cy="184150"/>
            <a:chOff x="1412" y="8628"/>
            <a:chExt cx="1342" cy="470"/>
          </a:xfrm>
        </p:grpSpPr>
        <p:grpSp>
          <p:nvGrpSpPr>
            <p:cNvPr id="9236" name="组合 13"/>
            <p:cNvGrpSpPr/>
            <p:nvPr/>
          </p:nvGrpSpPr>
          <p:grpSpPr>
            <a:xfrm>
              <a:off x="1412" y="8628"/>
              <a:ext cx="644" cy="470"/>
              <a:chOff x="1412" y="8628"/>
              <a:chExt cx="644" cy="470"/>
            </a:xfrm>
          </p:grpSpPr>
          <p:sp>
            <p:nvSpPr>
              <p:cNvPr id="18" name="平行四边形 17"/>
              <p:cNvSpPr/>
              <p:nvPr/>
            </p:nvSpPr>
            <p:spPr>
              <a:xfrm>
                <a:off x="1412" y="8628"/>
                <a:ext cx="320" cy="470"/>
              </a:xfrm>
              <a:prstGeom prst="parallelogram">
                <a:avLst>
                  <a:gd name="adj" fmla="val 25061"/>
                </a:avLst>
              </a:prstGeom>
              <a:solidFill>
                <a:srgbClr val="F57A8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/>
              </a:p>
            </p:txBody>
          </p:sp>
          <p:sp>
            <p:nvSpPr>
              <p:cNvPr id="19" name="平行四边形 18"/>
              <p:cNvSpPr/>
              <p:nvPr/>
            </p:nvSpPr>
            <p:spPr>
              <a:xfrm>
                <a:off x="1750" y="8628"/>
                <a:ext cx="323" cy="470"/>
              </a:xfrm>
              <a:prstGeom prst="parallelogram">
                <a:avLst>
                  <a:gd name="adj" fmla="val 25061"/>
                </a:avLst>
              </a:prstGeom>
              <a:solidFill>
                <a:srgbClr val="84CCB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/>
              </a:p>
            </p:txBody>
          </p:sp>
        </p:grpSp>
        <p:grpSp>
          <p:nvGrpSpPr>
            <p:cNvPr id="9237" name="组合 14"/>
            <p:cNvGrpSpPr/>
            <p:nvPr/>
          </p:nvGrpSpPr>
          <p:grpSpPr>
            <a:xfrm>
              <a:off x="2110" y="8628"/>
              <a:ext cx="644" cy="470"/>
              <a:chOff x="2110" y="8628"/>
              <a:chExt cx="644" cy="470"/>
            </a:xfrm>
          </p:grpSpPr>
          <p:sp>
            <p:nvSpPr>
              <p:cNvPr id="16" name="平行四边形 15"/>
              <p:cNvSpPr/>
              <p:nvPr/>
            </p:nvSpPr>
            <p:spPr>
              <a:xfrm>
                <a:off x="2111" y="8628"/>
                <a:ext cx="320" cy="470"/>
              </a:xfrm>
              <a:prstGeom prst="parallelogram">
                <a:avLst>
                  <a:gd name="adj" fmla="val 25061"/>
                </a:avLst>
              </a:prstGeom>
              <a:solidFill>
                <a:srgbClr val="F4B299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/>
              </a:p>
            </p:txBody>
          </p:sp>
          <p:sp>
            <p:nvSpPr>
              <p:cNvPr id="17" name="平行四边形 16"/>
              <p:cNvSpPr/>
              <p:nvPr/>
            </p:nvSpPr>
            <p:spPr>
              <a:xfrm>
                <a:off x="2449" y="8628"/>
                <a:ext cx="323" cy="470"/>
              </a:xfrm>
              <a:prstGeom prst="parallelogram">
                <a:avLst>
                  <a:gd name="adj" fmla="val 25061"/>
                </a:avLst>
              </a:prstGeom>
              <a:solidFill>
                <a:srgbClr val="89E0EB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Times New Roman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/>
              </a:p>
            </p:txBody>
          </p:sp>
        </p:grpSp>
      </p:grpSp>
      <p:cxnSp>
        <p:nvCxnSpPr>
          <p:cNvPr id="20" name="直接连接符 19"/>
          <p:cNvCxnSpPr/>
          <p:nvPr/>
        </p:nvCxnSpPr>
        <p:spPr>
          <a:xfrm>
            <a:off x="3049588" y="735013"/>
            <a:ext cx="6094412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21" name="矩形 20"/>
          <p:cNvSpPr>
            <a:spLocks noChangeArrowheads="1"/>
          </p:cNvSpPr>
          <p:nvPr/>
        </p:nvSpPr>
        <p:spPr bwMode="auto">
          <a:xfrm>
            <a:off x="1882775" y="519113"/>
            <a:ext cx="1216025" cy="41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</a:rPr>
              <a:t>辩论准备</a:t>
            </a:r>
            <a:endParaRPr lang="zh-CN" altLang="en-US" sz="2000" b="1">
              <a:solidFill>
                <a:srgbClr val="000000"/>
              </a:solidFill>
              <a:latin typeface="宋体" panose="02010600030101010101" pitchFamily="2" charset="-122"/>
            </a:endParaRPr>
          </a:p>
        </p:txBody>
      </p:sp>
      <p:sp>
        <p:nvSpPr>
          <p:cNvPr id="27" name="任意多边形: 形状 26"/>
          <p:cNvSpPr/>
          <p:nvPr/>
        </p:nvSpPr>
        <p:spPr>
          <a:xfrm rot="5229788">
            <a:off x="-881856" y="2918619"/>
            <a:ext cx="4279900" cy="173038"/>
          </a:xfrm>
          <a:custGeom>
            <a:gdLst>
              <a:gd name="connsiteX0" fmla="*/ 0 w 7729980"/>
              <a:gd name="connsiteY0" fmla="*/ 3044858 h 3044858"/>
              <a:gd name="connsiteX1" fmla="*/ 2337848 w 7729980"/>
              <a:gd name="connsiteY1" fmla="*/ 1027522 h 3044858"/>
              <a:gd name="connsiteX2" fmla="*/ 4986780 w 7729980"/>
              <a:gd name="connsiteY2" fmla="*/ 1809947 h 3044858"/>
              <a:gd name="connsiteX3" fmla="*/ 7729980 w 7729980"/>
              <a:gd name="connsiteY3" fmla="*/ 0 h 3044858"/>
              <a:gd name="connsiteX4" fmla="*/ 7729980 w 7729980"/>
              <a:gd name="connsiteY4" fmla="*/ 0 h 3044858"/>
              <a:gd name="connsiteX0-1" fmla="*/ 0 w 7729980"/>
              <a:gd name="connsiteY0-2" fmla="*/ 3044858 h 3044858"/>
              <a:gd name="connsiteX1-3" fmla="*/ 2136184 w 7729980"/>
              <a:gd name="connsiteY1-4" fmla="*/ 443060 h 3044858"/>
              <a:gd name="connsiteX2-5" fmla="*/ 4986780 w 7729980"/>
              <a:gd name="connsiteY2-6" fmla="*/ 1809947 h 3044858"/>
              <a:gd name="connsiteX3-7" fmla="*/ 7729980 w 7729980"/>
              <a:gd name="connsiteY3-8" fmla="*/ 0 h 3044858"/>
              <a:gd name="connsiteX4-9" fmla="*/ 7729980 w 7729980"/>
              <a:gd name="connsiteY4-10" fmla="*/ 0 h 3044858"/>
              <a:gd name="connsiteX0-11" fmla="*/ 0 w 7729980"/>
              <a:gd name="connsiteY0-12" fmla="*/ 3044858 h 3044858"/>
              <a:gd name="connsiteX1-13" fmla="*/ 2136184 w 7729980"/>
              <a:gd name="connsiteY1-14" fmla="*/ 443060 h 3044858"/>
              <a:gd name="connsiteX2-15" fmla="*/ 5440525 w 7729980"/>
              <a:gd name="connsiteY2-16" fmla="*/ 2187019 h 3044858"/>
              <a:gd name="connsiteX3-17" fmla="*/ 7729980 w 7729980"/>
              <a:gd name="connsiteY3-18" fmla="*/ 0 h 3044858"/>
              <a:gd name="connsiteX4-19" fmla="*/ 7729980 w 7729980"/>
              <a:gd name="connsiteY4-20" fmla="*/ 0 h 3044858"/>
              <a:gd name="connsiteX0-21" fmla="*/ 0 w 7729980"/>
              <a:gd name="connsiteY0-22" fmla="*/ 3044858 h 3044858"/>
              <a:gd name="connsiteX1-23" fmla="*/ 2727309 w 7729980"/>
              <a:gd name="connsiteY1-24" fmla="*/ 386933 h 3044858"/>
              <a:gd name="connsiteX2-25" fmla="*/ 5440525 w 7729980"/>
              <a:gd name="connsiteY2-26" fmla="*/ 2187019 h 3044858"/>
              <a:gd name="connsiteX3-27" fmla="*/ 7729980 w 7729980"/>
              <a:gd name="connsiteY3-28" fmla="*/ 0 h 3044858"/>
              <a:gd name="connsiteX4-29" fmla="*/ 7729980 w 7729980"/>
              <a:gd name="connsiteY4-30" fmla="*/ 0 h 304485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7729980" h="3044858">
                <a:moveTo>
                  <a:pt x="0" y="3044858"/>
                </a:moveTo>
                <a:cubicBezTo>
                  <a:pt x="753359" y="2139099"/>
                  <a:pt x="1820555" y="529906"/>
                  <a:pt x="2727309" y="386933"/>
                </a:cubicBezTo>
                <a:cubicBezTo>
                  <a:pt x="3634063" y="243960"/>
                  <a:pt x="4606747" y="2251508"/>
                  <a:pt x="5440525" y="2187019"/>
                </a:cubicBezTo>
                <a:cubicBezTo>
                  <a:pt x="6274304" y="2122530"/>
                  <a:pt x="7348404" y="364503"/>
                  <a:pt x="7729980" y="0"/>
                </a:cubicBezTo>
                <a:lnTo>
                  <a:pt x="7729980" y="0"/>
                </a:lnTo>
              </a:path>
            </a:pathLst>
          </a:cu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grpSp>
        <p:nvGrpSpPr>
          <p:cNvPr id="7168" name="组合 7167"/>
          <p:cNvGrpSpPr/>
          <p:nvPr/>
        </p:nvGrpSpPr>
        <p:grpSpPr>
          <a:xfrm>
            <a:off x="1274763" y="3303588"/>
            <a:ext cx="6873875" cy="1625600"/>
            <a:chOff x="1275389" y="3303275"/>
            <a:chExt cx="6872353" cy="1625773"/>
          </a:xfrm>
        </p:grpSpPr>
        <p:sp>
          <p:nvSpPr>
            <p:cNvPr id="29" name="椭圆 28"/>
            <p:cNvSpPr/>
            <p:nvPr/>
          </p:nvSpPr>
          <p:spPr>
            <a:xfrm>
              <a:off x="1434104" y="3303275"/>
              <a:ext cx="509474" cy="509641"/>
            </a:xfrm>
            <a:prstGeom prst="ellipse">
              <a:avLst/>
            </a:prstGeom>
            <a:solidFill>
              <a:srgbClr val="84CCB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altLang="zh-CN" sz="2400">
                  <a:latin typeface="宋体" panose="02010600030101010101" pitchFamily="2" charset="-122"/>
                </a:rPr>
                <a:t>3</a:t>
              </a:r>
              <a:endParaRPr lang="zh-CN" altLang="en-US" sz="2400">
                <a:latin typeface="宋体" panose="02010600030101010101" pitchFamily="2" charset="-122"/>
              </a:endParaRPr>
            </a:p>
          </p:txBody>
        </p:sp>
        <p:sp>
          <p:nvSpPr>
            <p:cNvPr id="30" name="等腰三角形 29"/>
            <p:cNvSpPr/>
            <p:nvPr/>
          </p:nvSpPr>
          <p:spPr>
            <a:xfrm rot="16200000">
              <a:off x="1232500" y="3492229"/>
              <a:ext cx="220685" cy="134907"/>
            </a:xfrm>
            <a:prstGeom prst="triangle">
              <a:avLst/>
            </a:prstGeom>
            <a:solidFill>
              <a:srgbClr val="84CCB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9232" name="文本框 31"/>
            <p:cNvSpPr txBox="1">
              <a:spLocks noChangeArrowheads="1"/>
            </p:cNvSpPr>
            <p:nvPr/>
          </p:nvSpPr>
          <p:spPr bwMode="auto">
            <a:xfrm>
              <a:off x="2115344" y="3931680"/>
              <a:ext cx="6032398" cy="9973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lnSpc>
                  <a:spcPct val="120000"/>
                </a:lnSpc>
              </a:pPr>
              <a:r>
                <a:rPr lang="zh-CN" altLang="en-US" b="1">
                  <a:solidFill>
                    <a:srgbClr val="000000"/>
                  </a:solidFill>
                  <a:latin typeface="宋体" panose="02010600030101010101" pitchFamily="2" charset="-122"/>
                </a:rPr>
                <a:t>    准备好提纲后，可以在组内进行随机的对辩练习，甚至可以直接和老师进行辩论。每次对辩结束后，老师给出建议，同学们之间进行互评，努力提高反应能力和辩论能力。</a:t>
              </a:r>
              <a:endParaRPr lang="zh-CN" altLang="en-US">
                <a:latin typeface="宋体" panose="02010600030101010101" pitchFamily="2" charset="-122"/>
              </a:endParaRPr>
            </a:p>
          </p:txBody>
        </p:sp>
        <p:grpSp>
          <p:nvGrpSpPr>
            <p:cNvPr id="9233" name="组合 3"/>
            <p:cNvGrpSpPr/>
            <p:nvPr/>
          </p:nvGrpSpPr>
          <p:grpSpPr>
            <a:xfrm>
              <a:off x="1985963" y="3305485"/>
              <a:ext cx="1857375" cy="558600"/>
              <a:chOff x="2043113" y="2071688"/>
              <a:chExt cx="1857375" cy="429142"/>
            </a:xfrm>
          </p:grpSpPr>
          <p:sp>
            <p:nvSpPr>
              <p:cNvPr id="9234" name="流程图: 终止 1"/>
              <p:cNvSpPr>
                <a:spLocks noChangeArrowheads="1"/>
              </p:cNvSpPr>
              <p:nvPr/>
            </p:nvSpPr>
            <p:spPr bwMode="auto">
              <a:xfrm>
                <a:off x="2043113" y="2071688"/>
                <a:ext cx="1857375" cy="385762"/>
              </a:xfrm>
              <a:prstGeom prst="flowChartTerminator">
                <a:avLst/>
              </a:prstGeom>
              <a:solidFill>
                <a:srgbClr val="84CCB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lnSpc>
                    <a:spcPct val="120000"/>
                  </a:lnSpc>
                </a:pPr>
                <a:endParaRPr lang="zh-CN" altLang="en-US" sz="3200" b="1">
                  <a:solidFill>
                    <a:srgbClr val="000000"/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  <p:sp>
            <p:nvSpPr>
              <p:cNvPr id="9235" name="矩形 2"/>
              <p:cNvSpPr>
                <a:spLocks noChangeArrowheads="1"/>
              </p:cNvSpPr>
              <p:nvPr/>
            </p:nvSpPr>
            <p:spPr bwMode="auto">
              <a:xfrm>
                <a:off x="2089293" y="2100720"/>
                <a:ext cx="1733167" cy="40011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r>
                  <a:rPr lang="zh-CN" altLang="en-US" sz="2000" b="1">
                    <a:solidFill>
                      <a:schemeClr val="bg1"/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进行对辩练习</a:t>
                </a:r>
                <a:endParaRPr lang="zh-CN" altLang="en-US" sz="2000">
                  <a:solidFill>
                    <a:schemeClr val="bg1"/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</p:grpSp>
      </p:grpSp>
      <p:grpSp>
        <p:nvGrpSpPr>
          <p:cNvPr id="22" name="组合 21"/>
          <p:cNvGrpSpPr/>
          <p:nvPr/>
        </p:nvGrpSpPr>
        <p:grpSpPr>
          <a:xfrm>
            <a:off x="1147763" y="1030288"/>
            <a:ext cx="6889750" cy="2128837"/>
            <a:chOff x="1148322" y="1030367"/>
            <a:chExt cx="6888397" cy="2128421"/>
          </a:xfrm>
        </p:grpSpPr>
        <p:sp>
          <p:nvSpPr>
            <p:cNvPr id="9225" name="流程图: 终止 32"/>
            <p:cNvSpPr>
              <a:spLocks noChangeArrowheads="1"/>
            </p:cNvSpPr>
            <p:nvPr/>
          </p:nvSpPr>
          <p:spPr bwMode="auto">
            <a:xfrm>
              <a:off x="1807369" y="1071561"/>
              <a:ext cx="1881840" cy="432000"/>
            </a:xfrm>
            <a:prstGeom prst="flowChartTerminator">
              <a:avLst/>
            </a:prstGeom>
            <a:solidFill>
              <a:srgbClr val="9FE6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lnSpc>
                  <a:spcPct val="120000"/>
                </a:lnSpc>
              </a:pPr>
              <a:endParaRPr lang="zh-CN" altLang="en-US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9226" name="文本框 33"/>
            <p:cNvSpPr txBox="1">
              <a:spLocks noChangeArrowheads="1"/>
            </p:cNvSpPr>
            <p:nvPr/>
          </p:nvSpPr>
          <p:spPr bwMode="auto">
            <a:xfrm>
              <a:off x="1728789" y="1496859"/>
              <a:ext cx="6307930" cy="16619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lnSpc>
                  <a:spcPct val="120000"/>
                </a:lnSpc>
              </a:pPr>
              <a:r>
                <a:rPr lang="zh-CN" altLang="en-US" b="1">
                  <a:solidFill>
                    <a:srgbClr val="000000"/>
                  </a:solidFill>
                  <a:latin typeface="宋体" panose="02010600030101010101" pitchFamily="2" charset="-122"/>
                </a:rPr>
                <a:t>    拿到辩题后，小组成员首先要分析并明确己方观点，想好从哪几个方面展开论述，用哪些材料支持观点，将思考和讨论的结果写下来。同时，还要考虑对方可能使用的论据与论述思路，推测对方可能出现的漏洞，构想己方批驳的思路。在此基础上，形成辩论提纲。</a:t>
              </a:r>
              <a:endParaRPr lang="zh-CN" altLang="en-US" b="1">
                <a:solidFill>
                  <a:srgbClr val="000000"/>
                </a:solidFill>
                <a:latin typeface="宋体" panose="02010600030101010101" pitchFamily="2" charset="-122"/>
              </a:endParaRPr>
            </a:p>
          </p:txBody>
        </p:sp>
        <p:sp>
          <p:nvSpPr>
            <p:cNvPr id="35" name="椭圆 34"/>
            <p:cNvSpPr/>
            <p:nvPr/>
          </p:nvSpPr>
          <p:spPr>
            <a:xfrm>
              <a:off x="1286407" y="1030367"/>
              <a:ext cx="487267" cy="463459"/>
            </a:xfrm>
            <a:prstGeom prst="ellipse">
              <a:avLst/>
            </a:prstGeom>
            <a:solidFill>
              <a:srgbClr val="9FE6E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altLang="zh-CN" sz="2400">
                  <a:latin typeface="宋体" panose="02010600030101010101" pitchFamily="2" charset="-122"/>
                </a:rPr>
                <a:t>2</a:t>
              </a:r>
              <a:endParaRPr lang="zh-CN" altLang="en-US" sz="2400">
                <a:latin typeface="宋体" panose="02010600030101010101" pitchFamily="2" charset="-122"/>
              </a:endParaRPr>
            </a:p>
          </p:txBody>
        </p:sp>
        <p:sp>
          <p:nvSpPr>
            <p:cNvPr id="36" name="等腰三角形 35"/>
            <p:cNvSpPr/>
            <p:nvPr/>
          </p:nvSpPr>
          <p:spPr>
            <a:xfrm rot="16200000">
              <a:off x="1111817" y="1200196"/>
              <a:ext cx="201573" cy="128562"/>
            </a:xfrm>
            <a:prstGeom prst="triangle">
              <a:avLst/>
            </a:prstGeom>
            <a:solidFill>
              <a:srgbClr val="9FE6E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9229" name="矩形 36"/>
            <p:cNvSpPr>
              <a:spLocks noChangeArrowheads="1"/>
            </p:cNvSpPr>
            <p:nvPr/>
          </p:nvSpPr>
          <p:spPr bwMode="auto">
            <a:xfrm>
              <a:off x="1873061" y="1038449"/>
              <a:ext cx="1826237" cy="4126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lnSpc>
                  <a:spcPct val="120000"/>
                </a:lnSpc>
              </a:pPr>
              <a:r>
                <a:rPr lang="zh-CN" altLang="en-US" sz="2000" b="1">
                  <a:solidFill>
                    <a:schemeClr val="bg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设计辩论提纲</a:t>
              </a:r>
              <a:endParaRPr lang="en-US" altLang="zh-CN" sz="20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14960" y="986790"/>
            <a:ext cx="4644390" cy="5835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3200" spc="15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1.</a:t>
            </a:r>
            <a:r>
              <a:rPr lang="zh-CN" altLang="en-US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辩论的定义</a:t>
            </a:r>
            <a:endParaRPr lang="zh-CN" altLang="en-US" sz="3200" b="1" spc="150" noProof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  <p:sp>
        <p:nvSpPr>
          <p:cNvPr id="9" name="五边形 68"/>
          <p:cNvSpPr/>
          <p:nvPr/>
        </p:nvSpPr>
        <p:spPr>
          <a:xfrm>
            <a:off x="314659" y="307299"/>
            <a:ext cx="1494605" cy="406985"/>
          </a:xfrm>
          <a:prstGeom prst="homePlate">
            <a:avLst>
              <a:gd name="adj" fmla="val 42490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/>
                </a:solidFill>
              </a:rPr>
              <a:t>交际指导</a:t>
            </a:r>
            <a:endParaRPr lang="en-US" altLang="zh-CN" sz="2400" b="1">
              <a:solidFill>
                <a:schemeClr val="tx1"/>
              </a:solidFill>
            </a:endParaRPr>
          </a:p>
        </p:txBody>
      </p:sp>
      <p:sp>
        <p:nvSpPr>
          <p:cNvPr id="3" name="圆角矩形 2"/>
          <p:cNvSpPr/>
          <p:nvPr/>
        </p:nvSpPr>
        <p:spPr>
          <a:xfrm>
            <a:off x="314960" y="1842770"/>
            <a:ext cx="8568690" cy="253111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lvl="0" algn="l" defTabSz="685800">
              <a:lnSpc>
                <a:spcPct val="140000"/>
              </a:lnSpc>
              <a:buClrTx/>
              <a:buSzTx/>
              <a:buFontTx/>
            </a:pPr>
            <a:r>
              <a:rPr lang="en-US" sz="32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人们针对某一具体的话题，以公开、对立的立场对对方的观点进行驳斥和否定，同时确立、强化本方观点的一种口语交际形式。</a:t>
            </a:r>
            <a:endParaRPr lang="en-US" sz="32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6998335" y="3268980"/>
            <a:ext cx="2145665" cy="214566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圆角矩形 2"/>
          <p:cNvSpPr/>
          <p:nvPr/>
        </p:nvSpPr>
        <p:spPr>
          <a:xfrm>
            <a:off x="287655" y="662940"/>
            <a:ext cx="8568690" cy="288607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lvl="0" algn="l" defTabSz="685800">
              <a:lnSpc>
                <a:spcPct val="130000"/>
              </a:lnSpc>
              <a:buClrTx/>
              <a:buSzTx/>
              <a:buFontTx/>
            </a:pPr>
            <a:r>
              <a:rPr lang="en-US" sz="32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辩论的两大基本元素是“论”与“辩”</a:t>
            </a:r>
            <a:endParaRPr lang="en-US" sz="32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lvl="0" algn="l" defTabSz="685800">
              <a:lnSpc>
                <a:spcPct val="130000"/>
              </a:lnSpc>
              <a:buClrTx/>
              <a:buSzTx/>
              <a:buFontTx/>
            </a:pPr>
            <a:r>
              <a:rPr lang="en-US" sz="32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“论”</a:t>
            </a:r>
            <a:r>
              <a:rPr lang="zh-CN" altLang="en-US" sz="32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即</a:t>
            </a:r>
            <a:r>
              <a:rPr lang="en-US" sz="32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“立”——正面论证己方观点正确</a:t>
            </a:r>
            <a:endParaRPr lang="en-US" sz="32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lvl="0" algn="l" defTabSz="685800">
              <a:lnSpc>
                <a:spcPct val="130000"/>
              </a:lnSpc>
              <a:buClrTx/>
              <a:buSzTx/>
              <a:buFontTx/>
            </a:pPr>
            <a:r>
              <a:rPr lang="en-US" sz="32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“辩”</a:t>
            </a:r>
            <a:r>
              <a:rPr lang="zh-CN" altLang="en-US" sz="32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即</a:t>
            </a:r>
            <a:r>
              <a:rPr lang="en-US" sz="32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“破”——辩驳对方的错误或疏漏    </a:t>
            </a:r>
            <a:endParaRPr lang="en-US" sz="32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lvl="0" algn="l" defTabSz="685800">
              <a:lnSpc>
                <a:spcPct val="130000"/>
              </a:lnSpc>
              <a:buClrTx/>
              <a:buSzTx/>
              <a:buFontTx/>
            </a:pPr>
            <a:r>
              <a:rPr lang="en-US" sz="32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                之处</a:t>
            </a:r>
            <a:endParaRPr lang="en-US" sz="32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6895465" y="3016250"/>
            <a:ext cx="2379980" cy="237998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60" name="矩形 14359"/>
          <p:cNvSpPr/>
          <p:nvPr/>
        </p:nvSpPr>
        <p:spPr>
          <a:xfrm>
            <a:off x="312420" y="313055"/>
            <a:ext cx="3307080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2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.辩论的分工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14363" name="圆角矩形 14362"/>
          <p:cNvSpPr/>
          <p:nvPr/>
        </p:nvSpPr>
        <p:spPr>
          <a:xfrm>
            <a:off x="312420" y="2501461"/>
            <a:ext cx="1264285" cy="1507099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lvl="0" algn="ctr" fontAlgn="base">
              <a:buClrTx/>
              <a:buSzTx/>
              <a:buFontTx/>
            </a:pPr>
            <a:r>
              <a:rPr lang="en-US" altLang="zh-CN" sz="28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双方辩手各4名</a:t>
            </a:r>
            <a:endParaRPr lang="en-US" altLang="zh-CN" sz="28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14364" name="圆角矩形 14363"/>
          <p:cNvSpPr/>
          <p:nvPr/>
        </p:nvSpPr>
        <p:spPr>
          <a:xfrm>
            <a:off x="312573" y="1083329"/>
            <a:ext cx="1429208" cy="57844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lvl="0" algn="ctr" fontAlgn="base">
              <a:buClrTx/>
              <a:buSzTx/>
              <a:buFontTx/>
            </a:pPr>
            <a:r>
              <a:rPr lang="en-US" altLang="zh-CN" sz="28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主持人</a:t>
            </a:r>
            <a:endParaRPr lang="en-US" altLang="zh-CN" sz="28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14367" name="圆角矩形 14366"/>
          <p:cNvSpPr/>
          <p:nvPr/>
        </p:nvSpPr>
        <p:spPr>
          <a:xfrm>
            <a:off x="2529088" y="1078009"/>
            <a:ext cx="4100959" cy="578376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fontAlgn="base"/>
            <a:r>
              <a:rPr lang="en-US" altLang="zh-CN" sz="2400" strike="noStrike" noProof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2800" strike="noStrike" noProof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保证辩论活动有序进行</a:t>
            </a:r>
            <a:endParaRPr lang="zh-CN" altLang="en-US" sz="2800" strike="noStrike" noProof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4372" name="圆角矩形 14371"/>
          <p:cNvSpPr/>
          <p:nvPr/>
        </p:nvSpPr>
        <p:spPr>
          <a:xfrm>
            <a:off x="1946468" y="1833999"/>
            <a:ext cx="1038097" cy="578882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lvl="0" algn="ctr" fontAlgn="base">
              <a:buClrTx/>
              <a:buSzTx/>
              <a:buFontTx/>
            </a:pPr>
            <a:r>
              <a:rPr lang="en-US" altLang="zh-CN" sz="2800" err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一辩</a:t>
            </a:r>
            <a:endParaRPr lang="en-US" altLang="zh-CN" sz="28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14373" name="圆角矩形 14372"/>
          <p:cNvSpPr/>
          <p:nvPr/>
        </p:nvSpPr>
        <p:spPr>
          <a:xfrm>
            <a:off x="1946468" y="2628980"/>
            <a:ext cx="1038097" cy="57785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lvl="0" algn="ctr" fontAlgn="base">
              <a:buClrTx/>
              <a:buSzTx/>
              <a:buFontTx/>
            </a:pPr>
            <a:r>
              <a:rPr lang="en-US" altLang="zh-CN" sz="2800" err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二辩</a:t>
            </a:r>
            <a:endParaRPr lang="en-US" altLang="zh-CN" sz="28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14374" name="圆角矩形 14373"/>
          <p:cNvSpPr/>
          <p:nvPr/>
        </p:nvSpPr>
        <p:spPr>
          <a:xfrm>
            <a:off x="1946468" y="3425905"/>
            <a:ext cx="1038097" cy="57785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lvl="0" algn="ctr" fontAlgn="base">
              <a:buClrTx/>
              <a:buSzTx/>
              <a:buFontTx/>
            </a:pPr>
            <a:r>
              <a:rPr lang="en-US" altLang="zh-CN" sz="28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三辩</a:t>
            </a:r>
            <a:endParaRPr lang="en-US" altLang="zh-CN" sz="28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14375" name="圆角矩形 14374"/>
          <p:cNvSpPr/>
          <p:nvPr/>
        </p:nvSpPr>
        <p:spPr>
          <a:xfrm>
            <a:off x="1946468" y="4222830"/>
            <a:ext cx="1038097" cy="57785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lvl="0" algn="ctr" fontAlgn="base">
              <a:buClrTx/>
              <a:buSzTx/>
              <a:buFontTx/>
            </a:pPr>
            <a:r>
              <a:rPr lang="en-US" altLang="zh-CN" sz="28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四辩</a:t>
            </a:r>
            <a:endParaRPr lang="en-US" altLang="zh-CN" sz="28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14377" name="圆角矩形 14376"/>
          <p:cNvSpPr/>
          <p:nvPr/>
        </p:nvSpPr>
        <p:spPr>
          <a:xfrm>
            <a:off x="3820160" y="1836975"/>
            <a:ext cx="1685925" cy="57293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lang="en-US" altLang="zh-CN" sz="28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提出观点</a:t>
            </a:r>
            <a:endParaRPr lang="en-US" altLang="zh-CN" sz="28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14382" name="圆角矩形 14381"/>
          <p:cNvSpPr/>
          <p:nvPr/>
        </p:nvSpPr>
        <p:spPr>
          <a:xfrm>
            <a:off x="3820160" y="2540084"/>
            <a:ext cx="4918075" cy="1518753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lang="en-US" altLang="zh-CN" sz="28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补充一辩的发言，并对对方一辩的观点提出质疑。在自由辩论时，发挥主力作用。 </a:t>
            </a:r>
            <a:endParaRPr lang="en-US" altLang="zh-CN" sz="28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14384" name="圆角矩形 14383"/>
          <p:cNvSpPr/>
          <p:nvPr/>
        </p:nvSpPr>
        <p:spPr>
          <a:xfrm>
            <a:off x="3820160" y="4227433"/>
            <a:ext cx="1875790" cy="57293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lang="en-US" altLang="zh-CN" sz="28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总结陈词</a:t>
            </a:r>
            <a:endParaRPr lang="en-US" altLang="zh-CN" sz="28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8" name="直接连接符 7"/>
          <p:cNvSpPr/>
          <p:nvPr/>
        </p:nvSpPr>
        <p:spPr>
          <a:xfrm flipV="1">
            <a:off x="1841780" y="1366267"/>
            <a:ext cx="642858" cy="0"/>
          </a:xfrm>
          <a:prstGeom prst="line">
            <a:avLst/>
          </a:prstGeom>
          <a:ln w="57150" cap="flat" cmpd="sng">
            <a:solidFill>
              <a:srgbClr val="0070C0"/>
            </a:solidFill>
            <a:prstDash val="solid"/>
            <a:round/>
            <a:headEnd type="none" w="med" len="med"/>
            <a:tailEnd type="stealth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左大括号 8"/>
          <p:cNvSpPr/>
          <p:nvPr/>
        </p:nvSpPr>
        <p:spPr>
          <a:xfrm>
            <a:off x="1661160" y="2123440"/>
            <a:ext cx="215265" cy="2391410"/>
          </a:xfrm>
          <a:prstGeom prst="leftBrace">
            <a:avLst>
              <a:gd name="adj1" fmla="val 50096"/>
              <a:gd name="adj2" fmla="val 50000"/>
            </a:avLst>
          </a:prstGeom>
          <a:ln w="28575" cmpd="sng">
            <a:solidFill>
              <a:srgbClr val="0070C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2" name="直接连接符 31"/>
          <p:cNvSpPr/>
          <p:nvPr/>
        </p:nvSpPr>
        <p:spPr>
          <a:xfrm flipV="1">
            <a:off x="3107778" y="2123408"/>
            <a:ext cx="642858" cy="0"/>
          </a:xfrm>
          <a:prstGeom prst="line">
            <a:avLst/>
          </a:prstGeom>
          <a:ln w="57150" cap="flat" cmpd="sng">
            <a:solidFill>
              <a:srgbClr val="0070C0"/>
            </a:solidFill>
            <a:prstDash val="solid"/>
            <a:round/>
            <a:headEnd type="none" w="med" len="med"/>
            <a:tailEnd type="stealth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直接连接符 32"/>
          <p:cNvSpPr/>
          <p:nvPr/>
        </p:nvSpPr>
        <p:spPr>
          <a:xfrm flipV="1">
            <a:off x="3068703" y="4513951"/>
            <a:ext cx="642858" cy="0"/>
          </a:xfrm>
          <a:prstGeom prst="line">
            <a:avLst/>
          </a:prstGeom>
          <a:ln w="57150" cap="flat" cmpd="sng">
            <a:solidFill>
              <a:srgbClr val="0070C0"/>
            </a:solidFill>
            <a:prstDash val="solid"/>
            <a:round/>
            <a:headEnd type="none" w="med" len="med"/>
            <a:tailEnd type="stealth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左大括号 1"/>
          <p:cNvSpPr/>
          <p:nvPr/>
        </p:nvSpPr>
        <p:spPr>
          <a:xfrm rot="10800000">
            <a:off x="3446145" y="2656205"/>
            <a:ext cx="173355" cy="1289050"/>
          </a:xfrm>
          <a:prstGeom prst="leftBrace">
            <a:avLst>
              <a:gd name="adj1" fmla="val 50096"/>
              <a:gd name="adj2" fmla="val 50000"/>
            </a:avLst>
          </a:prstGeom>
          <a:ln w="28575" cmpd="sng">
            <a:solidFill>
              <a:srgbClr val="0070C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7567930" y="3726180"/>
            <a:ext cx="1576070" cy="157607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3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3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3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3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43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4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43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60" grpId="0"/>
      <p:bldP spid="14363" grpId="0"/>
      <p:bldP spid="14364" grpId="0"/>
      <p:bldP spid="14367" grpId="0"/>
      <p:bldP spid="14372" grpId="0"/>
      <p:bldP spid="14373" grpId="0"/>
      <p:bldP spid="14374" grpId="0"/>
      <p:bldP spid="14375" grpId="0"/>
      <p:bldP spid="14377" grpId="0"/>
      <p:bldP spid="14382" grpId="0"/>
      <p:bldP spid="14384" grpId="0"/>
      <p:bldP spid="9" grpId="0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317500" y="723900"/>
          <a:ext cx="8509000" cy="42075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5885"/>
                <a:gridCol w="3340100"/>
                <a:gridCol w="1842135"/>
                <a:gridCol w="1960880"/>
              </a:tblGrid>
              <a:tr h="59563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altLang="en-US" sz="1800" b="0" spc="13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环节</a:t>
                      </a:r>
                      <a:endParaRPr lang="zh-CN" altLang="en-US" sz="1800" b="0" spc="130">
                        <a:ln>
                          <a:noFill/>
                        </a:ln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sym typeface="+mn-ea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altLang="en-US" sz="1800" b="0" spc="13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主要任务</a:t>
                      </a:r>
                      <a:endParaRPr lang="zh-CN" altLang="en-US" sz="1800" b="0" spc="130">
                        <a:ln>
                          <a:noFill/>
                        </a:ln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sym typeface="+mn-ea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zh-CN" altLang="en-US" sz="1800" b="0" spc="13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辩手分工</a:t>
                      </a:r>
                      <a:endParaRPr lang="zh-CN" altLang="en-US" sz="1800" b="0" spc="130">
                        <a:ln>
                          <a:noFill/>
                        </a:ln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215900" marR="215900" marT="133350" marB="13335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zh-CN" altLang="en-US" sz="1800" b="0" spc="13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时长</a:t>
                      </a:r>
                      <a:endParaRPr lang="zh-CN" altLang="en-US" sz="1800" b="0" spc="130">
                        <a:ln>
                          <a:noFill/>
                        </a:ln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215900" marR="215900" marT="133350" marB="133350" anchor="ctr"/>
                </a:tc>
              </a:tr>
              <a:tr h="75438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altLang="en-US" sz="2000" spc="13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立论</a:t>
                      </a:r>
                      <a:endParaRPr lang="zh-CN" altLang="en-US" sz="2000" spc="130">
                        <a:ln>
                          <a:noFill/>
                        </a:ln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215900" marR="215900" marT="133350" marB="133350" anchor="ctr"/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altLang="en-US" sz="2000" spc="13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正面论述己方观点</a:t>
                      </a:r>
                      <a:endParaRPr lang="zh-CN" altLang="en-US" sz="2000" spc="130">
                        <a:ln>
                          <a:noFill/>
                        </a:ln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215900" marR="215900" marT="133350" marB="13335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altLang="en-US" sz="2000" spc="13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正方一辩</a:t>
                      </a:r>
                      <a:endParaRPr lang="zh-CN" altLang="en-US" sz="2000" spc="130">
                        <a:ln>
                          <a:noFill/>
                        </a:ln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  <a:p>
                      <a:pPr algn="ctr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altLang="en-US" sz="2000" spc="13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反方一辩</a:t>
                      </a:r>
                      <a:endParaRPr lang="zh-CN" altLang="en-US" sz="2000" spc="130">
                        <a:ln>
                          <a:noFill/>
                        </a:ln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215900" marR="215900" marT="133350" marB="13335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altLang="en-US" sz="2000" spc="13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各约</a:t>
                      </a:r>
                      <a:r>
                        <a:rPr lang="en-US" altLang="zh-CN" sz="2000" spc="13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3</a:t>
                      </a:r>
                      <a:r>
                        <a:rPr lang="zh-CN" altLang="en-US" sz="2000" spc="13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分钟</a:t>
                      </a:r>
                      <a:endParaRPr lang="zh-CN" altLang="en-US" sz="2000" spc="130">
                        <a:ln>
                          <a:noFill/>
                        </a:ln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marL="215900" marR="215900" marT="133350" marB="133350" anchor="ctr"/>
                </a:tc>
              </a:tr>
              <a:tr h="75438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altLang="en-US" sz="2000" spc="13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攻辩一</a:t>
                      </a:r>
                      <a:endParaRPr lang="zh-CN" altLang="en-US" sz="2000" spc="130">
                        <a:ln>
                          <a:noFill/>
                        </a:ln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215900" marR="215900" marT="133350" marB="133350" anchor="ctr"/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altLang="en-US" sz="2000" spc="13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质疑对方观点，回答对方提问</a:t>
                      </a:r>
                      <a:endParaRPr lang="zh-CN" altLang="en-US" sz="2000" spc="130">
                        <a:ln>
                          <a:noFill/>
                        </a:ln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215900" marR="215900" marT="133350" marB="13335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altLang="en-US" sz="2000" spc="13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正方二辩</a:t>
                      </a:r>
                      <a:endParaRPr lang="en-US" altLang="zh-CN" sz="2000" spc="130">
                        <a:ln>
                          <a:noFill/>
                        </a:ln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  <a:p>
                      <a:pPr algn="ctr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altLang="en-US" sz="2000" spc="13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反方二辩</a:t>
                      </a:r>
                      <a:endParaRPr lang="zh-CN" altLang="en-US" sz="2000" spc="130">
                        <a:ln>
                          <a:noFill/>
                        </a:ln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215900" marR="215900" marT="133350" marB="133350" anchor="ctr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000" spc="13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各约</a:t>
                      </a:r>
                      <a:r>
                        <a:rPr lang="en-US" altLang="zh-CN" sz="2000" spc="13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3</a:t>
                      </a:r>
                      <a:r>
                        <a:rPr lang="zh-CN" altLang="en-US" sz="2000" spc="13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分钟</a:t>
                      </a:r>
                      <a:endParaRPr lang="zh-CN" altLang="en-US" sz="2000" spc="130">
                        <a:ln>
                          <a:noFill/>
                        </a:ln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marL="215900" marR="215900" marT="133350" marB="133350" anchor="ctr"/>
                </a:tc>
              </a:tr>
              <a:tr h="70104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00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攻辩二</a:t>
                      </a:r>
                      <a:endParaRPr lang="zh-CN" altLang="en-US" sz="2000">
                        <a:ln>
                          <a:noFill/>
                        </a:ln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91430" marR="91430" marT="45714" marB="45714" anchor="ctr"/>
                </a:tc>
                <a:tc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200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质疑对方观点，回答对方提问</a:t>
                      </a:r>
                      <a:endParaRPr lang="zh-CN" altLang="en-US" sz="2000">
                        <a:ln>
                          <a:noFill/>
                        </a:ln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91430" marR="91430" marT="45714" marB="45714"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00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正方三辩</a:t>
                      </a:r>
                      <a:endParaRPr lang="en-US" altLang="zh-CN" sz="2000">
                        <a:ln>
                          <a:noFill/>
                        </a:ln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  <a:p>
                      <a:pPr algn="ctr"/>
                      <a:r>
                        <a:rPr lang="zh-CN" altLang="en-US" sz="200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反方三辩</a:t>
                      </a:r>
                      <a:endParaRPr lang="zh-CN" altLang="en-US" sz="2000">
                        <a:ln>
                          <a:noFill/>
                        </a:ln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91430" marR="91430" marT="45714" marB="45714" anchor="ctr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00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各约</a:t>
                      </a:r>
                      <a:r>
                        <a:rPr lang="en-US" altLang="zh-CN" sz="200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3</a:t>
                      </a:r>
                      <a:r>
                        <a:rPr lang="zh-CN" altLang="en-US" sz="200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分钟</a:t>
                      </a:r>
                      <a:endParaRPr lang="zh-CN" altLang="en-US" sz="2000">
                        <a:ln>
                          <a:noFill/>
                        </a:ln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marL="91430" marR="91430" marT="45714" marB="45714" anchor="ctr"/>
                </a:tc>
              </a:tr>
              <a:tr h="70104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00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自由辩论</a:t>
                      </a:r>
                      <a:endParaRPr lang="zh-CN" altLang="en-US" sz="2000">
                        <a:ln>
                          <a:noFill/>
                        </a:ln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91430" marR="91430" marT="45714" marB="45714" anchor="ctr"/>
                </a:tc>
                <a:tc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200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轮流发言，强化己方观点，反驳对方观点</a:t>
                      </a:r>
                      <a:endParaRPr lang="zh-CN" altLang="en-US" sz="2000">
                        <a:ln>
                          <a:noFill/>
                        </a:ln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91430" marR="91430" marT="45714" marB="45714"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00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正方</a:t>
                      </a:r>
                      <a:endParaRPr lang="zh-CN" altLang="en-US" sz="2000">
                        <a:ln>
                          <a:noFill/>
                        </a:ln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  <a:p>
                      <a:pPr algn="ctr"/>
                      <a:r>
                        <a:rPr lang="zh-CN" altLang="en-US" sz="200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反方</a:t>
                      </a:r>
                      <a:endParaRPr lang="zh-CN" altLang="en-US" sz="2000">
                        <a:ln>
                          <a:noFill/>
                        </a:ln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marL="91430" marR="91430" marT="45714" marB="45714" anchor="ctr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00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各约</a:t>
                      </a:r>
                      <a:r>
                        <a:rPr lang="en-US" altLang="zh-CN" sz="200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4</a:t>
                      </a:r>
                      <a:r>
                        <a:rPr lang="zh-CN" altLang="en-US" sz="200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分钟</a:t>
                      </a:r>
                      <a:endParaRPr lang="zh-CN" altLang="en-US" sz="2000">
                        <a:ln>
                          <a:noFill/>
                        </a:ln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marL="91430" marR="91430" marT="45714" marB="45714" anchor="ctr"/>
                </a:tc>
              </a:tr>
              <a:tr h="70104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00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总结陈词</a:t>
                      </a:r>
                      <a:endParaRPr lang="zh-CN" altLang="en-US" sz="2000">
                        <a:ln>
                          <a:noFill/>
                        </a:ln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91430" marR="91430" marT="45714" marB="45714" anchor="ctr"/>
                </a:tc>
                <a:tc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200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对辩论进行总结</a:t>
                      </a:r>
                      <a:endParaRPr lang="zh-CN" altLang="en-US" sz="2000">
                        <a:ln>
                          <a:noFill/>
                        </a:ln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91430" marR="91430" marT="45714" marB="45714"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00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正方四辩</a:t>
                      </a:r>
                      <a:endParaRPr lang="en-US" altLang="zh-CN" sz="2000">
                        <a:ln>
                          <a:noFill/>
                        </a:ln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  <a:p>
                      <a:pPr algn="ctr"/>
                      <a:r>
                        <a:rPr lang="zh-CN" altLang="en-US" sz="200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反方四辩</a:t>
                      </a:r>
                      <a:endParaRPr lang="zh-CN" altLang="en-US" sz="2000">
                        <a:ln>
                          <a:noFill/>
                        </a:ln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91430" marR="91430" marT="45714" marB="45714" anchor="ctr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00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各约</a:t>
                      </a:r>
                      <a:r>
                        <a:rPr lang="en-US" altLang="zh-CN" sz="200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4</a:t>
                      </a:r>
                      <a:r>
                        <a:rPr lang="zh-CN" altLang="en-US" sz="200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分钟</a:t>
                      </a:r>
                      <a:endParaRPr lang="zh-CN" altLang="en-US" sz="2000">
                        <a:ln>
                          <a:noFill/>
                        </a:ln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marL="91430" marR="91430" marT="45714" marB="45714" anchor="ctr"/>
                </a:tc>
              </a:tr>
            </a:tbl>
          </a:graphicData>
        </a:graphic>
      </p:graphicFrame>
      <p:sp>
        <p:nvSpPr>
          <p:cNvPr id="5" name="文本框 4"/>
          <p:cNvSpPr txBox="1"/>
          <p:nvPr/>
        </p:nvSpPr>
        <p:spPr>
          <a:xfrm>
            <a:off x="317500" y="212090"/>
            <a:ext cx="3877310" cy="4914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3.</a:t>
            </a:r>
            <a:r>
              <a:rPr lang="zh-CN" altLang="en-US" sz="26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辩论的基本流程</a:t>
            </a:r>
            <a:endParaRPr lang="zh-CN" altLang="en-US" sz="26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365125" y="340360"/>
            <a:ext cx="37338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4.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辩论的基本原则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44203" y="931660"/>
            <a:ext cx="3637280" cy="68199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 defTabSz="685800">
              <a:lnSpc>
                <a:spcPct val="120000"/>
              </a:lnSpc>
              <a:buClrTx/>
              <a:buSzTx/>
              <a:buFontTx/>
            </a:pPr>
            <a:r>
              <a:rPr lang="en-US" sz="32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（1）正确理解胜负</a:t>
            </a:r>
            <a:endParaRPr lang="en-US" altLang="en-US" sz="32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grpSp>
        <p:nvGrpSpPr>
          <p:cNvPr id="6" name="组合 5"/>
          <p:cNvGrpSpPr/>
          <p:nvPr/>
        </p:nvGrpSpPr>
        <p:grpSpPr>
          <a:xfrm>
            <a:off x="365125" y="1713230"/>
            <a:ext cx="8496300" cy="3430270"/>
            <a:chOff x="575" y="2698"/>
            <a:chExt cx="13380" cy="5402"/>
          </a:xfrm>
        </p:grpSpPr>
        <p:sp>
          <p:nvSpPr>
            <p:cNvPr id="2" name="Text Box 2"/>
            <p:cNvSpPr/>
            <p:nvPr/>
          </p:nvSpPr>
          <p:spPr>
            <a:xfrm>
              <a:off x="575" y="2698"/>
              <a:ext cx="12971" cy="4397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Overflow="overflow" horzOverflow="overflow" vert="horz" wrap="square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lvl="0" algn="just" defTabSz="685800">
                <a:lnSpc>
                  <a:spcPct val="150000"/>
                </a:lnSpc>
                <a:buClrTx/>
                <a:buSzTx/>
                <a:buFontTx/>
              </a:pPr>
              <a:r>
                <a:rPr lang="en-US" sz="280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辩论的话题本身往往没有绝对的对错，决定辩论胜负的不是双方谁掌握了或者坚持了真理，而是看谁能够自圆其说，看谁能够展示高超的辩论技巧、风趣幽默的语言、令人尊重的个人魅力。</a:t>
              </a:r>
              <a:endParaRPr lang="en-US" sz="28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endParaRPr>
            </a:p>
          </p:txBody>
        </p:sp>
        <p:pic>
          <p:nvPicPr>
            <p:cNvPr id="5" name="图片 4" descr="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1749" y="5894"/>
              <a:ext cx="2207" cy="2207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138430" y="483235"/>
            <a:ext cx="3637280" cy="6324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 defTabSz="685800">
              <a:lnSpc>
                <a:spcPct val="110000"/>
              </a:lnSpc>
              <a:buClrTx/>
              <a:buSzTx/>
              <a:buFontTx/>
            </a:pPr>
            <a:r>
              <a:rPr lang="en-US" sz="32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（2）尊重辩论对手</a:t>
            </a:r>
            <a:endParaRPr lang="en-US" altLang="en-US" sz="32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grpSp>
        <p:nvGrpSpPr>
          <p:cNvPr id="6" name="组合 5"/>
          <p:cNvGrpSpPr/>
          <p:nvPr/>
        </p:nvGrpSpPr>
        <p:grpSpPr>
          <a:xfrm>
            <a:off x="299085" y="1287145"/>
            <a:ext cx="8844915" cy="3856990"/>
            <a:chOff x="471" y="2027"/>
            <a:chExt cx="13929" cy="6074"/>
          </a:xfrm>
        </p:grpSpPr>
        <p:sp>
          <p:nvSpPr>
            <p:cNvPr id="2" name="Text Box 2"/>
            <p:cNvSpPr/>
            <p:nvPr/>
          </p:nvSpPr>
          <p:spPr>
            <a:xfrm>
              <a:off x="471" y="2027"/>
              <a:ext cx="13435" cy="2937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Overflow="overflow" horzOverflow="overflow" vert="horz" wrap="square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lvl="0" algn="just" defTabSz="685800">
                <a:lnSpc>
                  <a:spcPct val="150000"/>
                </a:lnSpc>
                <a:buClrTx/>
                <a:buSzTx/>
                <a:buFontTx/>
              </a:pPr>
              <a:r>
                <a:rPr lang="en-US" sz="320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辩论的过程绝不能演变成双方的谩骂和攻击，要想使自己得到尊重，必须首先尊重对手。</a:t>
              </a:r>
              <a:endParaRPr lang="en-US" sz="32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endParaRPr>
            </a:p>
          </p:txBody>
        </p:sp>
        <p:pic>
          <p:nvPicPr>
            <p:cNvPr id="5" name="图片 4" descr="1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flipH="1">
              <a:off x="10618" y="4319"/>
              <a:ext cx="3782" cy="3782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156210" y="499745"/>
            <a:ext cx="3637280" cy="68199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 defTabSz="685800">
              <a:lnSpc>
                <a:spcPct val="120000"/>
              </a:lnSpc>
              <a:buClrTx/>
              <a:buSzTx/>
              <a:buFontTx/>
            </a:pPr>
            <a:r>
              <a:rPr lang="en-US" sz="32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（3）不可胡搅蛮缠</a:t>
            </a:r>
            <a:endParaRPr lang="en-US" altLang="en-US" sz="32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grpSp>
        <p:nvGrpSpPr>
          <p:cNvPr id="6" name="组合 5"/>
          <p:cNvGrpSpPr/>
          <p:nvPr/>
        </p:nvGrpSpPr>
        <p:grpSpPr>
          <a:xfrm>
            <a:off x="288925" y="1282065"/>
            <a:ext cx="8855075" cy="3862070"/>
            <a:chOff x="455" y="2019"/>
            <a:chExt cx="13945" cy="6082"/>
          </a:xfrm>
        </p:grpSpPr>
        <p:sp>
          <p:nvSpPr>
            <p:cNvPr id="3" name="Text Box 2"/>
            <p:cNvSpPr/>
            <p:nvPr/>
          </p:nvSpPr>
          <p:spPr>
            <a:xfrm>
              <a:off x="455" y="2019"/>
              <a:ext cx="13490" cy="4888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Overflow="overflow" horzOverflow="overflow" vert="horz" wrap="square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lvl="0" algn="just" defTabSz="685800">
                <a:lnSpc>
                  <a:spcPct val="150000"/>
                </a:lnSpc>
                <a:buClrTx/>
                <a:buSzTx/>
                <a:buFontTx/>
              </a:pPr>
              <a:r>
                <a:rPr lang="en-US" sz="320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辩论要始终坚持自己的观点，在辩论中，往往明知自己的观点有漏洞，为了自圆其说，有时需要进行某种诡辩，这是很正常</a:t>
              </a:r>
              <a:endParaRPr lang="en-US" sz="32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endParaRPr>
            </a:p>
            <a:p>
              <a:pPr lvl="0" algn="just" defTabSz="685800">
                <a:lnSpc>
                  <a:spcPct val="150000"/>
                </a:lnSpc>
                <a:buClrTx/>
                <a:buSzTx/>
                <a:buFontTx/>
              </a:pPr>
              <a:r>
                <a:rPr lang="en-US" sz="320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sym typeface="+mn-ea"/>
                </a:rPr>
                <a:t>的，但诡辩不等于胡搅蛮缠。</a:t>
              </a:r>
              <a:endParaRPr lang="en-US" sz="32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endParaRPr>
            </a:p>
          </p:txBody>
        </p:sp>
        <p:pic>
          <p:nvPicPr>
            <p:cNvPr id="5" name="图片 4" descr="1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flipH="1">
              <a:off x="10618" y="4319"/>
              <a:ext cx="3782" cy="3782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2"/>
          <p:cNvSpPr/>
          <p:nvPr/>
        </p:nvSpPr>
        <p:spPr>
          <a:xfrm>
            <a:off x="365760" y="1527810"/>
            <a:ext cx="8488045" cy="270827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lvl="0" algn="just" defTabSz="685800">
              <a:lnSpc>
                <a:spcPct val="140000"/>
              </a:lnSpc>
              <a:buClrTx/>
              <a:buSzTx/>
              <a:buFontTx/>
            </a:pPr>
            <a:r>
              <a:rPr lang="en-US" sz="28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要抓住对方观点中的要害问题，一攻到底，从理论上彻底击败对方，即打蛇要打在七寸上。也可使用避实就虚的方法，机智地避开对方的问题，另外找出对方的弱点进行攻击。</a:t>
            </a:r>
            <a:endParaRPr lang="en-US" sz="28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19405" y="294640"/>
            <a:ext cx="85344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5.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辩论的技巧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37160" y="889635"/>
            <a:ext cx="2549525" cy="5651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 defTabSz="685800" fontAlgn="auto">
              <a:lnSpc>
                <a:spcPct val="110000"/>
              </a:lnSpc>
              <a:buClrTx/>
              <a:buSzTx/>
              <a:buFontTx/>
            </a:pPr>
            <a:r>
              <a:rPr lang="en-US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（1）击中要害</a:t>
            </a:r>
            <a:endParaRPr lang="en-US" altLang="en-US" sz="28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6969125" y="3213100"/>
            <a:ext cx="2174875" cy="217487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Box 2"/>
          <p:cNvSpPr/>
          <p:nvPr/>
        </p:nvSpPr>
        <p:spPr>
          <a:xfrm>
            <a:off x="328295" y="1149985"/>
            <a:ext cx="8488045" cy="300799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lvl="0" algn="just" defTabSz="685800">
              <a:lnSpc>
                <a:spcPct val="130000"/>
              </a:lnSpc>
              <a:buClrTx/>
              <a:buSzTx/>
              <a:buFontTx/>
            </a:pPr>
            <a:r>
              <a:rPr lang="en-US" sz="32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一旦出现对方不同辩手之间观点矛盾，或者对方辩手自相矛盾的情况，就应当马上抓住矛盾点，竭力扩大对方的矛盾，扩大对方的观点裂痕，迫使对方陷入窘境。</a:t>
            </a:r>
            <a:endParaRPr lang="en-US" sz="32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46050" y="429895"/>
            <a:ext cx="2824480" cy="6324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 defTabSz="685800">
              <a:lnSpc>
                <a:spcPct val="110000"/>
              </a:lnSpc>
              <a:buClrTx/>
              <a:buSzTx/>
              <a:buFontTx/>
            </a:pPr>
            <a:r>
              <a:rPr lang="en-US" sz="32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（2）扩大矛盾</a:t>
            </a:r>
            <a:endParaRPr lang="en-US" altLang="en-US" sz="32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6969125" y="3213100"/>
            <a:ext cx="2174875" cy="217487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2"/>
          <p:cNvSpPr/>
          <p:nvPr/>
        </p:nvSpPr>
        <p:spPr>
          <a:xfrm>
            <a:off x="313690" y="1224280"/>
            <a:ext cx="8516620" cy="300482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lvl="0" defTabSz="685800">
              <a:lnSpc>
                <a:spcPct val="130000"/>
              </a:lnSpc>
              <a:buClrTx/>
              <a:buSzTx/>
              <a:buFontTx/>
            </a:pPr>
            <a:r>
              <a:rPr lang="en-US" sz="3200" err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正面进攻效果较差时，可以采取迂回的方法</a:t>
            </a:r>
            <a:r>
              <a:rPr lang="zh-CN" altLang="en-US" sz="32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，</a:t>
            </a:r>
            <a:r>
              <a:rPr lang="en-US" sz="3200" err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从表面看起来并不重要的问题入手，攻其不备，诱使对方露出破绽，进而抓住破绽猛烈进攻。</a:t>
            </a:r>
            <a:endParaRPr lang="en-US" sz="32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44780" y="409575"/>
            <a:ext cx="2824480" cy="6324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defTabSz="685800">
              <a:lnSpc>
                <a:spcPct val="110000"/>
              </a:lnSpc>
              <a:buClrTx/>
              <a:buSzTx/>
              <a:buFontTx/>
            </a:pPr>
            <a:r>
              <a:rPr lang="en-US" sz="32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（3）引蛇出洞</a:t>
            </a:r>
            <a:endParaRPr lang="en-US" altLang="en-US" sz="32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6969125" y="3213100"/>
            <a:ext cx="2174875" cy="217487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Box 2"/>
          <p:cNvSpPr/>
          <p:nvPr/>
        </p:nvSpPr>
        <p:spPr>
          <a:xfrm>
            <a:off x="309245" y="1083310"/>
            <a:ext cx="8526145" cy="29775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lvl="0" algn="just" defTabSz="685800">
              <a:lnSpc>
                <a:spcPct val="130000"/>
              </a:lnSpc>
              <a:buClrTx/>
              <a:buSzTx/>
              <a:buFontTx/>
            </a:pPr>
            <a:r>
              <a:rPr lang="en-US" sz="32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如果自己的观点或论据不够有力，可以模糊概念与对方周旋，把自己某些说不清楚或者模棱两可的观点隐蔽起来，使之不直接受到对方的攻击。</a:t>
            </a:r>
            <a:endParaRPr lang="en-US" sz="32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6969125" y="3213100"/>
            <a:ext cx="2174875" cy="217487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144780" y="327025"/>
            <a:ext cx="2824480" cy="68199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 defTabSz="685800">
              <a:lnSpc>
                <a:spcPct val="120000"/>
              </a:lnSpc>
              <a:buClrTx/>
              <a:buSzTx/>
              <a:buFontTx/>
            </a:pPr>
            <a:r>
              <a:rPr lang="en-US" sz="32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（4）李代桃僵</a:t>
            </a:r>
            <a:endParaRPr lang="en-US" altLang="en-US" sz="32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0477500" y="111760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2"/>
          <p:cNvSpPr/>
          <p:nvPr/>
        </p:nvSpPr>
        <p:spPr>
          <a:xfrm>
            <a:off x="335280" y="1691640"/>
            <a:ext cx="8504555" cy="270891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lvl="0" algn="l" defTabSz="685800">
              <a:lnSpc>
                <a:spcPct val="130000"/>
              </a:lnSpc>
              <a:buClrTx/>
              <a:buSzTx/>
              <a:buFontTx/>
            </a:pPr>
            <a:r>
              <a:rPr lang="en-US" sz="30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在辩论中，辩论的逻辑性起着极为重要的作用。在分析对方的观点时必须分析其逻辑关系，在表述自己的观点时必须讲究逻辑层次。此外，</a:t>
            </a:r>
            <a:endParaRPr lang="en-US" sz="30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lvl="0" algn="l" defTabSz="685800">
              <a:lnSpc>
                <a:spcPct val="130000"/>
              </a:lnSpc>
              <a:buClrTx/>
              <a:buSzTx/>
              <a:buFontTx/>
            </a:pPr>
            <a:r>
              <a:rPr lang="en-US" sz="30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还要善于归纳，善于使用归谬法。</a:t>
            </a:r>
            <a:endParaRPr lang="en-US" sz="30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35280" y="412750"/>
            <a:ext cx="51206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6.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辩论的方法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38430" y="861695"/>
            <a:ext cx="5262880" cy="82994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 defTabSz="685800">
              <a:lnSpc>
                <a:spcPct val="150000"/>
              </a:lnSpc>
              <a:buClrTx/>
              <a:buSzTx/>
              <a:buFontTx/>
            </a:pPr>
            <a:r>
              <a:rPr lang="en-US" sz="32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（1）必须讲究辩论的逻辑性</a:t>
            </a:r>
            <a:endParaRPr lang="en-US" altLang="en-US" sz="32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6969125" y="3213100"/>
            <a:ext cx="2174875" cy="217487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2"/>
          <p:cNvSpPr/>
          <p:nvPr/>
        </p:nvSpPr>
        <p:spPr>
          <a:xfrm>
            <a:off x="281940" y="1089025"/>
            <a:ext cx="8536305" cy="332295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lvl="0" algn="just" defTabSz="685800">
              <a:lnSpc>
                <a:spcPct val="120000"/>
              </a:lnSpc>
              <a:buClrTx/>
              <a:buSzTx/>
              <a:buFontTx/>
            </a:pPr>
            <a:r>
              <a:rPr lang="en-US" sz="32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不同辩手要保持一致的立场，注意从不同角度、不同层次反复表达己方立场，申明己方观点，并能相互补充，相互维护，运用的材料要和观点联系密切，论证必须逻辑严</a:t>
            </a:r>
            <a:endParaRPr lang="en-US" sz="32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lvl="0" algn="just" defTabSz="685800">
              <a:lnSpc>
                <a:spcPct val="120000"/>
              </a:lnSpc>
              <a:buClrTx/>
              <a:buSzTx/>
              <a:buFontTx/>
            </a:pPr>
            <a:r>
              <a:rPr lang="en-US" sz="32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密，尽可能避免给对方留下可乘之机。</a:t>
            </a:r>
            <a:endParaRPr lang="en-US" sz="32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81305" y="290830"/>
            <a:ext cx="4627880" cy="73723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 defTabSz="685800">
              <a:lnSpc>
                <a:spcPct val="150000"/>
              </a:lnSpc>
              <a:buClrTx/>
              <a:buSzTx/>
              <a:buFontTx/>
            </a:pPr>
            <a:r>
              <a:rPr lang="en-US" sz="32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（2）要立场鲜明，观点统一</a:t>
            </a:r>
            <a:endParaRPr lang="en-US" sz="32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6969125" y="3213100"/>
            <a:ext cx="2174875" cy="217487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https://d.book118.com/026113143012010052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TABLE_BEAUTIFY" val="smartTable{10a26ada-2d72-4d70-91a9-4e1c3d99b979}"/>
  <p:tag name="TABLE_ENDDRAG_ORIGIN_RECT" val="670*319"/>
  <p:tag name="TABLE_ENDDRAG_RECT" val="25*57*670*319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教材帮课件">
      <a:majorFont>
        <a:latin typeface="Times New Roman"/>
        <a:ea typeface="黑体"/>
        <a:cs typeface="Arial"/>
      </a:majorFont>
      <a:minorFont>
        <a:latin typeface="Times New Roman"/>
        <a:ea typeface="楷体"/>
        <a:cs typeface="Arial"/>
      </a:minorFont>
    </a:fontScheme>
    <a:fmtScheme name="凸显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noFill/>
        <a:noFill/>
        <a:noFill/>
      </a:bgFillStyleLst>
    </a:fmtScheme>
  </a:themeElements>
  <a:objectDefaults>
    <a:spDef>
      <a:spPr>
        <a:solidFill>
          <a:schemeClr val="bg1"/>
        </a:solidFill>
        <a:ln w="28575">
          <a:solidFill>
            <a:srgbClr val="0070C0"/>
          </a:solidFill>
        </a:ln>
      </a:spPr>
      <a:bodyPr wrap="square" lIns="51435" tIns="25718" rIns="51435" bIns="25718" rtlCol="0" anchor="t">
        <a:spAutoFit/>
      </a:bodyPr>
      <a:lstStyle>
        <a:defPPr>
          <a:defRPr lang="zh-CN" altLang="en-US" sz="2800" dirty="0">
            <a:solidFill>
              <a:srgbClr val="C00000"/>
            </a:solidFill>
            <a:latin typeface="Times New Roman" panose="02020603050405020304" pitchFamily="18" charset="0"/>
            <a:ea typeface="楷体" panose="02010609060101010101" pitchFamily="49" charset="-122"/>
          </a:defRPr>
        </a:defPPr>
      </a:lstStyle>
    </a:spDef>
    <a:txDef>
      <a:spPr>
        <a:noFill/>
      </a:spPr>
      <a:bodyPr wrap="square" rtlCol="0">
        <a:spAutoFit/>
      </a:bodyPr>
      <a:lstStyle>
        <a:defPPr>
          <a:defRPr lang="zh-CN" altLang="en-US" sz="280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19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Times New Roman</vt:lpstr>
      <vt:lpstr>黑体</vt:lpstr>
      <vt:lpstr>楷体</vt:lpstr>
      <vt:lpstr>宋体</vt:lpstr>
      <vt:lpstr>Calibri Light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2024-09-18T03:38:42.131</cp:lastPrinted>
  <dcterms:created xsi:type="dcterms:W3CDTF">2024-09-17T19:38:42Z</dcterms:created>
  <dcterms:modified xsi:type="dcterms:W3CDTF">2024-09-17T19:38:44Z</dcterms:modified>
</cp:coreProperties>
</file>