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9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0D7B1-3180-4B8A-8392-B25803780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F7236-2A6C-43FC-B541-1B720EB0F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232B0-06E6-464F-BF98-8D44035CE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75B6D-2BB3-4002-B52F-271758945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776260-6F3C-4EC4-A434-761F9E84F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58D5F-EF4A-43E5-BF28-22966F276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916E2D-163C-47E2-A75C-9CE0618B6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2FEFF-6300-40CC-A5AB-3ABD6A91D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E50EE-CABB-4C5B-9ACB-DD660C5CE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FA9B2-EA21-4171-9678-6D1FEDFF6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7ECB9-FC15-4C11-A7B3-5E5F34F89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22" Type="http://schemas.openxmlformats.org/officeDocument/2006/relationships/tags" Target="../tags/tag225.xml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26" Type="http://schemas.openxmlformats.org/officeDocument/2006/relationships/tags" Target="../tags/tag229.xml" /><Relationship Id="rId27" Type="http://schemas.openxmlformats.org/officeDocument/2006/relationships/tags" Target="../tags/tag230.xml" /><Relationship Id="rId28" Type="http://schemas.openxmlformats.org/officeDocument/2006/relationships/tags" Target="../tags/tag231.xml" /><Relationship Id="rId29" Type="http://schemas.openxmlformats.org/officeDocument/2006/relationships/tags" Target="../tags/tag232.xml" /><Relationship Id="rId3" Type="http://schemas.openxmlformats.org/officeDocument/2006/relationships/tags" Target="../tags/tag206.xml" /><Relationship Id="rId30" Type="http://schemas.openxmlformats.org/officeDocument/2006/relationships/tags" Target="../tags/tag233.xml" /><Relationship Id="rId31" Type="http://schemas.openxmlformats.org/officeDocument/2006/relationships/tags" Target="../tags/tag234.xml" /><Relationship Id="rId32" Type="http://schemas.openxmlformats.org/officeDocument/2006/relationships/tags" Target="../tags/tag235.xml" /><Relationship Id="rId33" Type="http://schemas.openxmlformats.org/officeDocument/2006/relationships/tags" Target="../tags/tag23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22" Type="http://schemas.openxmlformats.org/officeDocument/2006/relationships/tags" Target="../tags/tag257.xml" /><Relationship Id="rId23" Type="http://schemas.openxmlformats.org/officeDocument/2006/relationships/tags" Target="../tags/tag258.xml" /><Relationship Id="rId24" Type="http://schemas.openxmlformats.org/officeDocument/2006/relationships/tags" Target="../tags/tag259.xml" /><Relationship Id="rId25" Type="http://schemas.openxmlformats.org/officeDocument/2006/relationships/tags" Target="../tags/tag260.xml" /><Relationship Id="rId26" Type="http://schemas.openxmlformats.org/officeDocument/2006/relationships/tags" Target="../tags/tag261.xml" /><Relationship Id="rId27" Type="http://schemas.openxmlformats.org/officeDocument/2006/relationships/tags" Target="../tags/tag262.xml" /><Relationship Id="rId28" Type="http://schemas.openxmlformats.org/officeDocument/2006/relationships/tags" Target="../tags/tag263.xml" /><Relationship Id="rId29" Type="http://schemas.openxmlformats.org/officeDocument/2006/relationships/tags" Target="../tags/tag264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2205115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主动脉壁内血肿的护理查房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主动脉壁内血肿的相关知识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总结与建议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主动脉壁内血肿的相关知识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主动脉壁内血肿的定义和病因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动脉硬化：动脉硬化可能导致主动脉内膜变薄，形成血肿。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外伤：外伤可能导致主动脉内膜损伤，形成血肿。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感染：感染可能导致主动脉内膜损伤，形成血肿。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定义：主动脉壁内血肿是指主动脉内膜出现破裂，血液流入主动脉壁内，形成血肿。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病因：主动脉壁内血肿的主要原因包括高血压、动脉硬化、外伤、感染等。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高血压：长期高血压可能导致主动脉内膜损伤，形成血肿。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主动脉壁内血肿的症状和体征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411882"/>
            <a:ext cx="10515600" cy="1817244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1952200" y="2566392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616022" y="3413337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9" name="圆角矩形 18"/>
          <p:cNvSpPr/>
          <p:nvPr>
            <p:custDataLst>
              <p:tags r:id="rId5"/>
            </p:custDataLst>
          </p:nvPr>
        </p:nvSpPr>
        <p:spPr>
          <a:xfrm>
            <a:off x="6632653" y="3158999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0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296475" y="4005945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771352" y="3818370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2" name="圆角矩形 21"/>
          <p:cNvSpPr/>
          <p:nvPr>
            <p:custDataLst>
              <p:tags r:id="rId8"/>
            </p:custDataLst>
          </p:nvPr>
        </p:nvSpPr>
        <p:spPr>
          <a:xfrm>
            <a:off x="3107530" y="4562945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23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9700" y="4105136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4" name="圆角矩形 23"/>
          <p:cNvSpPr/>
          <p:nvPr>
            <p:custDataLst>
              <p:tags r:id="rId10"/>
            </p:custDataLst>
          </p:nvPr>
        </p:nvSpPr>
        <p:spPr>
          <a:xfrm>
            <a:off x="5465878" y="484971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11"/>
            </p:custDataLst>
          </p:nvPr>
        </p:nvSpPr>
        <p:spPr>
          <a:xfrm>
            <a:off x="4279392" y="319715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43214" y="4044095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14926" y="3754786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4"/>
            </p:custDataLst>
          </p:nvPr>
        </p:nvSpPr>
        <p:spPr>
          <a:xfrm>
            <a:off x="7751104" y="449936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15"/>
            </p:custDataLst>
          </p:nvPr>
        </p:nvSpPr>
        <p:spPr>
          <a:xfrm>
            <a:off x="8936954" y="249009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600776" y="3337036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17"/>
            </p:custDataLst>
          </p:nvPr>
        </p:nvSpPr>
        <p:spPr>
          <a:xfrm>
            <a:off x="1638729" y="1547133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胸痛：突发性、持续性、撕裂样疼痛，可放射至背部、颈部、上肢等部位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正文"/>
          <p:cNvSpPr txBox="1"/>
          <p:nvPr>
            <p:custDataLst>
              <p:tags r:id="rId18"/>
            </p:custDataLst>
          </p:nvPr>
        </p:nvSpPr>
        <p:spPr>
          <a:xfrm>
            <a:off x="3965920" y="2177891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低血压：由于主动脉壁内血肿导致心脏输出量减少，引起低血压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5" name="正文"/>
          <p:cNvSpPr txBox="1"/>
          <p:nvPr>
            <p:custDataLst>
              <p:tags r:id="rId19"/>
            </p:custDataLst>
          </p:nvPr>
        </p:nvSpPr>
        <p:spPr>
          <a:xfrm>
            <a:off x="6319181" y="2111127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心脏杂音：可闻及主动脉瓣关闭不全的杂音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2" name="正文"/>
          <p:cNvSpPr txBox="1"/>
          <p:nvPr>
            <p:custDataLst>
              <p:tags r:id="rId20"/>
            </p:custDataLst>
          </p:nvPr>
        </p:nvSpPr>
        <p:spPr>
          <a:xfrm>
            <a:off x="8623483" y="1460022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神经系统症状：可出现头晕、头痛、意识障碍等神经系统症状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21"/>
            </p:custDataLst>
          </p:nvPr>
        </p:nvSpPr>
        <p:spPr>
          <a:xfrm>
            <a:off x="2794058" y="5087516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呼吸困难：由于主动脉压迫气管、支气管，导致呼吸困难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63" name="正文"/>
          <p:cNvSpPr txBox="1"/>
          <p:nvPr>
            <p:custDataLst>
              <p:tags r:id="rId22"/>
            </p:custDataLst>
          </p:nvPr>
        </p:nvSpPr>
        <p:spPr>
          <a:xfrm>
            <a:off x="5152406" y="5374918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休克：严重者可出现休克，表现为意识模糊、四肢湿冷、血压下降等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3" name="正文"/>
          <p:cNvSpPr txBox="1"/>
          <p:nvPr>
            <p:custDataLst>
              <p:tags r:id="rId23"/>
            </p:custDataLst>
          </p:nvPr>
        </p:nvSpPr>
        <p:spPr>
          <a:xfrm>
            <a:off x="7437632" y="5032834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腹部症状：可出现腹痛、恶心、呕吐等消化道症状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主动脉壁内血肿的诊断与治疗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诊断方法：CT扫描、MRI、血管造影等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治疗方法：药物治疗、手术治疗、介入治疗等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药物治疗：抗凝、抗血小板、降压等药物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手术治疗：主动脉腔内修复术、主动脉置换术等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介入治疗：动脉瘤腔内隔绝术、支架植入术等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患者基本信息介绍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病史：高血压、糖尿病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诊断：主动脉壁内血肿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入院时间：2022年10月10日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病例摘要及病史回顾</a:t>
            </a:r>
            <a:endParaRPr lang="zh-CN" altLang="en-US"/>
          </a:p>
        </p:txBody>
      </p:sp>
      <p:cxnSp>
        <p:nvCxnSpPr>
          <p:cNvPr id="92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855646" y="3785962"/>
            <a:ext cx="598" cy="173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3"/>
            </p:custDataLst>
          </p:nvPr>
        </p:nvSpPr>
        <p:spPr>
          <a:xfrm>
            <a:off x="838200" y="4173190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患者基本信息：姓名、年龄、性别、职业等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974327" y="3766212"/>
            <a:ext cx="3591" cy="10557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5"/>
            </p:custDataLst>
          </p:nvPr>
        </p:nvSpPr>
        <p:spPr>
          <a:xfrm>
            <a:off x="2958078" y="5039216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现病史：发病时间、持续时间、病情发展等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6000" y="3811099"/>
            <a:ext cx="0" cy="5278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5077956" y="4556827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家族史：患者家族成员的疾病和健康情况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14681" y="3766212"/>
            <a:ext cx="1795" cy="13867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9"/>
            </p:custDataLst>
          </p:nvPr>
        </p:nvSpPr>
        <p:spPr>
          <a:xfrm>
            <a:off x="7197834" y="5363602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辅助检查：实验室检查、影像学检查等结果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335756" y="3827259"/>
            <a:ext cx="0" cy="32199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/>
          <p:nvPr>
            <p:custDataLst>
              <p:tags r:id="rId11"/>
            </p:custDataLst>
          </p:nvPr>
        </p:nvSpPr>
        <p:spPr>
          <a:xfrm>
            <a:off x="9317712" y="4386854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治疗方案：针对患者的病情，制定的治疗方案和护理措施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916183" y="2833154"/>
            <a:ext cx="0" cy="8809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3"/>
            </p:custDataLst>
          </p:nvPr>
        </p:nvSpPr>
        <p:spPr>
          <a:xfrm>
            <a:off x="1898139" y="1855210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主诉：患者自述的症状和体征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正文"/>
          <p:cNvSpPr txBox="1"/>
          <p:nvPr>
            <p:custDataLst>
              <p:tags r:id="rId14"/>
            </p:custDataLst>
          </p:nvPr>
        </p:nvSpPr>
        <p:spPr>
          <a:xfrm>
            <a:off x="4018017" y="2490814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既往史：患者过去的疾病和治疗情况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54143" y="2453109"/>
            <a:ext cx="3591" cy="12556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正文"/>
          <p:cNvSpPr txBox="1"/>
          <p:nvPr>
            <p:custDataLst>
              <p:tags r:id="rId16"/>
            </p:custDataLst>
          </p:nvPr>
        </p:nvSpPr>
        <p:spPr>
          <a:xfrm>
            <a:off x="6137895" y="1484141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体格检查：患者的生命体征、神经系统检查等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274021" y="3289808"/>
            <a:ext cx="3591" cy="49615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正文"/>
          <p:cNvSpPr txBox="1"/>
          <p:nvPr>
            <p:custDataLst>
              <p:tags r:id="rId18"/>
            </p:custDataLst>
          </p:nvPr>
        </p:nvSpPr>
        <p:spPr>
          <a:xfrm>
            <a:off x="8257773" y="2317250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诊断：根据病史、体格检查和辅助检查，对患者的诊断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19"/>
            </p:custDataLst>
          </p:nvPr>
        </p:nvCxnSpPr>
        <p:spPr>
          <a:xfrm>
            <a:off x="863935" y="3771000"/>
            <a:ext cx="10331861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1792803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1"/>
            </p:custDataLst>
          </p:nvPr>
        </p:nvSpPr>
        <p:spPr>
          <a:xfrm>
            <a:off x="3912681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2"/>
            </p:custDataLst>
          </p:nvPr>
        </p:nvSpPr>
        <p:spPr>
          <a:xfrm>
            <a:off x="6032559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3"/>
            </p:custDataLst>
          </p:nvPr>
        </p:nvSpPr>
        <p:spPr>
          <a:xfrm>
            <a:off x="8152437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4"/>
            </p:custDataLst>
          </p:nvPr>
        </p:nvSpPr>
        <p:spPr>
          <a:xfrm>
            <a:off x="10272315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5"/>
            </p:custDataLst>
          </p:nvPr>
        </p:nvSpPr>
        <p:spPr>
          <a:xfrm>
            <a:off x="2852742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6"/>
            </p:custDataLst>
          </p:nvPr>
        </p:nvSpPr>
        <p:spPr>
          <a:xfrm>
            <a:off x="4972620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6" name="直接连接符 5"/>
          <p:cNvCxnSpPr/>
          <p:nvPr>
            <p:custDataLst>
              <p:tags r:id="rId27"/>
            </p:custDataLst>
          </p:nvPr>
        </p:nvCxnSpPr>
        <p:spPr>
          <a:xfrm flipH="1">
            <a:off x="5034266" y="3460380"/>
            <a:ext cx="3591" cy="25196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>
            <p:custDataLst>
              <p:tags r:id="rId28"/>
            </p:custDataLst>
          </p:nvPr>
        </p:nvSpPr>
        <p:spPr>
          <a:xfrm>
            <a:off x="7092498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9"/>
            </p:custDataLst>
          </p:nvPr>
        </p:nvSpPr>
        <p:spPr>
          <a:xfrm>
            <a:off x="9212376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实验室及影像学检查结果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检查结果分析：根据检查结果，判断病情严重程度及发展趋势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诊断依据：结合临床表现、实验室及影像学检查结果，明确诊断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实验室检查：血常规、尿常规、生化全套等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影像学检查：X线、CT、MRI等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原因：主动脉壁内血肿压迫神经，导致疼痛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症状：持续性疼痛，可伴有呼吸困难、头晕等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护理措施：使用止痛药，保持患者舒适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预防措施：避免剧烈运动，保持情绪稳定，定期检查血压等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焦虑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原因：对疾病的担忧、对治疗效果的不确定、对护理人员的不信任等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表现：紧张、失眠、烦躁不安、注意力不集中等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影响：影响患者的康复进程、降低生活质量、增加医疗费用等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护理措施：提供心理支持、加强与患者的沟通、提供舒适的环境、帮助患者了解疾病和治疗方案等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https://d.book118.com/026122051153010054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主动脉壁内血肿的护理查房</vt:lpstr>
      <vt:lpstr>目录</vt:lpstr>
      <vt:lpstr>主动脉壁内血肿的相关知识</vt:lpstr>
      <vt:lpstr>主动脉壁内血肿的定义和病因</vt:lpstr>
      <vt:lpstr>主动脉壁内血肿的症状和体征</vt:lpstr>
      <vt:lpstr>主动脉壁内血肿的诊断与治疗</vt:lpstr>
      <vt:lpstr>病例汇报</vt:lpstr>
      <vt:lpstr>患者基本信息介绍</vt:lpstr>
      <vt:lpstr>病例摘要及病史回顾</vt:lpstr>
      <vt:lpstr>实验室及影像学检查结果</vt:lpstr>
      <vt:lpstr>护理诊断</vt:lpstr>
      <vt:lpstr>疼痛</vt:lpstr>
      <vt:lpstr>焦虑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2024-09-21T21:01:07.123</cp:lastPrinted>
  <dcterms:created xsi:type="dcterms:W3CDTF">2024-09-21T13:01:07Z</dcterms:created>
  <dcterms:modified xsi:type="dcterms:W3CDTF">2024-09-21T13:01:09Z</dcterms:modified>
</cp:coreProperties>
</file>