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A7B96C-6165-4EBE-BBF0-C00A0EE4C0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74AECA-3FC1-464E-8804-90B1948A1F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2A5CC5-A488-47A1-B369-B14A93DEF9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CA7E18-9CEB-44F6-A910-2387B24D4C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E09AA7B-0AC0-4E7E-988D-6E2C9BAF14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C06BA20-B437-4689-9E5C-7C10317B7B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8A6792B-5275-4E49-8732-F718218926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399E16-358B-4FE2-862C-89DB552F46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799FC9-F1A5-4AFF-80B5-96C40CC16C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5C88C9-7DE0-4873-8353-2F7EAD76B3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20FD68-B1CF-442B-9FF6-AF635C15D7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6132230041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1800" cy="2133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枸橼酸钠抗凝技术在CRRT中</a:t>
            </a:r>
          </a:p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84071" y="4751645"/>
            <a:ext cx="8029575" cy="3905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441200" y="5124644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枸橼酸钠抗凝技术原理及优势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CRRT中枸橼酸钠抗凝技术应用方法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枸橼酸钠抗凝技术在CRRT中的效果评价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安全性考虑及注意事项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3232606"/>
            <a:ext cx="471422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随着医疗技术的不断发展，CRRT已成为重症患者的重要治疗手段之一，而抗凝技术的选择对于CRRT的顺利进行至关重要。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4962429"/>
            <a:ext cx="4714229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枸橼酸钠作为一种局部抗凝剂，在CRRT中逐渐得到广泛应用。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927890" y="1290438"/>
            <a:ext cx="4828525" cy="4828525"/>
          </a:xfrm>
          <a:prstGeom prst="ellipse">
            <a:avLst/>
          </a:prstGeom>
        </p:spPr>
      </p:pic>
      <p:grpSp>
        <p:nvGrpSpPr>
          <p:cNvPr id="5" name="Group 5"/>
          <p:cNvGrpSpPr/>
          <p:nvPr/>
        </p:nvGrpSpPr>
        <p:grpSpPr>
          <a:xfrm>
            <a:off x="5396305" y="4914086"/>
            <a:ext cx="1091477" cy="1091477"/>
            <a:chOff x="5396305" y="4914086"/>
            <a:chExt cx="1091477" cy="1091477"/>
          </a:xfrm>
        </p:grpSpPr>
        <p:sp>
          <p:nvSpPr>
            <p:cNvPr id="6" name="AutoShape 6"/>
            <p:cNvSpPr/>
            <p:nvPr/>
          </p:nvSpPr>
          <p:spPr>
            <a:xfrm>
              <a:off x="5396305" y="4914086"/>
              <a:ext cx="1091477" cy="109147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539437" y="5154753"/>
              <a:ext cx="610142" cy="610142"/>
            </a:xfrm>
            <a:custGeom>
              <a:rect l="l" t="t" r="r" b="b"/>
              <a:pathLst>
                <a:path w="304800" h="304800">
                  <a:moveTo>
                    <a:pt x="310886" y="167269"/>
                  </a:moveTo>
                  <a:cubicBezTo>
                    <a:pt x="310886" y="167269"/>
                    <a:pt x="267148" y="122672"/>
                    <a:pt x="206873" y="122672"/>
                  </a:cubicBezTo>
                  <a:cubicBezTo>
                    <a:pt x="147980" y="122672"/>
                    <a:pt x="89764" y="167269"/>
                    <a:pt x="89764" y="167269"/>
                  </a:cubicBezTo>
                  <a:lnTo>
                    <a:pt x="57064" y="153619"/>
                  </a:lnTo>
                  <a:lnTo>
                    <a:pt x="57064" y="193662"/>
                  </a:lnTo>
                  <a:cubicBezTo>
                    <a:pt x="62217" y="195415"/>
                    <a:pt x="65989" y="200158"/>
                    <a:pt x="65989" y="205902"/>
                  </a:cubicBezTo>
                  <a:cubicBezTo>
                    <a:pt x="65989" y="211703"/>
                    <a:pt x="62141" y="216456"/>
                    <a:pt x="56912" y="218170"/>
                  </a:cubicBezTo>
                  <a:lnTo>
                    <a:pt x="66580" y="245135"/>
                  </a:lnTo>
                  <a:lnTo>
                    <a:pt x="38043" y="245135"/>
                  </a:lnTo>
                  <a:lnTo>
                    <a:pt x="47796" y="217942"/>
                  </a:lnTo>
                  <a:cubicBezTo>
                    <a:pt x="43110" y="215951"/>
                    <a:pt x="39834" y="211322"/>
                    <a:pt x="39834" y="205902"/>
                  </a:cubicBezTo>
                  <a:cubicBezTo>
                    <a:pt x="39834" y="200597"/>
                    <a:pt x="43015" y="196082"/>
                    <a:pt x="47558" y="194024"/>
                  </a:cubicBezTo>
                  <a:lnTo>
                    <a:pt x="47558" y="149647"/>
                  </a:lnTo>
                  <a:lnTo>
                    <a:pt x="0" y="129816"/>
                  </a:lnTo>
                  <a:lnTo>
                    <a:pt x="209255" y="35890"/>
                  </a:lnTo>
                  <a:lnTo>
                    <a:pt x="401241" y="130997"/>
                  </a:lnTo>
                  <a:lnTo>
                    <a:pt x="310886" y="167269"/>
                  </a:lnTo>
                  <a:close/>
                  <a:moveTo>
                    <a:pt x="204492" y="145266"/>
                  </a:moveTo>
                  <a:cubicBezTo>
                    <a:pt x="265128" y="145266"/>
                    <a:pt x="294846" y="177365"/>
                    <a:pt x="294846" y="177365"/>
                  </a:cubicBezTo>
                  <a:lnTo>
                    <a:pt x="294846" y="243945"/>
                  </a:lnTo>
                  <a:cubicBezTo>
                    <a:pt x="294846" y="243945"/>
                    <a:pt x="263938" y="268910"/>
                    <a:pt x="199739" y="268910"/>
                  </a:cubicBezTo>
                  <a:cubicBezTo>
                    <a:pt x="135541" y="268910"/>
                    <a:pt x="114138" y="243945"/>
                    <a:pt x="114138" y="243945"/>
                  </a:cubicBezTo>
                  <a:lnTo>
                    <a:pt x="114138" y="177365"/>
                  </a:lnTo>
                  <a:cubicBezTo>
                    <a:pt x="114138" y="177365"/>
                    <a:pt x="143856" y="145266"/>
                    <a:pt x="204492" y="145266"/>
                  </a:cubicBezTo>
                  <a:close/>
                  <a:moveTo>
                    <a:pt x="203302" y="254641"/>
                  </a:moveTo>
                  <a:cubicBezTo>
                    <a:pt x="245326" y="254641"/>
                    <a:pt x="279397" y="246116"/>
                    <a:pt x="279397" y="235620"/>
                  </a:cubicBezTo>
                  <a:cubicBezTo>
                    <a:pt x="279397" y="225123"/>
                    <a:pt x="245326" y="216599"/>
                    <a:pt x="203302" y="216599"/>
                  </a:cubicBezTo>
                  <a:cubicBezTo>
                    <a:pt x="161277" y="216599"/>
                    <a:pt x="127216" y="225123"/>
                    <a:pt x="127216" y="235620"/>
                  </a:cubicBezTo>
                  <a:cubicBezTo>
                    <a:pt x="127216" y="246116"/>
                    <a:pt x="161277" y="254641"/>
                    <a:pt x="203302" y="254641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5396305" y="3160304"/>
            <a:ext cx="1091477" cy="109147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396305" y="1478824"/>
            <a:ext cx="1091477" cy="109147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628547" y="3392546"/>
            <a:ext cx="626995" cy="626995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68096" y="1750615"/>
            <a:ext cx="547896" cy="547896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39110" y="1502783"/>
            <a:ext cx="471422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探讨枸橼酸钠抗凝技术在连续肾脏替代疗法（CRRT）中的应用效果及安全性。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CRRT（Continuous Renal Replacement Therapy）即连续肾脏替代疗法，是指通过体外循环血液净化方式连续、缓慢清除水及溶质的一种血液净化治疗技术，以替代肾脏功能。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CRRT主要适用于重症患者，如急性肾损伤、慢性肾衰竭、多器官功能衰竭等，能够有效清除体内代谢产物、毒性物质及调节水电解质平衡。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CRRT简介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216578"/>
            <a:ext cx="0" cy="5645486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466458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581544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443018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60801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20143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36643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95985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512485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92658" y="1638090"/>
            <a:ext cx="8708491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枸橼酸钠抗凝技术是一种局部抗凝方法，通过向体外循环管路中持续加入枸橼酸钠溶液，使血液中钙离子与枸橼酸根离子结合形成难解离的可溶性络合物，从而达到抗凝效果。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73196" y="320143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88282" y="331652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73196" y="495985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88282" y="507494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322285" y="5154931"/>
            <a:ext cx="8849237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枸橼酸钠抗凝技术需要密切监测患者凝血功能及电解质水平，以确保治疗安全有效。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332022" y="3396511"/>
            <a:ext cx="8829763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该技术具有抗凝效果确切、对凝血系统影响小、出血风险低等优点，在CRRT中得到了广泛应用。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枸橼酸钠抗凝技术概述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枸橼酸钠抗凝技术原理及优势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枸橼酸钠通过与血液中钙离子结合，形成难解离的可溶性络合物枸橼酸钙，使血液中钙离子减少，从而阻止凝血酶原转化为凝血酶，达到抗凝作用。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抗凝作用的可逆性：当血液重新进入体内或有钙离子被补充时，枸橼酸钙络合物可逐渐解离，钙离子恢复凝血功能。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抗凝原理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与普通肝素抗凝相比，枸橼酸钠抗凝无需监测凝血指标，出血风险低，对脂质代谢无影响。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与低分子肝素抗凝相比，枸橼酸钠抗凝具有更好的生物相容性和更低的出血倾向。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与无肝素抗凝相比，枸橼酸钠抗凝可减轻滤器凝血和管路堵塞，提高滤器使用寿命。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与其他抗凝技术比较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26880" y="4327928"/>
            <a:ext cx="816835" cy="816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15503" y="3252517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418023" y="2978511"/>
            <a:ext cx="741863" cy="7418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25419" y="2137218"/>
            <a:ext cx="951888" cy="9518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663043" y="2098623"/>
            <a:ext cx="684020" cy="684020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93287" y="4394336"/>
            <a:ext cx="684020" cy="68402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85811" y="3035533"/>
            <a:ext cx="617053" cy="61705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615209" y="4346502"/>
            <a:ext cx="923188" cy="9231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327263" y="3523107"/>
            <a:ext cx="536304" cy="536304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782217" y="3324986"/>
            <a:ext cx="536304" cy="53630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92083" y="2027663"/>
            <a:ext cx="825939" cy="82593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34516" y="4265809"/>
            <a:ext cx="1084575" cy="10845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60548" y="3456392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723341" y="2059085"/>
            <a:ext cx="1139031" cy="113903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5413642" y="2493745"/>
            <a:ext cx="1309700" cy="1348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7" name="Connector 17"/>
          <p:cNvCxnSpPr/>
          <p:nvPr/>
        </p:nvCxnSpPr>
        <p:spPr>
          <a:xfrm flipV="1">
            <a:off x="6102864" y="2883378"/>
            <a:ext cx="679174" cy="1521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V="1">
            <a:off x="6825419" y="3126459"/>
            <a:ext cx="191610" cy="44232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 flipV="1">
            <a:off x="7301364" y="3163040"/>
            <a:ext cx="133934" cy="116488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 flipH="1">
            <a:off x="5567348" y="4736345"/>
            <a:ext cx="1459532" cy="9172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1" name="Connector 21"/>
          <p:cNvCxnSpPr/>
          <p:nvPr/>
        </p:nvCxnSpPr>
        <p:spPr>
          <a:xfrm flipV="1">
            <a:off x="5576003" y="4059411"/>
            <a:ext cx="751260" cy="50081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2" name="Connector 22"/>
          <p:cNvCxnSpPr/>
          <p:nvPr/>
        </p:nvCxnSpPr>
        <p:spPr>
          <a:xfrm>
            <a:off x="4269332" y="3861290"/>
            <a:ext cx="443212" cy="5858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3" name="Connector 23"/>
          <p:cNvCxnSpPr/>
          <p:nvPr/>
        </p:nvCxnSpPr>
        <p:spPr>
          <a:xfrm flipV="1">
            <a:off x="4318522" y="2782643"/>
            <a:ext cx="344521" cy="542343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4" name="Connector 24"/>
          <p:cNvCxnSpPr/>
          <p:nvPr/>
        </p:nvCxnSpPr>
        <p:spPr>
          <a:xfrm flipV="1">
            <a:off x="4385236" y="3349442"/>
            <a:ext cx="1032786" cy="237941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5" name="Connector 25"/>
          <p:cNvCxnSpPr/>
          <p:nvPr/>
        </p:nvCxnSpPr>
        <p:spPr>
          <a:xfrm flipV="1">
            <a:off x="5428529" y="3720374"/>
            <a:ext cx="360425" cy="686184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5322679" y="2733875"/>
            <a:ext cx="236458" cy="296514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 flipH="1" flipV="1">
            <a:off x="6863567" y="4059411"/>
            <a:ext cx="334699" cy="36126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 flipH="1" flipV="1">
            <a:off x="6126369" y="3484076"/>
            <a:ext cx="200894" cy="39031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TextBox 29"/>
          <p:cNvSpPr txBox="1"/>
          <p:nvPr/>
        </p:nvSpPr>
        <p:spPr>
          <a:xfrm>
            <a:off x="183453" y="134826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安全性高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51179" y="189924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枸橼酸钠抗凝对凝血系统影响小，出血风险低，尤其适用于有出血倾向或高危出血风险的患者。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83453" y="432792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滤器使用寿命延长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51179" y="487890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枸橼酸钠抗凝可有效减轻滤器凝血和管路堵塞，延长滤器使用寿命，降低治疗成本。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966477" y="1432892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操作简便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966477" y="2006039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无需频繁监测凝血指标，减轻医护人员工作负担。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966477" y="4251066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适应症广泛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966477" y="4824213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枸橼酸钠抗凝适用于多种CRRT治疗模式，如连续性静脉-静脉血液滤过(CVVH)、连续性静脉-静脉血液透析滤过(CVVHDF)等。</a:t>
            </a:r>
          </a:p>
        </p:txBody>
      </p:sp>
      <p:sp>
        <p:nvSpPr>
          <p:cNvPr id="37" name="Freeform 37"/>
          <p:cNvSpPr/>
          <p:nvPr/>
        </p:nvSpPr>
        <p:spPr>
          <a:xfrm>
            <a:off x="6996367" y="2295973"/>
            <a:ext cx="585610" cy="585610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809097" y="2221251"/>
            <a:ext cx="391912" cy="391912"/>
          </a:xfrm>
          <a:custGeom>
            <a:rect l="l" t="t" r="r" b="b"/>
            <a:pathLst>
              <a:path w="304800" h="304800">
                <a:moveTo>
                  <a:pt x="95545" y="304800"/>
                </a:moveTo>
                <a:cubicBezTo>
                  <a:pt x="75228" y="262528"/>
                  <a:pt x="86049" y="238306"/>
                  <a:pt x="101660" y="215494"/>
                </a:cubicBezTo>
                <a:cubicBezTo>
                  <a:pt x="118758" y="190500"/>
                  <a:pt x="123168" y="165764"/>
                  <a:pt x="123168" y="165764"/>
                </a:cubicBezTo>
                <a:cubicBezTo>
                  <a:pt x="123168" y="165764"/>
                  <a:pt x="136608" y="183232"/>
                  <a:pt x="131235" y="210560"/>
                </a:cubicBezTo>
                <a:cubicBezTo>
                  <a:pt x="154981" y="184128"/>
                  <a:pt x="159458" y="142018"/>
                  <a:pt x="155877" y="125892"/>
                </a:cubicBezTo>
                <a:cubicBezTo>
                  <a:pt x="209550" y="163401"/>
                  <a:pt x="232486" y="244612"/>
                  <a:pt x="201578" y="304800"/>
                </a:cubicBezTo>
                <a:cubicBezTo>
                  <a:pt x="365998" y="211769"/>
                  <a:pt x="242478" y="72581"/>
                  <a:pt x="220970" y="56893"/>
                </a:cubicBezTo>
                <a:cubicBezTo>
                  <a:pt x="228143" y="72571"/>
                  <a:pt x="229495" y="99117"/>
                  <a:pt x="215017" y="111995"/>
                </a:cubicBezTo>
                <a:cubicBezTo>
                  <a:pt x="190510" y="19040"/>
                  <a:pt x="129892" y="-10"/>
                  <a:pt x="129892" y="-10"/>
                </a:cubicBezTo>
                <a:cubicBezTo>
                  <a:pt x="137065" y="47930"/>
                  <a:pt x="103908" y="100346"/>
                  <a:pt x="71942" y="139513"/>
                </a:cubicBezTo>
                <a:cubicBezTo>
                  <a:pt x="70818" y="120396"/>
                  <a:pt x="69628" y="107204"/>
                  <a:pt x="59579" y="88916"/>
                </a:cubicBezTo>
                <a:cubicBezTo>
                  <a:pt x="57321" y="123644"/>
                  <a:pt x="30785" y="151943"/>
                  <a:pt x="23603" y="186738"/>
                </a:cubicBezTo>
                <a:cubicBezTo>
                  <a:pt x="13868" y="233848"/>
                  <a:pt x="30890" y="268348"/>
                  <a:pt x="95564" y="30479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874749" y="4606042"/>
            <a:ext cx="404108" cy="404108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5610694" y="3160417"/>
            <a:ext cx="367285" cy="367285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7251892" y="4540748"/>
            <a:ext cx="366812" cy="36681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6447722" y="3652586"/>
            <a:ext cx="295387" cy="295387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3896106" y="3429803"/>
            <a:ext cx="308527" cy="308527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5" name="AutoShape 4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TextBox 6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临床应用优势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CRRT中枸橼酸钠抗凝技术应用方法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选择适合接受CRRT治疗的患者，如急性肾损伤、慢性肾衰竭等。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675" b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禁忌症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3086" b="13086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评估凝血功能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排除对枸橼酸钠过敏、严重肝功能障碍等禁忌症患者。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在治疗前对患者的凝血功能进行全面评估，包括血小板计数、凝血酶原时间等。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患者选择与评估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958" r="14958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枸橼酸钠溶液准备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血液回路预充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抗凝监测与调整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治疗结束处理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操作流程规范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按照规定的浓度和剂量准备枸橼酸钠溶液。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在治疗过程中密切监测患者的凝血指标，并根据实际情况调整枸橼酸钠的剂量。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在血液回路中预充枸橼酸钠溶液，以排除空气并确保抗凝效果。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治疗结束后，按照规定的流程对血液回路进行清洗和封管。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https://d.book118.com/026132230041010051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2024-09-16T22:38:38.091</cp:lastPrinted>
  <dcterms:created xsi:type="dcterms:W3CDTF">2024-09-16T14:38:38Z</dcterms:created>
  <dcterms:modified xsi:type="dcterms:W3CDTF">2024-09-16T14:38:40Z</dcterms:modified>
</cp:coreProperties>
</file>