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F4575A5-E347-4F56-BD5D-F7D6E1A9F4B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2A86C6A-F3B0-45DE-93A6-8705935BEB7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EA9D66B-4450-4330-99FB-80B09C22DE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3A207D2-CF13-4521-8162-6E7C1B756D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61AC594-F025-4611-A2A4-C855C356AC2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A884DC7-0368-4D28-AB6C-25682DFA5C8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8599FA7-B4C1-4184-8B56-9FDC5CF2AA6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4784C1D-EC79-4048-BB2C-09C1CA93DE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3F93AAF-EA37-418F-8468-AE7772AD6A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6F875AE-8B75-4715-B3AA-D4C38163B59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5FA5343-EA1D-4AC5-A5C0-AA123CEC82B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2614100314201005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89475" y="1934330"/>
            <a:ext cx="5943600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《溶剂萃取》课件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878292" y="1373505"/>
            <a:ext cx="4792980" cy="4110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溶剂萃取简介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溶剂萃取的分类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溶剂萃取的流程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溶剂萃取的影响因素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溶剂萃取的实验操作与注意事项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溶剂萃取的案例分析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297146" y="2519470"/>
            <a:ext cx="2792730" cy="13011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72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635283" y="3598652"/>
            <a:ext cx="2116455" cy="501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248" y="1093216"/>
            <a:ext cx="7405389" cy="1138956"/>
            <a:chOff x="1365248" y="1093216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248" y="1093216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997301" y="2213122"/>
            <a:ext cx="5863918" cy="21488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溶剂萃取简介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定义与原理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溶剂萃取是一种利用溶质在两种不互溶的液体之间的溶解度差异，通过一系列物理过程实现分离和纯化的技术。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原理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基于相似相溶原理，即溶质在两种液体的溶解度差异，通过萃取剂将目标溶质从一种液体转移到另一种液体中，从而实现分离和纯化。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历史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溶剂萃取技术起源于19世纪中叶，最初用于从天然产物中分离有用成分。随着科技的发展，溶剂萃取技术不断改进和完善，应用范围也不断扩大。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现代溶剂萃取技术已经广泛应用于化学、石油、制药、环保等领域，成为一种重要的分离和纯化技术。随着绿色化学的发展，溶剂萃取技术也在不断向着环保、高效、节能的方向发展。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历史与发展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0000" r="10000"/>
          <a:stretch>
            <a:fillRect/>
          </a:stretch>
        </p:blipFill>
        <p:spPr>
          <a:xfrm>
            <a:off x="4289936" y="1498289"/>
            <a:ext cx="3861422" cy="3861422"/>
          </a:xfrm>
          <a:prstGeom prst="diamond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4972" y="1608799"/>
            <a:ext cx="5067193" cy="1224567"/>
            <a:chOff x="44972" y="1608799"/>
            <a:chExt cx="5067193" cy="1224567"/>
          </a:xfrm>
        </p:grpSpPr>
        <p:sp>
          <p:nvSpPr>
            <p:cNvPr id="4" name="AutoShape 4"/>
            <p:cNvSpPr/>
            <p:nvPr/>
          </p:nvSpPr>
          <p:spPr>
            <a:xfrm>
              <a:off x="4429413" y="1744054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216800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用于分离和纯化各种有机、无机和金属化合物，如烯烃、芳烃、醇、酸、酮等。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4972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化学工业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4566065" y="1914535"/>
              <a:ext cx="418083" cy="363887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180959" y="1608799"/>
            <a:ext cx="4946836" cy="1224567"/>
            <a:chOff x="7180959" y="1608799"/>
            <a:chExt cx="4946836" cy="1224567"/>
          </a:xfrm>
        </p:grpSpPr>
        <p:sp>
          <p:nvSpPr>
            <p:cNvPr id="9" name="AutoShape 9"/>
            <p:cNvSpPr/>
            <p:nvPr/>
          </p:nvSpPr>
          <p:spPr>
            <a:xfrm>
              <a:off x="7180959" y="168804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8027972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用于石油和天然气的分离和提纯，如汽油、柴油、润滑油等。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06701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石油工业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7356302" y="1863389"/>
              <a:ext cx="332068" cy="332068"/>
            </a:xfrm>
            <a:custGeom>
              <a:rect l="l" t="t" r="r" b="b"/>
              <a:pathLst>
                <a:path w="304800" h="304800">
                  <a:moveTo>
                    <a:pt x="304800" y="171155"/>
                  </a:moveTo>
                  <a:lnTo>
                    <a:pt x="304800" y="133055"/>
                  </a:lnTo>
                  <a:lnTo>
                    <a:pt x="259261" y="114081"/>
                  </a:lnTo>
                  <a:cubicBezTo>
                    <a:pt x="257994" y="110509"/>
                    <a:pt x="256661" y="107051"/>
                    <a:pt x="255022" y="103661"/>
                  </a:cubicBezTo>
                  <a:lnTo>
                    <a:pt x="273406" y="57893"/>
                  </a:lnTo>
                  <a:lnTo>
                    <a:pt x="246459" y="30956"/>
                  </a:lnTo>
                  <a:lnTo>
                    <a:pt x="201101" y="49635"/>
                  </a:lnTo>
                  <a:cubicBezTo>
                    <a:pt x="197644" y="47958"/>
                    <a:pt x="194110" y="46549"/>
                    <a:pt x="190462" y="45244"/>
                  </a:cubicBezTo>
                  <a:lnTo>
                    <a:pt x="171155" y="0"/>
                  </a:lnTo>
                  <a:lnTo>
                    <a:pt x="133055" y="0"/>
                  </a:lnTo>
                  <a:lnTo>
                    <a:pt x="114224" y="45091"/>
                  </a:lnTo>
                  <a:cubicBezTo>
                    <a:pt x="110433" y="46434"/>
                    <a:pt x="106785" y="47844"/>
                    <a:pt x="103175" y="49559"/>
                  </a:cubicBezTo>
                  <a:lnTo>
                    <a:pt x="57893" y="31366"/>
                  </a:lnTo>
                  <a:lnTo>
                    <a:pt x="30956" y="58303"/>
                  </a:lnTo>
                  <a:lnTo>
                    <a:pt x="49416" y="103175"/>
                  </a:lnTo>
                  <a:cubicBezTo>
                    <a:pt x="47625" y="106861"/>
                    <a:pt x="46177" y="110614"/>
                    <a:pt x="44796" y="114491"/>
                  </a:cubicBezTo>
                  <a:lnTo>
                    <a:pt x="0" y="133645"/>
                  </a:lnTo>
                  <a:lnTo>
                    <a:pt x="0" y="171745"/>
                  </a:lnTo>
                  <a:lnTo>
                    <a:pt x="44834" y="190424"/>
                  </a:lnTo>
                  <a:cubicBezTo>
                    <a:pt x="46215" y="194291"/>
                    <a:pt x="47701" y="198053"/>
                    <a:pt x="49482" y="201740"/>
                  </a:cubicBezTo>
                  <a:lnTo>
                    <a:pt x="31366" y="246907"/>
                  </a:lnTo>
                  <a:lnTo>
                    <a:pt x="58303" y="273844"/>
                  </a:lnTo>
                  <a:lnTo>
                    <a:pt x="103289" y="255318"/>
                  </a:lnTo>
                  <a:cubicBezTo>
                    <a:pt x="106899" y="257032"/>
                    <a:pt x="110585" y="258404"/>
                    <a:pt x="114376" y="259709"/>
                  </a:cubicBezTo>
                  <a:lnTo>
                    <a:pt x="133645" y="304800"/>
                  </a:lnTo>
                  <a:lnTo>
                    <a:pt x="171745" y="304800"/>
                  </a:lnTo>
                  <a:lnTo>
                    <a:pt x="190605" y="259480"/>
                  </a:lnTo>
                  <a:cubicBezTo>
                    <a:pt x="194215" y="258137"/>
                    <a:pt x="197787" y="256727"/>
                    <a:pt x="201206" y="255089"/>
                  </a:cubicBezTo>
                  <a:lnTo>
                    <a:pt x="246898" y="273396"/>
                  </a:lnTo>
                  <a:lnTo>
                    <a:pt x="273834" y="246459"/>
                  </a:lnTo>
                  <a:lnTo>
                    <a:pt x="255079" y="200997"/>
                  </a:lnTo>
                  <a:cubicBezTo>
                    <a:pt x="256680" y="197577"/>
                    <a:pt x="257985" y="194110"/>
                    <a:pt x="259251" y="190576"/>
                  </a:cubicBezTo>
                  <a:lnTo>
                    <a:pt x="304800" y="171155"/>
                  </a:lnTo>
                  <a:close/>
                  <a:moveTo>
                    <a:pt x="152105" y="209550"/>
                  </a:moveTo>
                  <a:cubicBezTo>
                    <a:pt x="120558" y="209550"/>
                    <a:pt x="94955" y="183947"/>
                    <a:pt x="94955" y="152400"/>
                  </a:cubicBezTo>
                  <a:cubicBezTo>
                    <a:pt x="94955" y="120853"/>
                    <a:pt x="120558" y="95250"/>
                    <a:pt x="152105" y="95250"/>
                  </a:cubicBezTo>
                  <a:cubicBezTo>
                    <a:pt x="183652" y="95250"/>
                    <a:pt x="209255" y="120853"/>
                    <a:pt x="209255" y="152400"/>
                  </a:cubicBezTo>
                  <a:cubicBezTo>
                    <a:pt x="209255" y="183947"/>
                    <a:pt x="183652" y="209550"/>
                    <a:pt x="152105" y="2095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24384" y="4380910"/>
            <a:ext cx="5067193" cy="1224566"/>
            <a:chOff x="24384" y="4380910"/>
            <a:chExt cx="5067193" cy="1224566"/>
          </a:xfrm>
        </p:grpSpPr>
        <p:sp>
          <p:nvSpPr>
            <p:cNvPr id="14" name="AutoShape 14"/>
            <p:cNvSpPr/>
            <p:nvPr/>
          </p:nvSpPr>
          <p:spPr>
            <a:xfrm>
              <a:off x="4408825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196211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用于药物的分离和纯化，如抗生素、激素、生物碱等。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4384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制药工业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4584167" y="4590972"/>
              <a:ext cx="332068" cy="374641"/>
            </a:xfrm>
            <a:custGeom>
              <a:rect l="l" t="t" r="r" b="b"/>
              <a:pathLst>
                <a:path w="304800" h="304800">
                  <a:moveTo>
                    <a:pt x="0" y="209550"/>
                  </a:moveTo>
                  <a:lnTo>
                    <a:pt x="152410" y="247650"/>
                  </a:lnTo>
                  <a:lnTo>
                    <a:pt x="304800" y="209550"/>
                  </a:lnTo>
                  <a:lnTo>
                    <a:pt x="304800" y="247650"/>
                  </a:lnTo>
                  <a:lnTo>
                    <a:pt x="152410" y="285750"/>
                  </a:lnTo>
                  <a:lnTo>
                    <a:pt x="0" y="247650"/>
                  </a:lnTo>
                  <a:close/>
                  <a:moveTo>
                    <a:pt x="0" y="133350"/>
                  </a:moveTo>
                  <a:lnTo>
                    <a:pt x="152410" y="171450"/>
                  </a:lnTo>
                  <a:lnTo>
                    <a:pt x="304800" y="133350"/>
                  </a:lnTo>
                  <a:lnTo>
                    <a:pt x="304800" y="171450"/>
                  </a:lnTo>
                  <a:lnTo>
                    <a:pt x="152410" y="209550"/>
                  </a:lnTo>
                  <a:lnTo>
                    <a:pt x="0" y="171450"/>
                  </a:lnTo>
                  <a:close/>
                  <a:moveTo>
                    <a:pt x="0" y="57150"/>
                  </a:moveTo>
                  <a:lnTo>
                    <a:pt x="152410" y="19050"/>
                  </a:lnTo>
                  <a:lnTo>
                    <a:pt x="304800" y="57150"/>
                  </a:lnTo>
                  <a:lnTo>
                    <a:pt x="304800" y="95250"/>
                  </a:lnTo>
                  <a:lnTo>
                    <a:pt x="152410" y="1333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180959" y="4380910"/>
            <a:ext cx="4946836" cy="1224566"/>
            <a:chOff x="7180959" y="4380910"/>
            <a:chExt cx="4946836" cy="1224566"/>
          </a:xfrm>
        </p:grpSpPr>
        <p:sp>
          <p:nvSpPr>
            <p:cNvPr id="19" name="AutoShape 19"/>
            <p:cNvSpPr/>
            <p:nvPr/>
          </p:nvSpPr>
          <p:spPr>
            <a:xfrm>
              <a:off x="7180959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TextBox 20"/>
            <p:cNvSpPr txBox="1"/>
            <p:nvPr/>
          </p:nvSpPr>
          <p:spPr>
            <a:xfrm>
              <a:off x="8027972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用于处理和回收废水、废气中的有害物质，以及重金属的去除和回收。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06701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环境科学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7339272" y="4595230"/>
              <a:ext cx="366126" cy="366126"/>
            </a:xfrm>
            <a:custGeom>
              <a:rect l="l" t="t" r="r" b="b"/>
              <a:pathLst>
                <a:path w="304800" h="304800">
                  <a:moveTo>
                    <a:pt x="152800" y="79486"/>
                  </a:moveTo>
                  <a:cubicBezTo>
                    <a:pt x="152800" y="79486"/>
                    <a:pt x="133750" y="38891"/>
                    <a:pt x="90888" y="38891"/>
                  </a:cubicBezTo>
                  <a:cubicBezTo>
                    <a:pt x="44053" y="38891"/>
                    <a:pt x="19450" y="78581"/>
                    <a:pt x="19450" y="118262"/>
                  </a:cubicBezTo>
                  <a:cubicBezTo>
                    <a:pt x="19450" y="184147"/>
                    <a:pt x="152800" y="265900"/>
                    <a:pt x="152800" y="265900"/>
                  </a:cubicBezTo>
                  <a:cubicBezTo>
                    <a:pt x="152800" y="265900"/>
                    <a:pt x="285350" y="184937"/>
                    <a:pt x="285350" y="118262"/>
                  </a:cubicBezTo>
                  <a:cubicBezTo>
                    <a:pt x="285350" y="77781"/>
                    <a:pt x="259956" y="38891"/>
                    <a:pt x="214713" y="38891"/>
                  </a:cubicBezTo>
                  <a:cubicBezTo>
                    <a:pt x="169469" y="38891"/>
                    <a:pt x="152800" y="79486"/>
                    <a:pt x="152800" y="79486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应用领域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248" y="1093216"/>
            <a:ext cx="7405389" cy="1138956"/>
            <a:chOff x="1365248" y="1093216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248" y="1093216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997301" y="2213122"/>
            <a:ext cx="5863918" cy="21488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溶剂萃取的分类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8723" b="8723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连续加入待萃取溶液和萃取剂，通过逆流或错流方式进行萃取，适用于大量溶液的处理。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将待萃取溶液和萃取剂一次性加入，通过搅拌、静置等操作完成萃取，适用于少量溶液的处理。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按操作方式分类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间歇萃取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连续萃取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t="4980" b="498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单级萃取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将待萃取溶液加入到萃取剂中，经过搅拌、静置等操作后，分为有机相和水相，适用于待萃取物质浓度较高的溶液。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多级萃取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将待萃取溶液多次加入到萃取剂中，经过多级分离，适用于待萃取物质浓度较低的溶液。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按相数分类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使用有机溶剂作为萃取剂，对待萃取物质进行溶解和分离，适用于疏水性物质的萃取。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有机溶剂萃取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使用离子交换剂作为萃取剂，对待萃取物质进行离子交换和分离，适用于亲水性物质的萃取。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离子交换萃取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按萃取剂性质分类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248" y="1093216"/>
            <a:ext cx="7405389" cy="1138956"/>
            <a:chOff x="1365248" y="1093216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248" y="1093216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997301" y="2213122"/>
            <a:ext cx="5863918" cy="21488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溶剂萃取的流程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根据萃取需求选择合适的原料，确保原料质量可靠、稳定。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原料选择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对原料进行必要的破碎、筛分、干燥等预处理，以满足萃取工艺要求。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原料预处理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原料准备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萃取剂选择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根据原料性质和萃取目标选择合适的萃取剂，确保萃取效果良好。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萃取剂配制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根据实际需要配制适当浓度的萃取剂，以满足萃取工艺需求。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萃取剂选择与配制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270200" y="1337640"/>
            <a:ext cx="5127218" cy="4704522"/>
          </a:xfrm>
          <a:prstGeom prst="rect">
            <a:avLst/>
          </a:prstGeom>
          <a:solidFill>
            <a:schemeClr val="accent1">
              <a:lumMod val="60000"/>
              <a:lumOff val="40000"/>
              <a:alpha val="1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829" y="1337640"/>
            <a:ext cx="5127218" cy="4704522"/>
          </a:xfrm>
          <a:prstGeom prst="rect">
            <a:avLst/>
          </a:prstGeom>
          <a:solidFill>
            <a:schemeClr val="accent1">
              <a:lumMod val="60000"/>
              <a:lumOff val="40000"/>
              <a:alpha val="1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56128" y="1337640"/>
            <a:ext cx="2037627" cy="505943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385959" y="1337640"/>
            <a:ext cx="663153" cy="505943"/>
          </a:xfrm>
          <a:prstGeom prst="parallelogram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270200" y="1337640"/>
            <a:ext cx="2037627" cy="505943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7900031" y="1337640"/>
            <a:ext cx="663153" cy="505943"/>
          </a:xfrm>
          <a:prstGeom prst="parallelogram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1027151" y="1991575"/>
            <a:ext cx="4600575" cy="18002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混合与搅拌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27151" y="3277450"/>
            <a:ext cx="4600575" cy="2484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确保原料与萃取剂充分混合，并保持适当的搅拌速度，以提高萃取效率。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218180" y="1247318"/>
            <a:ext cx="1167779" cy="6705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要点一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775216" y="1261999"/>
            <a:ext cx="1167779" cy="6705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要点二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533522" y="1991575"/>
            <a:ext cx="4600575" cy="12858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分离与澄清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547810" y="3277450"/>
            <a:ext cx="4572000" cy="2484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通过离心、过滤等方法将萃取液与萃余液分离，得到澄清的萃取液。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萃取操作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85766" y="1751287"/>
            <a:ext cx="5242663" cy="4234459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571" y="1751287"/>
            <a:ext cx="5242663" cy="423445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30718" y="2430558"/>
            <a:ext cx="3130564" cy="3130564"/>
          </a:xfrm>
          <a:prstGeom prst="ellipse">
            <a:avLst/>
          </a:prstGeom>
          <a:solidFill>
            <a:srgbClr val="FFFFFF">
              <a:alpha val="5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721546" y="2621386"/>
            <a:ext cx="2748908" cy="2748908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879259" y="2959520"/>
            <a:ext cx="225395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VS</a:t>
            </a:r>
          </a:p>
        </p:txBody>
      </p:sp>
      <p:cxnSp>
        <p:nvCxnSpPr>
          <p:cNvPr id="7" name="Connector 7"/>
          <p:cNvCxnSpPr/>
          <p:nvPr/>
        </p:nvCxnSpPr>
        <p:spPr>
          <a:xfrm>
            <a:off x="1214515" y="2855191"/>
            <a:ext cx="2856056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1085072" y="2931894"/>
            <a:ext cx="3263018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通过蒸馏方法将萃取液中的溶剂回收，得到纯净的溶质。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389233" y="2064798"/>
            <a:ext cx="4714875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溶剂再生</a:t>
            </a:r>
          </a:p>
        </p:txBody>
      </p:sp>
      <p:cxnSp>
        <p:nvCxnSpPr>
          <p:cNvPr id="10" name="Connector 10"/>
          <p:cNvCxnSpPr/>
          <p:nvPr/>
        </p:nvCxnSpPr>
        <p:spPr>
          <a:xfrm>
            <a:off x="8117660" y="2855191"/>
            <a:ext cx="2856056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TextBox 11"/>
          <p:cNvSpPr txBox="1"/>
          <p:nvPr/>
        </p:nvSpPr>
        <p:spPr>
          <a:xfrm>
            <a:off x="7817683" y="2931894"/>
            <a:ext cx="3286125" cy="2819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对回收的溶剂进行再生处理，以便循环使用。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85072" y="2064798"/>
            <a:ext cx="4150786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溶剂蒸馏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溶剂回收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248" y="1093216"/>
            <a:ext cx="7405389" cy="1138956"/>
            <a:chOff x="1365248" y="1093216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248" y="1093216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04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997301" y="2213122"/>
            <a:ext cx="5863918" cy="21488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溶剂萃取的影响因素</a:t>
            </a: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https://d.book118.com/026141003142010051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75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2024-09-17T12:15:54.816</cp:lastPrinted>
  <dcterms:created xsi:type="dcterms:W3CDTF">2024-09-17T04:15:54Z</dcterms:created>
  <dcterms:modified xsi:type="dcterms:W3CDTF">2024-09-17T04:15:56Z</dcterms:modified>
</cp:coreProperties>
</file>