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BC3CA-CB47-4267-81DA-7C484A4EF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03F8D-DF82-430C-9331-2188218E9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03593-1815-48B3-8144-0E623AD17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71E3F-34BB-46A9-AE87-3F962E50B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C9527C-4855-467C-ADBD-2439BBEA7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EF20B6-79F4-4232-9BDB-B1D3A223C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093200-9D3B-4585-9281-B70CF0DBF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CFBC5-4D77-49D9-B36C-6FD0FE6C2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11CA2-D754-4265-BA8C-842FA8E36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D3310-F810-4A2B-ABE8-618857E03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D1E7E-32F1-49FD-B648-819E3AE9F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41030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面瘫的护理查房课件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面瘫的症状与诊断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面瘫的护理与治疗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面瘫的康复与预防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面瘫的案例分享与讨论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06" r="157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320" r="193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面瘫是一种面部肌肉瘫痪的疾病，表现为面部肌肉无力或瘫痪，口角下垂，眼睑闭合不全等症状。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面瘫是由于面神经受损或炎症引起的面部肌肉瘫痪，导致面部肌肉无力或瘫痪，出现口角下垂，眼睑闭合不全等症状。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面瘫的定义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63" b="14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面瘫可以分为中枢性面瘫和周围性面瘫两类。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中枢性面瘫是由于脑部病变导致面神经核受损引起的面部肌肉瘫痪，而周围性面瘫是由于面神经周围病变引起的面部肌肉瘫痪。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面瘫的分类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面瘫的病因可以分为原发性面瘫和继发性面瘫两类。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原发性面瘫通常是由于遗传因素、免疫因素等引起的，而继发性面瘫则是由其他疾病或损伤引起的，如脑部疾病、外伤等。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69" r="21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面瘫的病因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面瘫的症状与诊断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395441" y="1857678"/>
            <a:ext cx="2112454" cy="2300478"/>
          </a:xfrm>
          <a:custGeom>
            <a:rect l="l" t="t" r="r" b="b"/>
            <a:pathLst>
              <a:path w="259" h="282">
                <a:moveTo>
                  <a:pt x="259" y="282"/>
                </a:moveTo>
                <a:lnTo>
                  <a:pt x="259" y="0"/>
                </a:lnTo>
                <a:lnTo>
                  <a:pt x="129" y="98"/>
                </a:lnTo>
                <a:lnTo>
                  <a:pt x="0" y="196"/>
                </a:lnTo>
                <a:lnTo>
                  <a:pt x="259" y="28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507895" y="1857678"/>
            <a:ext cx="2128742" cy="2300478"/>
          </a:xfrm>
          <a:custGeom>
            <a:rect l="l" t="t" r="r" b="b"/>
            <a:pathLst>
              <a:path w="261" h="282">
                <a:moveTo>
                  <a:pt x="0" y="0"/>
                </a:moveTo>
                <a:lnTo>
                  <a:pt x="0" y="282"/>
                </a:lnTo>
                <a:lnTo>
                  <a:pt x="261" y="196"/>
                </a:lnTo>
                <a:lnTo>
                  <a:pt x="132" y="9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507895" y="3456640"/>
            <a:ext cx="2128742" cy="2577846"/>
          </a:xfrm>
          <a:custGeom>
            <a:rect l="l" t="t" r="r" b="b"/>
            <a:pathLst>
              <a:path w="261" h="316">
                <a:moveTo>
                  <a:pt x="261" y="0"/>
                </a:moveTo>
                <a:lnTo>
                  <a:pt x="0" y="86"/>
                </a:lnTo>
                <a:lnTo>
                  <a:pt x="160" y="316"/>
                </a:lnTo>
                <a:lnTo>
                  <a:pt x="211" y="158"/>
                </a:lnTo>
                <a:lnTo>
                  <a:pt x="26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194684" y="4158156"/>
            <a:ext cx="2618137" cy="1876234"/>
          </a:xfrm>
          <a:custGeom>
            <a:rect l="l" t="t" r="r" b="b"/>
            <a:pathLst>
              <a:path w="321" h="230">
                <a:moveTo>
                  <a:pt x="321" y="230"/>
                </a:moveTo>
                <a:lnTo>
                  <a:pt x="161" y="0"/>
                </a:lnTo>
                <a:lnTo>
                  <a:pt x="0" y="230"/>
                </a:lnTo>
                <a:lnTo>
                  <a:pt x="161" y="230"/>
                </a:lnTo>
                <a:lnTo>
                  <a:pt x="321" y="23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5441" y="3456640"/>
            <a:ext cx="2112454" cy="2577846"/>
          </a:xfrm>
          <a:custGeom>
            <a:rect l="l" t="t" r="r" b="b"/>
            <a:pathLst>
              <a:path w="259" h="316">
                <a:moveTo>
                  <a:pt x="98" y="316"/>
                </a:moveTo>
                <a:lnTo>
                  <a:pt x="259" y="86"/>
                </a:lnTo>
                <a:lnTo>
                  <a:pt x="0" y="0"/>
                </a:lnTo>
                <a:lnTo>
                  <a:pt x="50" y="158"/>
                </a:lnTo>
                <a:lnTo>
                  <a:pt x="98" y="3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5904004" y="1919621"/>
            <a:ext cx="0" cy="41656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8" name="Group 8"/>
          <p:cNvGrpSpPr/>
          <p:nvPr/>
        </p:nvGrpSpPr>
        <p:grpSpPr>
          <a:xfrm>
            <a:off x="6429280" y="1916543"/>
            <a:ext cx="1851195" cy="503206"/>
            <a:chOff x="6429280" y="1916543"/>
            <a:chExt cx="1851195" cy="503206"/>
          </a:xfrm>
        </p:grpSpPr>
        <p:sp>
          <p:nvSpPr>
            <p:cNvPr id="9" name="AutoShape 9"/>
            <p:cNvSpPr/>
            <p:nvPr/>
          </p:nvSpPr>
          <p:spPr>
            <a:xfrm>
              <a:off x="6429280" y="1916543"/>
              <a:ext cx="1766555" cy="50320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513920" y="1958262"/>
              <a:ext cx="1766555" cy="400145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429280" y="2799034"/>
            <a:ext cx="1851195" cy="503206"/>
            <a:chOff x="6429280" y="2799034"/>
            <a:chExt cx="1851195" cy="503206"/>
          </a:xfrm>
        </p:grpSpPr>
        <p:sp>
          <p:nvSpPr>
            <p:cNvPr id="12" name="AutoShape 12"/>
            <p:cNvSpPr/>
            <p:nvPr/>
          </p:nvSpPr>
          <p:spPr>
            <a:xfrm>
              <a:off x="6429280" y="2799034"/>
              <a:ext cx="1766555" cy="5032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513920" y="2840754"/>
              <a:ext cx="1766555" cy="400145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429280" y="3694479"/>
            <a:ext cx="1882409" cy="503206"/>
            <a:chOff x="6429280" y="3694479"/>
            <a:chExt cx="1882409" cy="503206"/>
          </a:xfrm>
        </p:grpSpPr>
        <p:sp>
          <p:nvSpPr>
            <p:cNvPr id="15" name="AutoShape 15"/>
            <p:cNvSpPr/>
            <p:nvPr/>
          </p:nvSpPr>
          <p:spPr>
            <a:xfrm>
              <a:off x="6429280" y="3694479"/>
              <a:ext cx="1796342" cy="50320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515347" y="3736199"/>
              <a:ext cx="1796342" cy="400145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429280" y="4558587"/>
            <a:ext cx="1898016" cy="503206"/>
            <a:chOff x="6429280" y="4558587"/>
            <a:chExt cx="1898016" cy="503206"/>
          </a:xfrm>
        </p:grpSpPr>
        <p:sp>
          <p:nvSpPr>
            <p:cNvPr id="18" name="AutoShape 18"/>
            <p:cNvSpPr/>
            <p:nvPr/>
          </p:nvSpPr>
          <p:spPr>
            <a:xfrm>
              <a:off x="6429280" y="4558587"/>
              <a:ext cx="1811235" cy="503206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516061" y="4600212"/>
              <a:ext cx="1811235" cy="400145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429280" y="5435554"/>
            <a:ext cx="1913622" cy="503206"/>
            <a:chOff x="6429280" y="5435554"/>
            <a:chExt cx="1913622" cy="503206"/>
          </a:xfrm>
        </p:grpSpPr>
        <p:sp>
          <p:nvSpPr>
            <p:cNvPr id="21" name="AutoShape 21"/>
            <p:cNvSpPr/>
            <p:nvPr/>
          </p:nvSpPr>
          <p:spPr>
            <a:xfrm>
              <a:off x="6429280" y="5435554"/>
              <a:ext cx="1826128" cy="503206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516774" y="5477274"/>
              <a:ext cx="1826128" cy="400145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6096000" y="1916543"/>
            <a:ext cx="2435260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口角歪斜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6096000" y="2799034"/>
            <a:ext cx="2453226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眼睑闭合不全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096000" y="3694479"/>
            <a:ext cx="2472276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前额皱纹消失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096000" y="4554015"/>
            <a:ext cx="248180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鼻唇沟变浅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045717" y="5435554"/>
            <a:ext cx="2541608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示齿不能</a:t>
            </a:r>
            <a:endParaRPr lang="en-US" sz="1100"/>
          </a:p>
        </p:txBody>
      </p:sp>
      <p:sp>
        <p:nvSpPr>
          <p:cNvPr id="28" name="Freeform 28"/>
          <p:cNvSpPr/>
          <p:nvPr/>
        </p:nvSpPr>
        <p:spPr>
          <a:xfrm>
            <a:off x="2700862" y="3050637"/>
            <a:ext cx="406003" cy="40600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90564" y="4197685"/>
            <a:ext cx="402526" cy="402526"/>
          </a:xfrm>
          <a:custGeom>
            <a:rect l="l" t="t" r="r" b="b"/>
            <a:pathLst>
              <a:path w="304800" h="304800">
                <a:moveTo>
                  <a:pt x="133350" y="0"/>
                </a:moveTo>
                <a:lnTo>
                  <a:pt x="0" y="0"/>
                </a:lnTo>
                <a:lnTo>
                  <a:pt x="0" y="304800"/>
                </a:lnTo>
                <a:lnTo>
                  <a:pt x="228600" y="304800"/>
                </a:lnTo>
                <a:lnTo>
                  <a:pt x="228600" y="95231"/>
                </a:lnTo>
                <a:lnTo>
                  <a:pt x="133350" y="0"/>
                </a:lnTo>
                <a:close/>
                <a:moveTo>
                  <a:pt x="113519" y="114300"/>
                </a:moveTo>
                <a:lnTo>
                  <a:pt x="113519" y="38100"/>
                </a:lnTo>
                <a:lnTo>
                  <a:pt x="189719" y="114300"/>
                </a:lnTo>
                <a:lnTo>
                  <a:pt x="113519" y="1143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362224" y="4234356"/>
            <a:ext cx="400431" cy="400431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30902" y="5160447"/>
            <a:ext cx="392564" cy="39256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004719" y="3007918"/>
            <a:ext cx="448723" cy="448723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面瘫的症状</a:t>
              </a:r>
            </a:p>
          </p:txBody>
        </p:sp>
      </p:grpSp>
      <p:sp>
        <p:nvSpPr>
          <p:cNvPr id="55" name="AutoShape 55"/>
          <p:cNvSpPr/>
          <p:nvPr/>
        </p:nvSpPr>
        <p:spPr>
          <a:xfrm>
            <a:off x="8342902" y="1838628"/>
            <a:ext cx="235424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一侧或双侧口角下垂，向健侧歪斜。</a:t>
            </a:r>
            <a:endParaRPr lang="en-US" sz="1100"/>
          </a:p>
        </p:txBody>
      </p:sp>
      <p:sp>
        <p:nvSpPr>
          <p:cNvPr id="56" name="AutoShape 56"/>
          <p:cNvSpPr/>
          <p:nvPr/>
        </p:nvSpPr>
        <p:spPr>
          <a:xfrm>
            <a:off x="8342902" y="2718346"/>
            <a:ext cx="235424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患侧眼睑闭合无力，露出白色巩膜。</a:t>
            </a:r>
            <a:endParaRPr lang="en-US" sz="1100"/>
          </a:p>
        </p:txBody>
      </p:sp>
      <p:sp>
        <p:nvSpPr>
          <p:cNvPr id="57" name="AutoShape 57"/>
          <p:cNvSpPr/>
          <p:nvPr/>
        </p:nvSpPr>
        <p:spPr>
          <a:xfrm>
            <a:off x="8342902" y="3598064"/>
            <a:ext cx="235424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患侧前额皱纹消失，无法形成皱纹。</a:t>
            </a:r>
            <a:endParaRPr lang="en-US" sz="1100"/>
          </a:p>
        </p:txBody>
      </p:sp>
      <p:sp>
        <p:nvSpPr>
          <p:cNvPr id="58" name="AutoShape 58"/>
          <p:cNvSpPr/>
          <p:nvPr/>
        </p:nvSpPr>
        <p:spPr>
          <a:xfrm>
            <a:off x="8342902" y="4477782"/>
            <a:ext cx="235424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患侧鼻唇沟变浅或消失，无法形成鼻唇沟。</a:t>
            </a:r>
            <a:endParaRPr lang="en-US" sz="1100"/>
          </a:p>
        </p:txBody>
      </p:sp>
      <p:sp>
        <p:nvSpPr>
          <p:cNvPr id="59" name="AutoShape 59"/>
          <p:cNvSpPr/>
          <p:nvPr/>
        </p:nvSpPr>
        <p:spPr>
          <a:xfrm>
            <a:off x="8342902" y="5357499"/>
            <a:ext cx="235424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患侧牙齿外露困难，口角低垂。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根据典型的症状和体征，如口角歪斜、眼睑闭合不全等。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面瘫的诊断标准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通过神经电生理检查，如肌电图等，可辅助诊断。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排除其他原因引起的面神经麻痹，如脑卒中、颅脑外伤等。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亨特综合征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贝尔面瘫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面瘫的鉴别诊断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为周围性面瘫，起病突然，口角歪斜，可伴有味觉减退、泪液减少等症状。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多见于中老年人，常伴有肢体瘫痪、言语不清等症状。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常伴有耳后疼痛、外耳道疱疹等表现，可出现听力下降。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面瘫的护理与治疗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https://d.book118.com/026141030205010044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2024-09-13T06:27:38.018</cp:lastPrinted>
  <dcterms:created xsi:type="dcterms:W3CDTF">2024-09-12T22:27:38Z</dcterms:created>
  <dcterms:modified xsi:type="dcterms:W3CDTF">2024-09-12T22:27:39Z</dcterms:modified>
</cp:coreProperties>
</file>