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67969E-6680-4212-89DF-4377D72FA2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1FD267-E1FB-4533-B25C-E9680AC4FE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3D2949-4318-4EB4-A067-B7088322B1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2AD395-CC34-45A1-9D63-202D584205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58AA01-8CD0-401B-B788-22F3D645A8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75E6F5-98E6-4D64-8F8E-C6D21F684C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A22969-8616-4796-8106-39F1D9737B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A5785D-746D-4251-AFF8-7C11C06712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494532-41C7-424F-A8BD-6C7D636A92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E5E742-BA5B-40D3-BD0A-602B29D0A6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88746A-4982-4D6D-8E02-82249040A8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144243003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982272" y="3691340"/>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2025">
              <a:solidFill>
                <a:schemeClr val="accent1">
                  <a:alpha val="55000"/>
                </a:schemeClr>
              </a:solidFill>
              <a:latin typeface="Microsoft Yahei"/>
              <a:ea typeface="Microsoft Yahei"/>
              <a:cs typeface="Microsoft Yahei"/>
            </a:endParaRPr>
          </a:p>
        </p:txBody>
      </p:sp>
      <p:sp>
        <p:nvSpPr>
          <p:cNvPr id="3" name="TextBox 3"/>
          <p:cNvSpPr txBox="1"/>
          <p:nvPr/>
        </p:nvSpPr>
        <p:spPr>
          <a:xfrm>
            <a:off x="4966405" y="4158608"/>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55000"/>
                  </a:schemeClr>
                </a:solidFill>
                <a:latin typeface="Microsoft Yahei"/>
                <a:ea typeface="Microsoft Yahei"/>
                <a:cs typeface="Microsoft Yahei"/>
              </a:rPr>
              <a:t>2024-01-29</a:t>
            </a:r>
          </a:p>
        </p:txBody>
      </p:sp>
      <p:sp>
        <p:nvSpPr>
          <p:cNvPr id="4" name="TextBox 4"/>
          <p:cNvSpPr txBox="1"/>
          <p:nvPr/>
        </p:nvSpPr>
        <p:spPr>
          <a:xfrm>
            <a:off x="2412640" y="933839"/>
            <a:ext cx="7366720" cy="232564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accent1">
                    <a:lumMod val="20000"/>
                    <a:lumOff val="80000"/>
                    <a:alpha val="100000"/>
                  </a:schemeClr>
                </a:solidFill>
                <a:latin typeface="Microsoft Yahei"/>
                <a:ea typeface="Microsoft Yahei"/>
                <a:cs typeface="Microsoft Yahei"/>
              </a:rPr>
              <a:t>我国金融机构体系的形成历程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29971" y="852267"/>
            <a:ext cx="1325161" cy="25328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7800" b="1">
                <a:solidFill>
                  <a:schemeClr val="accent1">
                    <a:lumMod val="20000"/>
                    <a:lumOff val="80000"/>
                    <a:alpha val="100000"/>
                  </a:schemeClr>
                </a:solidFill>
                <a:latin typeface="微软雅黑"/>
                <a:ea typeface="微软雅黑"/>
                <a:cs typeface="微软雅黑"/>
              </a:rPr>
              <a:t>目</a:t>
            </a:r>
            <a:endParaRPr lang="en-US" sz="1100"/>
          </a:p>
          <a:p>
            <a:pPr algn="r"/>
            <a:r>
              <a:rPr lang="en-US" sz="7800" b="1">
                <a:solidFill>
                  <a:schemeClr val="accent1">
                    <a:lumMod val="20000"/>
                    <a:lumOff val="80000"/>
                    <a:alpha val="100000"/>
                  </a:schemeClr>
                </a:solidFill>
                <a:latin typeface="微软雅黑"/>
                <a:ea typeface="微软雅黑"/>
                <a:cs typeface="微软雅黑"/>
              </a:rPr>
              <a:t>录</a:t>
            </a:r>
          </a:p>
        </p:txBody>
      </p:sp>
      <p:sp>
        <p:nvSpPr>
          <p:cNvPr id="3" name="TextBox 3"/>
          <p:cNvSpPr txBox="1"/>
          <p:nvPr/>
        </p:nvSpPr>
        <p:spPr>
          <a:xfrm>
            <a:off x="3406424" y="833217"/>
            <a:ext cx="6907530"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alpha val="100000"/>
                  </a:schemeClr>
                </a:solidFill>
                <a:latin typeface="Microsoft Yahei"/>
                <a:ea typeface="Microsoft Yahei"/>
                <a:cs typeface="Microsoft Yahei"/>
              </a:rPr>
              <a:t>我国金融机构体系的初步建立</a:t>
            </a:r>
          </a:p>
          <a:p>
            <a:pPr marL="203200" lvl="0" indent="-203200">
              <a:lnSpc>
                <a:spcPct val="150000"/>
              </a:lnSpc>
              <a:spcBef>
                <a:spcPts val="375"/>
              </a:spcBef>
              <a:buFont typeface="Arial"/>
              <a:buChar char="•"/>
            </a:pPr>
            <a:r>
              <a:rPr lang="en-US" sz="2400">
                <a:solidFill>
                  <a:schemeClr val="accent1">
                    <a:alpha val="100000"/>
                  </a:schemeClr>
                </a:solidFill>
                <a:latin typeface="Microsoft Yahei"/>
                <a:ea typeface="Microsoft Yahei"/>
                <a:cs typeface="Microsoft Yahei"/>
              </a:rPr>
              <a:t>我国金融机构体系的逐步完善</a:t>
            </a:r>
          </a:p>
          <a:p>
            <a:pPr marL="203200" lvl="0" indent="-203200">
              <a:lnSpc>
                <a:spcPct val="150000"/>
              </a:lnSpc>
              <a:spcBef>
                <a:spcPts val="375"/>
              </a:spcBef>
              <a:buFont typeface="Arial"/>
              <a:buChar char="•"/>
            </a:pPr>
            <a:r>
              <a:rPr lang="en-US" sz="2400">
                <a:solidFill>
                  <a:schemeClr val="accent1">
                    <a:alpha val="100000"/>
                  </a:schemeClr>
                </a:solidFill>
                <a:latin typeface="Microsoft Yahei"/>
                <a:ea typeface="Microsoft Yahei"/>
                <a:cs typeface="Microsoft Yahei"/>
              </a:rPr>
              <a:t>我国金融机构体系的深化改革</a:t>
            </a:r>
          </a:p>
          <a:p>
            <a:pPr marL="203200" lvl="0" indent="-203200">
              <a:lnSpc>
                <a:spcPct val="150000"/>
              </a:lnSpc>
              <a:spcBef>
                <a:spcPts val="375"/>
              </a:spcBef>
              <a:buFont typeface="Arial"/>
              <a:buChar char="•"/>
            </a:pPr>
            <a:r>
              <a:rPr lang="en-US" sz="2400">
                <a:solidFill>
                  <a:schemeClr val="accent1">
                    <a:alpha val="100000"/>
                  </a:schemeClr>
                </a:solidFill>
                <a:latin typeface="Microsoft Yahei"/>
                <a:ea typeface="Microsoft Yahei"/>
                <a:cs typeface="Microsoft Yahei"/>
              </a:rPr>
              <a:t>我国金融机构体系的现状与展望</a:t>
            </a:r>
          </a:p>
          <a:p>
            <a:pPr marL="203200" lvl="0" indent="-203200">
              <a:lnSpc>
                <a:spcPct val="150000"/>
              </a:lnSpc>
              <a:spcBef>
                <a:spcPts val="375"/>
              </a:spcBef>
              <a:buFont typeface="Arial"/>
              <a:buChar char="•"/>
            </a:pPr>
            <a:r>
              <a:rPr lang="en-US" sz="2400">
                <a:solidFill>
                  <a:schemeClr val="accent1">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6565" y="2868744"/>
            <a:ext cx="7038870"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accent1">
                    <a:lumMod val="20000"/>
                    <a:lumOff val="80000"/>
                    <a:alpha val="100000"/>
                  </a:schemeClr>
                </a:solidFill>
                <a:latin typeface="Microsoft Yahei"/>
                <a:ea typeface="Microsoft Yahei"/>
                <a:cs typeface="Microsoft Yahei"/>
              </a:rPr>
              <a:t>引言</a:t>
            </a:r>
          </a:p>
        </p:txBody>
      </p:sp>
      <p:sp>
        <p:nvSpPr>
          <p:cNvPr id="3" name="TextBox 3"/>
          <p:cNvSpPr txBox="1"/>
          <p:nvPr/>
        </p:nvSpPr>
        <p:spPr>
          <a:xfrm>
            <a:off x="2393306" y="1431254"/>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67" b="467"/>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我国金融机构体系的形成历程是伴随着经济体制改革和金融体制改革的不断深化而逐步发展起来的。</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金融机构体系的形成对于促进经济发展、维护金融稳定、提高金融服务水平等方面具有重要意义。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我国金融机构体系主要包括银行、证券、保险、信托等各类金融机构。</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这些金融机构在各自的领域内发挥着不同的作用，共同构成了我国金融市场的主体。</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金融机构体系的形成有助于优化金融资源配置，提高金融市场的运行效率，为实体经济的发展提供有力支持。</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金融机构体系概述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6565" y="2868744"/>
            <a:ext cx="7038870"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accent1">
                    <a:lumMod val="20000"/>
                    <a:lumOff val="80000"/>
                    <a:alpha val="100000"/>
                  </a:schemeClr>
                </a:solidFill>
                <a:latin typeface="Microsoft Yahei"/>
                <a:ea typeface="Microsoft Yahei"/>
                <a:cs typeface="Microsoft Yahei"/>
              </a:rPr>
              <a:t>我国金融机构体系的初步建立</a:t>
            </a:r>
          </a:p>
        </p:txBody>
      </p:sp>
      <p:sp>
        <p:nvSpPr>
          <p:cNvPr id="3" name="TextBox 3"/>
          <p:cNvSpPr txBox="1"/>
          <p:nvPr/>
        </p:nvSpPr>
        <p:spPr>
          <a:xfrm>
            <a:off x="2393306" y="1431254"/>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组建专业银行</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为适应国民经济发展的需要，我国先后组建了中国人民建设银行、中国农业银行、中国银行等专业银行。</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建立保险公司</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1949年10月20日，中国人民保险公司成立，标志着我国保险业的开始。</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中国人民银行成立</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1948年12月1日，中国人民银行在河北省石家庄市成立，并开始发行人民币。</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建国初期的金融机构</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计划经济时期的金融机构调整</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在计划经济时期，我国对金融机构进行了大规模的合并与撤销，形成了以中国人民银行为核心的“大一统”银行体系。</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信贷资金管理体制的建立</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为加强对信贷资金的管理，我国建立了“统存统贷”的信贷资金管理体制。</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金融市场的消失</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在计划经济时期，由于实行高度集中的金融管理体制，金融市场逐渐消失。</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金融机构的合并与撤销</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改革开放初期的金融机构改革</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恢复和设立专业银行</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1979年，中国农业银行、中国银行、中国人民建设银行相继恢复或设立。</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成立投资银行</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1981年，我国成立了第一家投资银行——中国投资银行，负责办理世界银行贷款等国际金融业务。</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发展保险公司</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1980年，中国人民保险公司恢复国内保险业务。此后，我国保险公司数量不断增加，保险市场逐步形成。</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建立金融市场</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1981年，我国恢复发行国债，并逐步建立了国债市场。同时，企业债券市场、股票市场等金融市场也逐步发展起来。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6565" y="2868744"/>
            <a:ext cx="7038870"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accent1">
                    <a:lumMod val="20000"/>
                    <a:lumOff val="80000"/>
                    <a:alpha val="100000"/>
                  </a:schemeClr>
                </a:solidFill>
                <a:latin typeface="Microsoft Yahei"/>
                <a:ea typeface="Microsoft Yahei"/>
                <a:cs typeface="Microsoft Yahei"/>
              </a:rPr>
              <a:t>我国金融机构体系的逐步完善</a:t>
            </a:r>
          </a:p>
        </p:txBody>
      </p:sp>
      <p:sp>
        <p:nvSpPr>
          <p:cNvPr id="3" name="TextBox 3"/>
          <p:cNvSpPr txBox="1"/>
          <p:nvPr/>
        </p:nvSpPr>
        <p:spPr>
          <a:xfrm>
            <a:off x="2393306" y="1431254"/>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银行业金融机构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包括国有大型商业银行、股份制商业银行、城市商业银行、农村中小金融机构等，提供全方位的金融服务。</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证券业金融机构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证券公司、期货公司、基金管理公司等，为企业和个人提供证券发行、交易、投资管理等服务。</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保险业金融机构</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保险公司、保险资产管理公司等，提供各类保险产品和服务，为社会保障体系提供重要支持。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多元化金融机构的出现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货币市场</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包括银行间同业拆借市场、票据市场等，为金融机构提供短期资金融通服务。</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资本市场</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包括股票市场、债券市场等，为企业融资和投资者提供长期投资平台。</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外汇市场</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包括即期外汇市场、远期外汇市场等，为跨境贸易和投资提供外汇交易服务。</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金融市场的发展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https://d.book118.com/026144243003010054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2024-09-20T23:03:02.580</cp:lastPrinted>
  <dcterms:created xsi:type="dcterms:W3CDTF">2024-09-20T15:03:02Z</dcterms:created>
  <dcterms:modified xsi:type="dcterms:W3CDTF">2024-09-20T15:03:04Z</dcterms:modified>
</cp:coreProperties>
</file>