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7E8F29C-FE5D-4982-B35B-6ACEDB3B55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C3DC58-63A5-4746-BCD1-D034C8C05F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AEA4A48-C33B-4520-BCBD-FA0D22266E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DC9B7F-D37F-4CA8-B2DB-7323A6FBC2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EFEB580-D308-488F-85EC-C51BA86FAC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CA088BF-7E01-44ED-AFB4-CAF94038C9C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F325A3-5EDA-4B05-8088-40F844539E1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AE7DFA-6D1D-42D5-A05A-F6D153761D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29CA269-5B04-4561-9B1E-069C2F1521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CC9C71-5799-44DE-8F70-7695C851C0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9CA27A-B992-42FA-945D-6DA375ABEA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6203125002010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物业档案管理课件</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endParaRPr lang="en-US" sz="2025">
              <a:solidFill>
                <a:schemeClr val="dk2">
                  <a:alpha val="100000"/>
                </a:schemeClr>
              </a:solidFill>
              <a:latin typeface="Microsoft Yahei"/>
              <a:ea typeface="Microsoft Yahei"/>
              <a:cs typeface="Microsoft Yahei"/>
            </a:endParaRPr>
          </a:p>
        </p:txBody>
      </p:sp>
      <p:sp>
        <p:nvSpPr>
          <p:cNvPr id="4" name="TextBox 4"/>
          <p:cNvSpPr txBox="1"/>
          <p:nvPr/>
        </p:nvSpPr>
        <p:spPr>
          <a:xfrm>
            <a:off x="902208" y="469392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2024-01-28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物业档案管理概述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物业档案分类与内容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物业档案收集与整理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物业档案保管与利用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物业档案管理法规与标准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物业档案管理实践案例</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物业档案管理概述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066" r="3206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5093" r="1509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物业档案是指物业管理过程中形成的具有保存价值的各种文字、图表、声像等不同形式的历史记录。</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物业档案是物业管理的重要依据和参考，对于保障业主权益、提高物业管理水平、促进社区和谐具有重要意义。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作用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物业档案的定义与作用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23833" r="23833"/>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有利于规范物业管理行为，提高服务质量。</a:t>
            </a:r>
          </a:p>
        </p:txBody>
      </p:sp>
      <p:pic>
        <p:nvPicPr>
          <p:cNvPr id="5" name="Picture 5"/>
          <p:cNvPicPr>
            <a:picLocks noChangeAspect="1"/>
          </p:cNvPicPr>
          <p:nvPr/>
        </p:nvPicPr>
        <p:blipFill>
          <a:blip r:embed="rId4"/>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有利于维护业主合法权益，减少纠纷。</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有利于促进社区和谐，提升居民满意度。</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物业档案管理的意义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962413" y="1498809"/>
            <a:ext cx="4267184" cy="4267182"/>
          </a:xfrm>
          <a:prstGeom prst="ellipse">
            <a:avLst/>
          </a:prstGeom>
          <a:noFill/>
          <a:ln w="3248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Freeform 3"/>
          <p:cNvSpPr/>
          <p:nvPr/>
        </p:nvSpPr>
        <p:spPr>
          <a:xfrm rot="16200000" flipH="1">
            <a:off x="6170371"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133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66133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36814"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4167489"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88781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22821"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88781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346287" y="2886646"/>
            <a:ext cx="1499330" cy="1499330"/>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445393"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flipH="1">
            <a:off x="7144249"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5804254" y="3351841"/>
            <a:ext cx="583501" cy="561118"/>
            <a:chOff x="5804254" y="3351841"/>
            <a:chExt cx="583501" cy="561118"/>
          </a:xfrm>
        </p:grpSpPr>
        <p:sp>
          <p:nvSpPr>
            <p:cNvPr id="15" name="AutoShape 15"/>
            <p:cNvSpPr/>
            <p:nvPr/>
          </p:nvSpPr>
          <p:spPr>
            <a:xfrm>
              <a:off x="5964750" y="3351841"/>
              <a:ext cx="262604" cy="2659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804254" y="3659213"/>
              <a:ext cx="583501" cy="253746"/>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物业档案管理的目标与任务</a:t>
              </a:r>
            </a:p>
          </p:txBody>
        </p:sp>
      </p:grpSp>
      <p:sp>
        <p:nvSpPr>
          <p:cNvPr id="39" name="TextBox 39"/>
          <p:cNvSpPr txBox="1"/>
          <p:nvPr/>
        </p:nvSpPr>
        <p:spPr>
          <a:xfrm>
            <a:off x="323860" y="1451184"/>
            <a:ext cx="3286271" cy="1172597"/>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目标：建立科学、规范、高效的物业档案管理体系，确保档案的真实、完整、安全和有效利用。</a:t>
            </a:r>
          </a:p>
        </p:txBody>
      </p:sp>
      <p:sp>
        <p:nvSpPr>
          <p:cNvPr id="40" name="TextBox 40"/>
          <p:cNvSpPr txBox="1"/>
          <p:nvPr/>
        </p:nvSpPr>
        <p:spPr>
          <a:xfrm>
            <a:off x="181203" y="3072914"/>
            <a:ext cx="3286271" cy="1172597"/>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任务</a:t>
            </a:r>
          </a:p>
        </p:txBody>
      </p:sp>
      <p:sp>
        <p:nvSpPr>
          <p:cNvPr id="41" name="TextBox 41"/>
          <p:cNvSpPr txBox="1"/>
          <p:nvPr/>
        </p:nvSpPr>
        <p:spPr>
          <a:xfrm>
            <a:off x="545256" y="4966595"/>
            <a:ext cx="3286271" cy="117259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制定物业档案管理规章制度和操作流程。</a:t>
            </a:r>
          </a:p>
        </p:txBody>
      </p:sp>
      <p:sp>
        <p:nvSpPr>
          <p:cNvPr id="42" name="TextBox 42"/>
          <p:cNvSpPr txBox="1"/>
          <p:nvPr/>
        </p:nvSpPr>
        <p:spPr>
          <a:xfrm>
            <a:off x="8724537" y="3072914"/>
            <a:ext cx="3286271" cy="1172597"/>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确保物业档案的安全，防止档案遗失、损坏或泄密。</a:t>
            </a:r>
          </a:p>
        </p:txBody>
      </p:sp>
      <p:sp>
        <p:nvSpPr>
          <p:cNvPr id="43" name="TextBox 43"/>
          <p:cNvSpPr txBox="1"/>
          <p:nvPr/>
        </p:nvSpPr>
        <p:spPr>
          <a:xfrm>
            <a:off x="8168429" y="4966595"/>
            <a:ext cx="3286271" cy="117259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开展物业档案宣传和培训，提高全员档案管理意识。</a:t>
            </a:r>
          </a:p>
        </p:txBody>
      </p:sp>
      <p:sp>
        <p:nvSpPr>
          <p:cNvPr id="44" name="TextBox 44"/>
          <p:cNvSpPr txBox="1"/>
          <p:nvPr/>
        </p:nvSpPr>
        <p:spPr>
          <a:xfrm>
            <a:off x="8581879" y="1451184"/>
            <a:ext cx="3286271" cy="1172597"/>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负责物业档案的收集、整理、鉴定、保管、统计和利用工作。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物业档案分类与内容</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服务档案</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记录物业服务过程中的各类服务记录、投诉处理、合同协议等。</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业主档案</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包括业主个人信息、家庭情况、联系方式等。</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设备档案</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记录房屋内各种设备设施的安装、使用、维修等信息。</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产权档案</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包括房屋所有权证、土地使用权证、规划许可证等相关文件。</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工程档案</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涵盖建筑设计、施工、验收等各个环节的图纸、报告和记录。</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0" y="2999626"/>
            <a:ext cx="12192000" cy="2994303"/>
          </a:xfrm>
          <a:custGeom>
            <a:rect l="l" t="t" r="r" b="b"/>
            <a:pathLst>
              <a:path w="3906440" h="959406">
                <a:moveTo>
                  <a:pt x="3906441" y="0"/>
                </a:moveTo>
                <a:cubicBezTo>
                  <a:pt x="3906441" y="0"/>
                  <a:pt x="3440259" y="420722"/>
                  <a:pt x="2248734" y="702350"/>
                </a:cubicBezTo>
                <a:cubicBezTo>
                  <a:pt x="1358146" y="912852"/>
                  <a:pt x="0" y="918924"/>
                  <a:pt x="0" y="918924"/>
                </a:cubicBezTo>
                <a:lnTo>
                  <a:pt x="0" y="959406"/>
                </a:lnTo>
                <a:cubicBezTo>
                  <a:pt x="0" y="959406"/>
                  <a:pt x="1563345" y="913864"/>
                  <a:pt x="2248734" y="759023"/>
                </a:cubicBezTo>
                <a:cubicBezTo>
                  <a:pt x="3467219" y="483751"/>
                  <a:pt x="3906441" y="141684"/>
                  <a:pt x="3906441" y="141684"/>
                </a:cubicBezTo>
                <a:lnTo>
                  <a:pt x="3906441"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4600" y="5805199"/>
            <a:ext cx="188731" cy="188731"/>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2899431" y="5710833"/>
            <a:ext cx="188731" cy="188731"/>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AutoShape 5"/>
          <p:cNvSpPr/>
          <p:nvPr/>
        </p:nvSpPr>
        <p:spPr>
          <a:xfrm>
            <a:off x="4999059" y="5427737"/>
            <a:ext cx="283096" cy="283096"/>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AutoShape 6"/>
          <p:cNvSpPr/>
          <p:nvPr/>
        </p:nvSpPr>
        <p:spPr>
          <a:xfrm>
            <a:off x="7204880" y="5038512"/>
            <a:ext cx="283096" cy="283096"/>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AutoShape 7"/>
          <p:cNvSpPr/>
          <p:nvPr/>
        </p:nvSpPr>
        <p:spPr>
          <a:xfrm>
            <a:off x="9406737" y="4300183"/>
            <a:ext cx="393189" cy="393189"/>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8" name="Connector 8"/>
          <p:cNvCxnSpPr/>
          <p:nvPr/>
        </p:nvCxnSpPr>
        <p:spPr>
          <a:xfrm flipH="1">
            <a:off x="713700" y="3236486"/>
            <a:ext cx="0" cy="2276186"/>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9" name="Group 9"/>
          <p:cNvGrpSpPr/>
          <p:nvPr/>
        </p:nvGrpSpPr>
        <p:grpSpPr>
          <a:xfrm>
            <a:off x="5221195" y="2558712"/>
            <a:ext cx="2095500" cy="1627035"/>
            <a:chOff x="5221195" y="2558712"/>
            <a:chExt cx="2095500" cy="1627035"/>
          </a:xfrm>
        </p:grpSpPr>
        <p:sp>
          <p:nvSpPr>
            <p:cNvPr id="10" name="TextBox 10"/>
            <p:cNvSpPr txBox="1"/>
            <p:nvPr/>
          </p:nvSpPr>
          <p:spPr>
            <a:xfrm>
              <a:off x="5221195" y="2558712"/>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设备档案</a:t>
              </a:r>
            </a:p>
          </p:txBody>
        </p:sp>
        <p:sp>
          <p:nvSpPr>
            <p:cNvPr id="11" name="TextBox 11"/>
            <p:cNvSpPr txBox="1"/>
            <p:nvPr/>
          </p:nvSpPr>
          <p:spPr>
            <a:xfrm>
              <a:off x="5221195" y="2928447"/>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详细记录设备设施的运行和维护情况，为设备管理和维修提供便利。</a:t>
              </a:r>
            </a:p>
          </p:txBody>
        </p:sp>
      </p:grpSp>
      <p:cxnSp>
        <p:nvCxnSpPr>
          <p:cNvPr id="12" name="Connector 12"/>
          <p:cNvCxnSpPr/>
          <p:nvPr/>
        </p:nvCxnSpPr>
        <p:spPr>
          <a:xfrm flipH="1">
            <a:off x="2993796" y="2915292"/>
            <a:ext cx="0" cy="2264768"/>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5189375" y="2671457"/>
            <a:ext cx="0" cy="2264768"/>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flipH="1">
            <a:off x="7346428" y="2084183"/>
            <a:ext cx="0" cy="2264768"/>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15" name="Connector 15"/>
          <p:cNvCxnSpPr/>
          <p:nvPr/>
        </p:nvCxnSpPr>
        <p:spPr>
          <a:xfrm flipH="1">
            <a:off x="9603332" y="1096542"/>
            <a:ext cx="0" cy="2264768"/>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16" name="Freeform 16"/>
          <p:cNvSpPr/>
          <p:nvPr/>
        </p:nvSpPr>
        <p:spPr>
          <a:xfrm>
            <a:off x="542293" y="6131193"/>
            <a:ext cx="373344" cy="373344"/>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2815760" y="6056840"/>
            <a:ext cx="356071" cy="356071"/>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moveTo>
                  <a:pt x="238658" y="182880"/>
                </a:moveTo>
                <a:lnTo>
                  <a:pt x="66142" y="182880"/>
                </a:lnTo>
                <a:cubicBezTo>
                  <a:pt x="79038" y="218770"/>
                  <a:pt x="112776" y="243973"/>
                  <a:pt x="152400" y="243973"/>
                </a:cubicBezTo>
                <a:cubicBezTo>
                  <a:pt x="192024" y="243973"/>
                  <a:pt x="225762" y="218770"/>
                  <a:pt x="238458" y="183518"/>
                </a:cubicBezTo>
                <a:lnTo>
                  <a:pt x="238658" y="1828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944051" y="5862988"/>
            <a:ext cx="411257" cy="41125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160112" y="5465972"/>
            <a:ext cx="421401" cy="421401"/>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431121" y="4890685"/>
            <a:ext cx="393189" cy="39318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829278" y="3169358"/>
            <a:ext cx="2095500" cy="1627035"/>
            <a:chOff x="829278" y="3169358"/>
            <a:chExt cx="2095500" cy="1627035"/>
          </a:xfrm>
        </p:grpSpPr>
        <p:sp>
          <p:nvSpPr>
            <p:cNvPr id="22" name="TextBox 22"/>
            <p:cNvSpPr txBox="1"/>
            <p:nvPr/>
          </p:nvSpPr>
          <p:spPr>
            <a:xfrm>
              <a:off x="829278" y="3169358"/>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产权档案</a:t>
              </a:r>
            </a:p>
          </p:txBody>
        </p:sp>
        <p:sp>
          <p:nvSpPr>
            <p:cNvPr id="23" name="TextBox 23"/>
            <p:cNvSpPr txBox="1"/>
            <p:nvPr/>
          </p:nvSpPr>
          <p:spPr>
            <a:xfrm>
              <a:off x="829278" y="3539093"/>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具有法律效应，详细记录房屋产权的归属和变更情况。</a:t>
              </a:r>
            </a:p>
          </p:txBody>
        </p:sp>
      </p:grpSp>
      <p:grpSp>
        <p:nvGrpSpPr>
          <p:cNvPr id="24" name="Group 24"/>
          <p:cNvGrpSpPr/>
          <p:nvPr/>
        </p:nvGrpSpPr>
        <p:grpSpPr>
          <a:xfrm>
            <a:off x="2993796" y="2858559"/>
            <a:ext cx="2095500" cy="1627035"/>
            <a:chOff x="2993796" y="2858559"/>
            <a:chExt cx="2095500" cy="1627035"/>
          </a:xfrm>
        </p:grpSpPr>
        <p:sp>
          <p:nvSpPr>
            <p:cNvPr id="25" name="TextBox 25"/>
            <p:cNvSpPr txBox="1"/>
            <p:nvPr/>
          </p:nvSpPr>
          <p:spPr>
            <a:xfrm>
              <a:off x="2993796" y="2858559"/>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工程档案</a:t>
              </a:r>
            </a:p>
          </p:txBody>
        </p:sp>
        <p:sp>
          <p:nvSpPr>
            <p:cNvPr id="26" name="TextBox 26"/>
            <p:cNvSpPr txBox="1"/>
            <p:nvPr/>
          </p:nvSpPr>
          <p:spPr>
            <a:xfrm>
              <a:off x="2993796" y="3228294"/>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专业性强，涉及建筑设计和施工的各个方面，是房屋维修和改造的重要依据。</a:t>
              </a:r>
            </a:p>
          </p:txBody>
        </p:sp>
      </p:grpSp>
      <p:grpSp>
        <p:nvGrpSpPr>
          <p:cNvPr id="27" name="Group 27"/>
          <p:cNvGrpSpPr/>
          <p:nvPr/>
        </p:nvGrpSpPr>
        <p:grpSpPr>
          <a:xfrm>
            <a:off x="7443964" y="1853208"/>
            <a:ext cx="2095500" cy="1627035"/>
            <a:chOff x="7443964" y="1853208"/>
            <a:chExt cx="2095500" cy="1627035"/>
          </a:xfrm>
        </p:grpSpPr>
        <p:sp>
          <p:nvSpPr>
            <p:cNvPr id="28" name="TextBox 28"/>
            <p:cNvSpPr txBox="1"/>
            <p:nvPr/>
          </p:nvSpPr>
          <p:spPr>
            <a:xfrm>
              <a:off x="7443964" y="1853208"/>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业主档案</a:t>
              </a:r>
            </a:p>
          </p:txBody>
        </p:sp>
        <p:sp>
          <p:nvSpPr>
            <p:cNvPr id="29" name="TextBox 29"/>
            <p:cNvSpPr txBox="1"/>
            <p:nvPr/>
          </p:nvSpPr>
          <p:spPr>
            <a:xfrm>
              <a:off x="7443964" y="2222943"/>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具有隐私性，需妥善保管，是物业服务个性化的基础。</a:t>
              </a:r>
            </a:p>
          </p:txBody>
        </p:sp>
      </p:grpSp>
      <p:grpSp>
        <p:nvGrpSpPr>
          <p:cNvPr id="30" name="Group 30"/>
          <p:cNvGrpSpPr/>
          <p:nvPr/>
        </p:nvGrpSpPr>
        <p:grpSpPr>
          <a:xfrm>
            <a:off x="9712443" y="988925"/>
            <a:ext cx="2095500" cy="1627034"/>
            <a:chOff x="9712443" y="988925"/>
            <a:chExt cx="2095500" cy="1627034"/>
          </a:xfrm>
        </p:grpSpPr>
        <p:sp>
          <p:nvSpPr>
            <p:cNvPr id="31" name="TextBox 31"/>
            <p:cNvSpPr txBox="1"/>
            <p:nvPr/>
          </p:nvSpPr>
          <p:spPr>
            <a:xfrm>
              <a:off x="9712443" y="988925"/>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服务档案</a:t>
              </a:r>
            </a:p>
          </p:txBody>
        </p:sp>
        <p:sp>
          <p:nvSpPr>
            <p:cNvPr id="32" name="TextBox 32"/>
            <p:cNvSpPr txBox="1"/>
            <p:nvPr/>
          </p:nvSpPr>
          <p:spPr>
            <a:xfrm>
              <a:off x="9712443" y="1358659"/>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动态性强，随着服务过程的进行不断更新和完善，是评价物业服务质量的重要依据。</a:t>
              </a:r>
            </a:p>
          </p:txBody>
        </p:sp>
      </p:grpSp>
      <p:grpSp>
        <p:nvGrpSpPr>
          <p:cNvPr id="33" name="Group 33"/>
          <p:cNvGrpSpPr/>
          <p:nvPr/>
        </p:nvGrpSpPr>
        <p:grpSpPr>
          <a:xfrm>
            <a:off x="454963" y="93878"/>
            <a:ext cx="10641129" cy="914400"/>
            <a:chOff x="454963" y="93878"/>
            <a:chExt cx="10641129" cy="914400"/>
          </a:xfrm>
        </p:grpSpPr>
        <p:sp>
          <p:nvSpPr>
            <p:cNvPr id="34" name="AutoShape 3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TextBox 5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各类物业档案的内容与特点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4375" b="14375"/>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物业档案是房地产档案的延伸和补充，二者共同构成完整的房地产信息体系。</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与房地产档案的关联</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与城市规划档案的关联</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与社区服务档案的关联</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与法律档案的关联</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物业档案中的工程和设备档案可以为城市规划提供基础数据和参考资料。</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物业档案中的业主和服务档案可以与社区服务档案相互补充，共同为居民提供优质的社区服务。</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产权档案具有法律效应，与法律档案密切相关，可以为产权纠纷提供法律依据。</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物业档案与其他档案的关系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物业档案收集与整理</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定期收集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按照时间周期（如季度、年度）进行档案收集。</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专项收集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针对特定项目或事件进行档案收集。</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物业档案收集方法与要求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随时收集：在日常工作中随时留意并收集相关档案资料。</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28984" b="28984"/>
          <a:stretch>
            <a:fillRect/>
          </a:stretch>
        </p:blipFill>
        <p:spPr>
          <a:xfrm>
            <a:off x="763829" y="2145985"/>
            <a:ext cx="4887637" cy="2739226"/>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物业档案收集方法与要求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确保收集的档案资料完整、齐全，不遗漏任何重要信息。</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完整性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1875" r="21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准确性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000" r="100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及时性</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3022" r="2302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核实档案资料的准确性，避免错误或误导性信息的录入。</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及时收集并归档档案资料，确保信息的实时更新。</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物业档案收集方法与要求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按照档案的性质、内容进行分类，如业主档案、设备档案、合同档案等。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为档案资料编制目录或索引，方便后续的检索和查阅。</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物业档案整理方法与步骤</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编目整理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分类整理</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3112" b="23112"/>
          <a:stretch>
            <a:fillRect/>
          </a:stretch>
        </p:blipFill>
        <p:spPr>
          <a:xfrm>
            <a:off x="0" y="1477241"/>
            <a:ext cx="12193201" cy="4371348"/>
          </a:xfrm>
          <a:prstGeom prst="rect">
            <a:avLst/>
          </a:prstGeom>
        </p:spPr>
      </p:pic>
      <p:sp>
        <p:nvSpPr>
          <p:cNvPr id="3" name="AutoShape 3"/>
          <p:cNvSpPr/>
          <p:nvPr/>
        </p:nvSpPr>
        <p:spPr>
          <a:xfrm>
            <a:off x="7868425" y="4586931"/>
            <a:ext cx="4324775" cy="126165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65027" y="4586931"/>
            <a:ext cx="1003399" cy="1261658"/>
          </a:xfrm>
          <a:prstGeom prst="rect">
            <a:avLst/>
          </a:prstGeom>
          <a:solidFill>
            <a:schemeClr val="accent1">
              <a:lumMod val="50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sp>
        <p:nvSpPr>
          <p:cNvPr id="5" name="TextBox 5"/>
          <p:cNvSpPr txBox="1"/>
          <p:nvPr/>
        </p:nvSpPr>
        <p:spPr>
          <a:xfrm>
            <a:off x="7992463" y="4527198"/>
            <a:ext cx="4076700"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350">
                <a:solidFill>
                  <a:srgbClr val="FFFEFE">
                    <a:alpha val="100000"/>
                  </a:srgbClr>
                </a:solidFill>
                <a:latin typeface="Microsoft Yahei"/>
                <a:ea typeface="Microsoft Yahei"/>
                <a:cs typeface="Microsoft Yahei"/>
              </a:rPr>
              <a:t>数字化整理：将纸质档案资料进行数字化处理，实现电子化存储和管理。</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物业档案整理方法与步骤</a:t>
              </a:r>
            </a:p>
          </p:txBody>
        </p:sp>
      </p:grpSp>
      <p:sp>
        <p:nvSpPr>
          <p:cNvPr id="28" name="Freeform 28"/>
          <p:cNvSpPr/>
          <p:nvPr/>
        </p:nvSpPr>
        <p:spPr>
          <a:xfrm>
            <a:off x="7084983" y="4936017"/>
            <a:ext cx="563486" cy="56348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313" r="2231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鉴别分类</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对收集的档案资料进行鉴别和分类，确定其所属类别。</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编目编号</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为分类后的档案资料编制目录，并赋予唯一的编号。</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物业档案整理方法与步骤</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https://d.book118.com/026203125002010054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2024-09-20T22:44:47.449</cp:lastPrinted>
  <dcterms:created xsi:type="dcterms:W3CDTF">2024-09-20T14:44:47Z</dcterms:created>
  <dcterms:modified xsi:type="dcterms:W3CDTF">2024-09-20T14:44:49Z</dcterms:modified>
</cp:coreProperties>
</file>