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9E1EB704-AE58-4947-A70C-E1857F514F4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3316" name="幻灯片图像占位符 3"/>
          <p:cNvSpPr>
            <a:spLocks noGrp="1" noRot="1" noChangeAspect="1"/>
          </p:cNvSpPr>
          <p:nvPr>
            <p:ph type="sldImg" idx="6"/>
          </p:nvPr>
        </p:nvSpPr>
        <p:spPr bwMode="auto"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2053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656291A2-378C-4228-A6C9-F21A0172094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5362" name="文本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5C6F7-6394-4B7C-8F22-3C07DE54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F0368-E91B-4980-8AC8-D71F5B1D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C17DB-710D-4CD5-B502-ED8096D6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9DB85-350F-4660-94A4-8EA337B1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0921D-4316-4FFA-AD94-0DC092F3B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32087-F1B2-4939-B687-8B69143EF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EBCBA-9256-471A-81C0-2A5CAFCD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0DE25-4778-42C8-898F-2D80EA7B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485AA-6D76-4465-83E2-71F03F47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CEBCE-D1F2-4919-A1D1-33D07933E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B4FF0-EDFC-4D39-B9F2-D8EC490E3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CB924-21ED-49D7-B8C2-25A76CFB361F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AF804-6629-41B2-8B14-24EC7A3D09A0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BAB0B-AF77-4F45-8634-201E3FFD038E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4C6F1-5CD7-4B60-A7CE-B859F85C14D0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48835-F747-46D1-AA49-A4060DA3CE8E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23FFC-2602-454E-84BB-728E4FFC4899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85F01-145A-4C6D-A372-88424627B111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8FBC9-A8AB-4800-AEA9-64A8B3E322F1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D7639-AAD9-4BF0-B867-AF564CF6DA89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AE418-55B9-4EF3-A648-85D28D12DD13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2B5C7-FD5A-4677-84D4-4256DFB9FBF2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59976DD-45B0-4A67-AA89-70CF637FB106}" type="slidenum">
              <a:rPr lang="zh-CN" altLang="en-US"/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415504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1"/>
          <p:cNvSpPr>
            <a:spLocks noGrp="1"/>
          </p:cNvSpPr>
          <p:nvPr>
            <p:ph type="ctrTitle" idx="4294967295"/>
          </p:nvPr>
        </p:nvSpPr>
        <p:spPr>
          <a:xfrm>
            <a:off x="673100" y="1236663"/>
            <a:ext cx="8197850" cy="1595437"/>
          </a:xfrm>
        </p:spPr>
        <p:txBody>
          <a:bodyPr/>
          <a:lstStyle/>
          <a:p>
            <a:pPr eaLnBrk="1" hangingPunct="1"/>
            <a:r>
              <a:rPr lang="zh-CN" altLang="en-US" sz="3200" b="1" smtClean="0"/>
              <a:t>护理技术操作并发症的预防与处理</a:t>
            </a:r>
            <a:endParaRPr lang="zh-CN" altLang="en-US" sz="3200" b="1" smtClean="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1"/>
          <p:cNvSpPr>
            <a:spLocks noGrp="1"/>
          </p:cNvSpPr>
          <p:nvPr>
            <p:ph type="title"/>
          </p:nvPr>
        </p:nvSpPr>
        <p:spPr>
          <a:xfrm>
            <a:off x="395605" y="1124585"/>
            <a:ext cx="8229600" cy="750888"/>
          </a:xfrm>
        </p:spPr>
        <p:txBody>
          <a:bodyPr/>
          <a:lstStyle/>
          <a:p>
            <a:r>
              <a:rPr lang="zh-CN" altLang="zh-CN" smtClean="0"/>
              <a:t>目录</a:t>
            </a:r>
            <a:endParaRPr lang="zh-CN" altLang="zh-CN" smtClean="0"/>
          </a:p>
        </p:txBody>
      </p:sp>
      <p:sp>
        <p:nvSpPr>
          <p:cNvPr id="16386" name="内容占位符 2"/>
          <p:cNvSpPr>
            <a:spLocks noGrp="1"/>
          </p:cNvSpPr>
          <p:nvPr>
            <p:ph idx="1"/>
          </p:nvPr>
        </p:nvSpPr>
        <p:spPr>
          <a:xfrm>
            <a:off x="251460" y="2060575"/>
            <a:ext cx="8535670" cy="3907155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800" b="1" smtClean="0">
                <a:sym typeface="+mn-ea"/>
              </a:rPr>
              <a:t>（一）皮内注射技术操作并发症的预防及处理</a:t>
            </a:r>
            <a:endParaRPr lang="zh-CN" altLang="zh-CN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endParaRPr lang="zh-CN" altLang="en-US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 smtClean="0">
                <a:sym typeface="+mn-ea"/>
              </a:rPr>
              <a:t>（二）肌肉注射</a:t>
            </a:r>
            <a:r>
              <a:rPr lang="zh-CN" altLang="zh-CN" sz="2800" b="1" smtClean="0">
                <a:sym typeface="+mn-ea"/>
              </a:rPr>
              <a:t>技术操作并发症的预防与处理</a:t>
            </a:r>
            <a:r>
              <a:rPr lang="en-US" altLang="zh-CN" sz="2800" b="1" smtClean="0">
                <a:sym typeface="+mn-ea"/>
              </a:rPr>
              <a:t> </a:t>
            </a:r>
            <a:endParaRPr lang="en-US" altLang="zh-CN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endParaRPr lang="zh-CN" altLang="zh-CN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800" b="1" smtClean="0">
                <a:sym typeface="+mn-ea"/>
              </a:rPr>
              <a:t>（三）皮下注射技术操作并发症的预防与处理</a:t>
            </a:r>
            <a:r>
              <a:rPr lang="en-US" altLang="zh-CN" sz="2800" b="1" smtClean="0">
                <a:sym typeface="+mn-ea"/>
              </a:rPr>
              <a:t>              </a:t>
            </a:r>
            <a:endParaRPr lang="en-US" altLang="zh-CN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endParaRPr lang="zh-CN" altLang="zh-CN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800" b="1" smtClean="0">
                <a:sym typeface="+mn-ea"/>
              </a:rPr>
              <a:t>（</a:t>
            </a:r>
            <a:r>
              <a:rPr lang="zh-CN" altLang="en-US" sz="2800" b="1" smtClean="0">
                <a:sym typeface="+mn-ea"/>
              </a:rPr>
              <a:t>四</a:t>
            </a:r>
            <a:r>
              <a:rPr lang="zh-CN" altLang="zh-CN" sz="2800" b="1" smtClean="0">
                <a:sym typeface="+mn-ea"/>
              </a:rPr>
              <a:t>）</a:t>
            </a:r>
            <a:r>
              <a:rPr lang="zh-CN" altLang="en-US" sz="2800" b="1" smtClean="0">
                <a:sym typeface="+mn-ea"/>
              </a:rPr>
              <a:t>静脉采血</a:t>
            </a:r>
            <a:r>
              <a:rPr lang="zh-CN" altLang="zh-CN" sz="2800" b="1" smtClean="0">
                <a:sym typeface="+mn-ea"/>
              </a:rPr>
              <a:t>技术操作并发症的预防与处理</a:t>
            </a:r>
            <a:r>
              <a:rPr lang="en-US" altLang="zh-CN" sz="2800" b="1" smtClean="0">
                <a:sym typeface="+mn-ea"/>
              </a:rPr>
              <a:t> </a:t>
            </a:r>
            <a:endParaRPr lang="zh-CN" altLang="en-US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endParaRPr lang="zh-CN" altLang="zh-CN" sz="2800" b="1" smtClean="0">
              <a:sym typeface="+mn-ea"/>
            </a:endParaRPr>
          </a:p>
          <a:p>
            <a:pPr marL="0" indent="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800" b="1" smtClean="0">
                <a:sym typeface="+mn-ea"/>
              </a:rPr>
              <a:t>（</a:t>
            </a:r>
            <a:r>
              <a:rPr lang="zh-CN" altLang="en-US" sz="2800" b="1" smtClean="0">
                <a:sym typeface="+mn-ea"/>
              </a:rPr>
              <a:t>五</a:t>
            </a:r>
            <a:r>
              <a:rPr lang="zh-CN" altLang="zh-CN" sz="2800" b="1" smtClean="0">
                <a:sym typeface="+mn-ea"/>
              </a:rPr>
              <a:t>）静脉输液技术操作并发症的预防与处理</a:t>
            </a:r>
            <a:r>
              <a:rPr lang="en-US" altLang="zh-CN" sz="2800" b="1" smtClean="0">
                <a:sym typeface="+mn-ea"/>
              </a:rPr>
              <a:t>                                      </a:t>
            </a:r>
            <a:br>
              <a:rPr lang="zh-CN" altLang="zh-CN" sz="2800" b="1" smtClean="0">
                <a:sym typeface="+mn-ea"/>
              </a:rPr>
            </a:br>
            <a:br>
              <a:rPr lang="zh-CN" altLang="en-US" sz="2800" b="1" smtClean="0">
                <a:latin typeface="Arial" pitchFamily="34" charset="0"/>
                <a:sym typeface="+mn-ea"/>
              </a:rPr>
            </a:br>
            <a:endParaRPr lang="en-US" altLang="zh-CN" sz="2800" b="1" smtClean="0">
              <a:latin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ctrTitle"/>
          </p:nvPr>
        </p:nvSpPr>
        <p:spPr>
          <a:xfrm>
            <a:off x="471488" y="309563"/>
            <a:ext cx="8228012" cy="5549900"/>
          </a:xfrm>
        </p:spPr>
        <p:txBody>
          <a:bodyPr/>
          <a:lstStyle/>
          <a:p>
            <a:br>
              <a:rPr lang="en-US" altLang="zh-CN" sz="3200" smtClean="0"/>
            </a:br>
            <a:r>
              <a:rPr lang="zh-CN" altLang="en-US" sz="2800" smtClean="0"/>
              <a:t>（一）</a:t>
            </a:r>
            <a:br>
              <a:rPr lang="zh-CN" altLang="en-US" sz="2800" smtClean="0"/>
            </a:br>
            <a:r>
              <a:rPr lang="zh-CN" altLang="zh-CN" sz="2800" b="1" smtClean="0"/>
              <a:t>皮内注射技术操作并发症的预防与处理</a:t>
            </a:r>
            <a:br>
              <a:rPr lang="zh-CN" altLang="zh-CN" sz="28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endParaRPr lang="zh-CN" altLang="zh-CN" sz="3200" b="1" smtClean="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内容占位符 2"/>
          <p:cNvSpPr>
            <a:spLocks noGrp="1"/>
          </p:cNvSpPr>
          <p:nvPr>
            <p:ph idx="1"/>
          </p:nvPr>
        </p:nvSpPr>
        <p:spPr>
          <a:xfrm>
            <a:off x="323215" y="1268730"/>
            <a:ext cx="8475980" cy="4082415"/>
          </a:xfrm>
        </p:spPr>
        <p:txBody>
          <a:bodyPr/>
          <a:lstStyle/>
          <a:p>
            <a:pPr marL="457200" indent="-457200">
              <a:buFont typeface="Arial" pitchFamily="34" charset="0"/>
              <a:buNone/>
            </a:pPr>
            <a:r>
              <a:rPr lang="en-US" altLang="zh-CN" sz="2400" b="1" smtClean="0">
                <a:solidFill>
                  <a:srgbClr val="FF0000"/>
                </a:solidFill>
                <a:sym typeface="+mn-ea"/>
              </a:rPr>
              <a:t>一</a:t>
            </a: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、局部组织反应</a:t>
            </a:r>
            <a:endParaRPr lang="zh-CN" altLang="en-US" sz="2400" b="1" smtClean="0">
              <a:solidFill>
                <a:srgbClr val="FF0000"/>
              </a:solidFill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zh-CN" altLang="zh-CN" sz="2000" b="1" noProof="1" smtClean="0"/>
              <a:t>【</a:t>
            </a:r>
            <a:r>
              <a:rPr lang="zh-CN" altLang="en-US" sz="2000" b="1" smtClean="0"/>
              <a:t>预防措施</a:t>
            </a:r>
            <a:r>
              <a:rPr lang="zh-CN" altLang="zh-CN" sz="2000" b="1" noProof="1" smtClean="0"/>
              <a:t>】</a:t>
            </a:r>
            <a:endParaRPr lang="en-US" altLang="zh-CN" sz="2000" b="1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b="1" smtClean="0"/>
              <a:t>、</a:t>
            </a:r>
            <a:r>
              <a:rPr lang="zh-CN" altLang="en-US" sz="2000" smtClean="0"/>
              <a:t>正确配制药液，剂量准确。</a:t>
            </a:r>
            <a:endParaRPr lang="zh-CN" altLang="en-US" sz="2000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、严格无菌操作，详细询问过敏史。</a:t>
            </a:r>
            <a:endParaRPr lang="zh-CN" altLang="en-US" sz="2000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、做好宣教，告知皮内注射目的，勿随意挠抓或揉按局部皮丘</a:t>
            </a:r>
            <a:r>
              <a:rPr lang="zh-CN" altLang="en-US" sz="2000" b="1" smtClean="0"/>
              <a:t>。</a:t>
            </a:r>
            <a:endParaRPr lang="zh-CN" altLang="en-US" sz="2000" b="1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b="1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、出现红肿、疼痛、瘙痒等局部反应，报告医生，遵医嘱对症处理。</a:t>
            </a:r>
            <a:endParaRPr lang="zh-CN" altLang="en-US" sz="2000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、安抚患者，更换注射部位，加强宣教，注意观察局部反应情况。</a:t>
            </a:r>
            <a:endParaRPr lang="zh-CN" altLang="en-US" sz="2000" noProof="1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内容占位符 2"/>
          <p:cNvSpPr>
            <a:spLocks noGrp="1"/>
          </p:cNvSpPr>
          <p:nvPr>
            <p:ph idx="1"/>
          </p:nvPr>
        </p:nvSpPr>
        <p:spPr>
          <a:xfrm>
            <a:off x="201295" y="1268730"/>
            <a:ext cx="8742045" cy="3303905"/>
          </a:xfrm>
        </p:spPr>
        <p:txBody>
          <a:bodyPr/>
          <a:lstStyle/>
          <a:p>
            <a:pPr marL="457200" indent="-457200">
              <a:buFont typeface="Arial" pitchFamily="34" charset="0"/>
              <a:buNone/>
            </a:pP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二、注射失败</a:t>
            </a:r>
            <a:endParaRPr lang="zh-CN" altLang="en-US" sz="2400" b="1" smtClean="0">
              <a:solidFill>
                <a:srgbClr val="FF0000"/>
              </a:solidFill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zh-CN" altLang="zh-CN" sz="2000" b="1" noProof="1" smtClean="0">
                <a:sym typeface="+mn-ea"/>
              </a:rPr>
              <a:t>【预防措施】</a:t>
            </a:r>
            <a:endParaRPr lang="zh-CN" altLang="zh-CN" sz="2000" b="1" noProof="1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b="1" smtClean="0">
                <a:latin typeface="宋体" panose="02010600030101010101" pitchFamily="2" charset="-122"/>
                <a:sym typeface="+mn-ea"/>
              </a:rPr>
              <a:t>1</a:t>
            </a:r>
            <a:r>
              <a:rPr lang="zh-CN" altLang="en-US" sz="2000" b="1" smtClean="0">
                <a:latin typeface="宋体" panose="02010600030101010101" pitchFamily="2" charset="-122"/>
                <a:sym typeface="+mn-ea"/>
              </a:rPr>
              <a:t>、熟练掌握操作技能，做好解释工作，取得配合。</a:t>
            </a:r>
            <a:endParaRPr lang="zh-CN" altLang="en-US" sz="2000" b="1" smtClean="0">
              <a:latin typeface="宋体" panose="02010600030101010101" pitchFamily="2" charset="-122"/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b="1" smtClean="0">
                <a:latin typeface="宋体" panose="02010600030101010101" pitchFamily="2" charset="-122"/>
                <a:sym typeface="+mn-ea"/>
              </a:rPr>
              <a:t>2</a:t>
            </a:r>
            <a:r>
              <a:rPr lang="zh-CN" altLang="en-US" sz="2000" b="1" smtClean="0">
                <a:latin typeface="宋体" panose="02010600030101010101" pitchFamily="2" charset="-122"/>
                <a:sym typeface="+mn-ea"/>
              </a:rPr>
              <a:t>、充分暴露注射部位，对不合作者，肢体要充分约束和固定。</a:t>
            </a:r>
            <a:endParaRPr lang="zh-CN" altLang="en-US" sz="2000" b="1" smtClean="0">
              <a:latin typeface="宋体" panose="02010600030101010101" pitchFamily="2" charset="-122"/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b="1" smtClean="0">
                <a:sym typeface="+mn-ea"/>
              </a:rPr>
              <a:t>【</a:t>
            </a:r>
            <a:r>
              <a:rPr lang="zh-CN" altLang="en-US" sz="2000" b="1" smtClean="0">
                <a:sym typeface="+mn-ea"/>
              </a:rPr>
              <a:t>处理措施</a:t>
            </a:r>
            <a:r>
              <a:rPr lang="en-US" altLang="zh-CN" sz="2000" b="1" smtClean="0">
                <a:sym typeface="+mn-ea"/>
              </a:rPr>
              <a:t>】</a:t>
            </a:r>
            <a:endParaRPr lang="en-US" altLang="zh-CN" sz="2000" b="1" smtClean="0"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zh-CN" altLang="en-US" sz="2000" b="1" smtClean="0">
                <a:sym typeface="+mn-ea"/>
              </a:rPr>
              <a:t>注射后无皮丘或皮丘过小等，安抚好患者情绪，取得理解重新选择部位注射。</a:t>
            </a:r>
            <a:endParaRPr lang="zh-CN" altLang="en-US" sz="2000" noProof="1" smtClean="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1"/>
          <p:cNvSpPr>
            <a:spLocks noGrp="1"/>
          </p:cNvSpPr>
          <p:nvPr>
            <p:ph type="ctrTitle"/>
          </p:nvPr>
        </p:nvSpPr>
        <p:spPr>
          <a:xfrm>
            <a:off x="471488" y="309563"/>
            <a:ext cx="8228012" cy="5549900"/>
          </a:xfrm>
        </p:spPr>
        <p:txBody>
          <a:bodyPr/>
          <a:lstStyle/>
          <a:p>
            <a:br>
              <a:rPr lang="en-US" altLang="zh-CN" sz="2800" smtClean="0"/>
            </a:br>
            <a:r>
              <a:rPr lang="zh-CN" altLang="en-US" sz="2800" smtClean="0"/>
              <a:t>（二）</a:t>
            </a:r>
            <a:br>
              <a:rPr lang="zh-CN" altLang="en-US" sz="2800" smtClean="0"/>
            </a:br>
            <a:r>
              <a:rPr lang="zh-CN" altLang="en-US" sz="2800" b="1" smtClean="0"/>
              <a:t>肌肉</a:t>
            </a:r>
            <a:r>
              <a:rPr lang="zh-CN" altLang="zh-CN" sz="2800" b="1" smtClean="0"/>
              <a:t>注射技术操作并发症的预防与处理</a:t>
            </a:r>
            <a:br>
              <a:rPr lang="zh-CN" altLang="zh-CN" sz="28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endParaRPr lang="zh-CN" altLang="zh-CN" sz="3200" b="1" smtClean="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内容占位符 2"/>
          <p:cNvSpPr>
            <a:spLocks noGrp="1"/>
          </p:cNvSpPr>
          <p:nvPr>
            <p:ph idx="4294967295"/>
          </p:nvPr>
        </p:nvSpPr>
        <p:spPr>
          <a:xfrm>
            <a:off x="200660" y="1196975"/>
            <a:ext cx="8742680" cy="3663950"/>
          </a:xfrm>
        </p:spPr>
        <p:txBody>
          <a:bodyPr/>
          <a:lstStyle/>
          <a:p>
            <a:pPr marL="457200" indent="-457200">
              <a:buFont typeface="Arial" pitchFamily="34" charset="0"/>
              <a:buNone/>
            </a:pP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一</a:t>
            </a:r>
            <a:r>
              <a:rPr lang="zh-CN" sz="2400" b="1" smtClean="0">
                <a:solidFill>
                  <a:srgbClr val="FF0000"/>
                </a:solidFill>
                <a:sym typeface="+mn-ea"/>
              </a:rPr>
              <a:t>、</a:t>
            </a: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局部硬结 感染</a:t>
            </a:r>
            <a:endParaRPr lang="zh-CN" sz="2400" b="1" smtClean="0">
              <a:solidFill>
                <a:srgbClr val="FF0000"/>
              </a:solidFill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endParaRPr lang="zh-CN" sz="2000" noProof="1" smtClean="0">
              <a:latin typeface="宋体" panose="02010600030101010101" pitchFamily="2" charset="-122"/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zh-CN" altLang="zh-CN" sz="2000" b="1" noProof="1" smtClean="0">
                <a:sym typeface="+mn-ea"/>
              </a:rPr>
              <a:t>【预防措施】</a:t>
            </a:r>
            <a:endParaRPr lang="zh-CN" altLang="zh-CN" sz="2000" b="1" noProof="1" smtClean="0"/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noProof="1" smtClean="0">
                <a:sym typeface="+mn-ea"/>
              </a:rPr>
              <a:t>1．</a:t>
            </a:r>
            <a:r>
              <a:rPr lang="zh-CN" altLang="en-US" sz="2000" smtClean="0">
                <a:sym typeface="+mn-ea"/>
              </a:rPr>
              <a:t>加强无菌操作</a:t>
            </a:r>
            <a:r>
              <a:rPr lang="zh-CN" sz="2000" smtClean="0">
                <a:sym typeface="+mn-ea"/>
              </a:rPr>
              <a:t>。</a:t>
            </a:r>
            <a:endParaRPr lang="zh-CN" sz="2000" smtClean="0">
              <a:sym typeface="+mn-ea"/>
            </a:endParaRPr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noProof="1" smtClean="0">
                <a:sym typeface="+mn-ea"/>
              </a:rPr>
              <a:t>2．</a:t>
            </a:r>
            <a:r>
              <a:rPr lang="zh-CN" altLang="en-US" sz="2000" smtClean="0">
                <a:sym typeface="+mn-ea"/>
              </a:rPr>
              <a:t>粉剂的药物溶解完全</a:t>
            </a:r>
            <a:r>
              <a:rPr lang="zh-CN" sz="2000" smtClean="0">
                <a:sym typeface="+mn-ea"/>
              </a:rPr>
              <a:t>。</a:t>
            </a:r>
            <a:endParaRPr lang="zh-CN" sz="2000" smtClean="0">
              <a:sym typeface="+mn-ea"/>
            </a:endParaRPr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noProof="1" smtClean="0">
                <a:sym typeface="+mn-ea"/>
              </a:rPr>
              <a:t>3．</a:t>
            </a:r>
            <a:r>
              <a:rPr lang="zh-CN" altLang="en-US" sz="2000" smtClean="0">
                <a:sym typeface="+mn-ea"/>
              </a:rPr>
              <a:t>更换注射部位</a:t>
            </a:r>
            <a:r>
              <a:rPr lang="zh-CN" sz="2000" smtClean="0">
                <a:sym typeface="+mn-ea"/>
              </a:rPr>
              <a:t>。</a:t>
            </a:r>
            <a:endParaRPr lang="zh-CN" sz="2000" smtClean="0"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zh-CN" altLang="zh-CN" sz="2000" b="1" noProof="1" smtClean="0">
                <a:sym typeface="+mn-ea"/>
              </a:rPr>
              <a:t>【处理措施】</a:t>
            </a:r>
            <a:endParaRPr lang="zh-CN" altLang="zh-CN" sz="2000" noProof="1" smtClean="0"/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noProof="1" smtClean="0">
                <a:sym typeface="+mn-ea"/>
              </a:rPr>
              <a:t>1．</a:t>
            </a:r>
            <a:r>
              <a:rPr lang="zh-CN" altLang="en-US" sz="2000" smtClean="0">
                <a:sym typeface="+mn-ea"/>
              </a:rPr>
              <a:t>硬结处可用土豆片或</a:t>
            </a:r>
            <a:r>
              <a:rPr lang="en-US" altLang="zh-CN" sz="2000" smtClean="0">
                <a:sym typeface="+mn-ea"/>
              </a:rPr>
              <a:t>50%</a:t>
            </a:r>
            <a:r>
              <a:rPr lang="zh-CN" altLang="en-US" sz="2000" smtClean="0">
                <a:sym typeface="+mn-ea"/>
              </a:rPr>
              <a:t>硫酸镁外敷。</a:t>
            </a:r>
            <a:endParaRPr lang="zh-CN" sz="2000" smtClean="0">
              <a:sym typeface="+mn-ea"/>
            </a:endParaRPr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noProof="1" smtClean="0">
                <a:sym typeface="+mn-ea"/>
              </a:rPr>
              <a:t>2．</a:t>
            </a:r>
            <a:r>
              <a:rPr lang="zh-CN" altLang="en-US" sz="2000" smtClean="0">
                <a:sym typeface="+mn-ea"/>
              </a:rPr>
              <a:t>必要时用红外线照射。</a:t>
            </a:r>
            <a:endParaRPr lang="zh-CN" altLang="en-US" sz="2000" smtClean="0">
              <a:sym typeface="+mn-ea"/>
            </a:endParaRPr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2000" smtClean="0">
                <a:sym typeface="+mn-ea"/>
              </a:rPr>
              <a:t>3.</a:t>
            </a:r>
            <a:r>
              <a:rPr lang="zh-CN" altLang="en-US" sz="2000" smtClean="0">
                <a:sym typeface="+mn-ea"/>
              </a:rPr>
              <a:t>发生局部感染着遵医嘱使用抗生素。</a:t>
            </a:r>
            <a:endParaRPr lang="zh-CN" sz="2000" smtClean="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内容占位符 2"/>
          <p:cNvSpPr>
            <a:spLocks noGrp="1"/>
          </p:cNvSpPr>
          <p:nvPr>
            <p:ph idx="4294967295"/>
          </p:nvPr>
        </p:nvSpPr>
        <p:spPr>
          <a:xfrm>
            <a:off x="200660" y="1268730"/>
            <a:ext cx="8742680" cy="4168140"/>
          </a:xfrm>
        </p:spPr>
        <p:txBody>
          <a:bodyPr/>
          <a:lstStyle/>
          <a:p>
            <a:pPr marL="457200" indent="-457200">
              <a:buFont typeface="Arial" pitchFamily="34" charset="0"/>
              <a:buNone/>
            </a:pP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二</a:t>
            </a:r>
            <a:r>
              <a:rPr lang="zh-CN" sz="2400" b="1" smtClean="0">
                <a:solidFill>
                  <a:srgbClr val="FF0000"/>
                </a:solidFill>
                <a:sym typeface="+mn-ea"/>
              </a:rPr>
              <a:t>、</a:t>
            </a: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出血 断针</a:t>
            </a:r>
            <a:endParaRPr lang="zh-CN" sz="2400" b="1" smtClean="0">
              <a:solidFill>
                <a:srgbClr val="FF0000"/>
              </a:solidFill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endParaRPr lang="zh-CN" altLang="zh-CN" sz="2000" noProof="1" smtClean="0">
              <a:latin typeface="宋体" panose="02010600030101010101" pitchFamily="2" charset="-122"/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zh-CN" altLang="zh-CN" sz="2000" b="1" noProof="1" smtClean="0">
                <a:sym typeface="+mn-ea"/>
              </a:rPr>
              <a:t>【预防措施】</a:t>
            </a:r>
            <a:endParaRPr lang="zh-CN" altLang="zh-CN" sz="2000" b="1" noProof="1" smtClean="0"/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noProof="1" smtClean="0">
                <a:sym typeface="+mn-ea"/>
              </a:rPr>
              <a:t>1．</a:t>
            </a:r>
            <a:r>
              <a:rPr lang="zh-CN" altLang="en-US" sz="2000" smtClean="0">
                <a:sym typeface="+mn-ea"/>
              </a:rPr>
              <a:t>选择质量保证的注射器。</a:t>
            </a:r>
            <a:endParaRPr lang="zh-CN" sz="2000" smtClean="0">
              <a:sym typeface="+mn-ea"/>
            </a:endParaRPr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noProof="1" smtClean="0">
                <a:sym typeface="+mn-ea"/>
              </a:rPr>
              <a:t>2．</a:t>
            </a:r>
            <a:r>
              <a:rPr lang="zh-CN" altLang="en-US" sz="2000" smtClean="0">
                <a:sym typeface="+mn-ea"/>
              </a:rPr>
              <a:t>注射时注意避开浅静脉</a:t>
            </a:r>
            <a:r>
              <a:rPr lang="zh-CN" sz="2000" smtClean="0">
                <a:sym typeface="+mn-ea"/>
              </a:rPr>
              <a:t>。</a:t>
            </a:r>
            <a:endParaRPr lang="zh-CN" sz="2000" smtClean="0">
              <a:sym typeface="+mn-ea"/>
            </a:endParaRPr>
          </a:p>
          <a:p>
            <a:pPr marL="457200" indent="-457200">
              <a:spcBef>
                <a:spcPct val="0"/>
              </a:spcBef>
              <a:buFont typeface="Arial" pitchFamily="34" charset="0"/>
              <a:buNone/>
            </a:pPr>
            <a:r>
              <a:rPr lang="zh-CN" altLang="zh-CN" sz="2000" b="1" noProof="1" smtClean="0">
                <a:sym typeface="+mn-ea"/>
              </a:rPr>
              <a:t>【处理措施】</a:t>
            </a:r>
            <a:endParaRPr lang="zh-CN" altLang="zh-CN" sz="2000" noProof="1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>
                <a:sym typeface="+mn-ea"/>
              </a:rPr>
              <a:t>1</a:t>
            </a:r>
            <a:r>
              <a:rPr lang="zh-CN" altLang="en-US" sz="2000" smtClean="0">
                <a:sym typeface="+mn-ea"/>
              </a:rPr>
              <a:t>、发生穿刺针眼处出血，可用消毒棉签压迫局部止血，一般</a:t>
            </a:r>
            <a:r>
              <a:rPr lang="en-US" altLang="zh-CN" sz="2000" smtClean="0">
                <a:sym typeface="+mn-ea"/>
              </a:rPr>
              <a:t>2-3</a:t>
            </a:r>
            <a:r>
              <a:rPr lang="zh-CN" altLang="en-US" sz="2000" smtClean="0">
                <a:sym typeface="+mn-ea"/>
              </a:rPr>
              <a:t>分钟即可。若注射器回抽出血液，立即拔出针头并按压至出血停止。</a:t>
            </a:r>
            <a:endParaRPr lang="zh-CN" altLang="en-US" sz="2000" smtClean="0"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>
                <a:sym typeface="+mn-ea"/>
              </a:rPr>
              <a:t>2</a:t>
            </a:r>
            <a:r>
              <a:rPr lang="zh-CN" altLang="en-US" sz="2000" smtClean="0">
                <a:sym typeface="+mn-ea"/>
              </a:rPr>
              <a:t>、发生针体断裂，使患者保持安静，护士用手固定断针处皮肤，血管钳拔出断针</a:t>
            </a:r>
            <a:r>
              <a:rPr lang="zh-CN" altLang="en-US" smtClean="0">
                <a:sym typeface="+mn-ea"/>
              </a:rPr>
              <a:t>。</a:t>
            </a:r>
            <a:endParaRPr lang="zh-CN" smtClean="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内容占位符 2"/>
          <p:cNvSpPr>
            <a:spLocks noGrp="1"/>
          </p:cNvSpPr>
          <p:nvPr>
            <p:ph idx="4294967295"/>
          </p:nvPr>
        </p:nvSpPr>
        <p:spPr>
          <a:xfrm>
            <a:off x="200660" y="1196975"/>
            <a:ext cx="8742045" cy="3945890"/>
          </a:xfrm>
        </p:spPr>
        <p:txBody>
          <a:bodyPr/>
          <a:lstStyle/>
          <a:p>
            <a:pPr marL="457200" indent="-457200">
              <a:buFont typeface="Arial" pitchFamily="34" charset="0"/>
              <a:buNone/>
            </a:pP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三、周围神经损伤</a:t>
            </a:r>
            <a:endParaRPr lang="zh-CN" altLang="en-US" sz="2400" b="1" smtClean="0">
              <a:solidFill>
                <a:srgbClr val="FF0000"/>
              </a:solidFill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endParaRPr lang="zh-CN" altLang="zh-CN" sz="2000" noProof="1" smtClean="0">
              <a:latin typeface="宋体" panose="02010600030101010101" pitchFamily="2" charset="-122"/>
              <a:sym typeface="+mn-ea"/>
            </a:endParaRPr>
          </a:p>
          <a:p>
            <a:pPr marL="457200" indent="-457200">
              <a:buFont typeface="Arial" pitchFamily="34" charset="0"/>
              <a:buNone/>
            </a:pPr>
            <a:r>
              <a:rPr lang="zh-CN" altLang="zh-CN" sz="2000" b="1" noProof="1" smtClean="0"/>
              <a:t>【</a:t>
            </a:r>
            <a:r>
              <a:rPr lang="zh-CN" altLang="en-US" sz="2000" b="1" smtClean="0"/>
              <a:t>预防措施</a:t>
            </a:r>
            <a:r>
              <a:rPr lang="zh-CN" altLang="zh-CN" sz="2000" b="1" noProof="1" smtClean="0"/>
              <a:t>】</a:t>
            </a:r>
            <a:endParaRPr lang="en-US" altLang="zh-CN" sz="2000" b="1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、熟练掌握注射技术，注射部位正确。</a:t>
            </a:r>
            <a:endParaRPr lang="zh-CN" altLang="en-US" sz="2000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、关注病人的主诉。</a:t>
            </a:r>
            <a:endParaRPr lang="zh-CN" altLang="en-US" sz="2000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b="1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、红外线或电磁波照射、按摩、理疗等处理。</a:t>
            </a:r>
            <a:endParaRPr lang="zh-CN" altLang="en-US" sz="2000" smtClean="0"/>
          </a:p>
          <a:p>
            <a:pPr marL="457200" indent="-457200"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、遵医嘱使用营养神经的药物。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内容占位符 2"/>
          <p:cNvSpPr>
            <a:spLocks noGrp="1"/>
          </p:cNvSpPr>
          <p:nvPr>
            <p:ph idx="4294967295"/>
          </p:nvPr>
        </p:nvSpPr>
        <p:spPr>
          <a:xfrm>
            <a:off x="200660" y="1124585"/>
            <a:ext cx="8742680" cy="4699635"/>
          </a:xfrm>
        </p:spPr>
        <p:txBody>
          <a:bodyPr/>
          <a:lstStyle/>
          <a:p>
            <a:pPr marL="0" indent="0">
              <a:buFont typeface="Arial" pitchFamily="34" charset="0"/>
              <a:buNone/>
            </a:pPr>
            <a:r>
              <a:rPr lang="zh-CN" altLang="en-US" sz="2400" b="1" smtClean="0">
                <a:solidFill>
                  <a:srgbClr val="FF0000"/>
                </a:solidFill>
                <a:sym typeface="+mn-ea"/>
              </a:rPr>
              <a:t>四、过敏反应</a:t>
            </a:r>
            <a:endParaRPr lang="zh-CN" altLang="en-US" sz="2400" b="1" smtClean="0">
              <a:solidFill>
                <a:srgbClr val="FF0000"/>
              </a:solidFill>
              <a:sym typeface="+mn-ea"/>
            </a:endParaRPr>
          </a:p>
          <a:p>
            <a:pPr marL="0" indent="0">
              <a:buFont typeface="Arial" pitchFamily="34" charset="0"/>
              <a:buNone/>
            </a:pPr>
            <a:r>
              <a:rPr lang="zh-CN" altLang="zh-CN" sz="2000" b="1" noProof="1" smtClean="0"/>
              <a:t>【</a:t>
            </a:r>
            <a:r>
              <a:rPr lang="zh-CN" altLang="en-US" sz="2000" b="1" smtClean="0"/>
              <a:t>预防措施</a:t>
            </a:r>
            <a:r>
              <a:rPr lang="zh-CN" altLang="zh-CN" sz="2000" b="1" noProof="1" smtClean="0"/>
              <a:t>】</a:t>
            </a:r>
            <a:endParaRPr lang="en-US" altLang="zh-CN" sz="2000" b="1" smtClean="0"/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、注射前询问有无过敏史。</a:t>
            </a:r>
            <a:endParaRPr lang="zh-CN" altLang="en-US" sz="2000" smtClean="0"/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、注射后观察</a:t>
            </a:r>
            <a:r>
              <a:rPr lang="en-US" altLang="zh-CN" sz="2000" smtClean="0"/>
              <a:t>30</a:t>
            </a:r>
            <a:r>
              <a:rPr lang="zh-CN" altLang="en-US" sz="2000" smtClean="0"/>
              <a:t>分钟。</a:t>
            </a:r>
            <a:endParaRPr lang="zh-CN" altLang="en-US" sz="2000" smtClean="0"/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、再次核对患者药物过敏史。</a:t>
            </a:r>
            <a:endParaRPr lang="zh-CN" altLang="en-US" sz="2000" smtClean="0"/>
          </a:p>
          <a:p>
            <a:pPr marL="0" indent="0">
              <a:buFont typeface="Arial" pitchFamily="34" charset="0"/>
              <a:buNone/>
            </a:pPr>
            <a:r>
              <a:rPr lang="en-US" altLang="zh-CN" sz="2000" b="1" smtClean="0"/>
              <a:t>【</a:t>
            </a:r>
            <a:r>
              <a:rPr lang="zh-CN" altLang="en-US" sz="2000" b="1" smtClean="0"/>
              <a:t>处理措施</a:t>
            </a:r>
            <a:r>
              <a:rPr lang="en-US" altLang="zh-CN" sz="2000" b="1" smtClean="0"/>
              <a:t>】</a:t>
            </a:r>
            <a:endParaRPr lang="en-US" altLang="zh-CN" sz="2000" b="1" smtClean="0"/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、快速正确评估患者病情。</a:t>
            </a:r>
            <a:endParaRPr lang="zh-CN" altLang="en-US" sz="2000" smtClean="0"/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、一般过敏反应：①安抚患者，取合适体位。②立即通知医生，遵</a:t>
            </a:r>
            <a:endParaRPr lang="zh-CN" altLang="en-US" sz="2000" smtClean="0"/>
          </a:p>
          <a:p>
            <a:pPr marL="0" indent="0">
              <a:buFont typeface="Arial" pitchFamily="34" charset="0"/>
              <a:buNone/>
            </a:pPr>
            <a:r>
              <a:rPr lang="zh-CN" altLang="en-US" sz="2000" smtClean="0"/>
              <a:t>医嘱对症处理。</a:t>
            </a:r>
            <a:endParaRPr lang="zh-CN" altLang="en-US" sz="2000" smtClean="0"/>
          </a:p>
          <a:p>
            <a:pPr marL="0" indent="0">
              <a:buFont typeface="Arial" pitchFamily="34" charset="0"/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、过敏性休克：①立即停药，病人就地平卧、抢救，呼叫援助，吸氧并注意保暖，快速建立有效静脉通道。②立即皮下注射</a:t>
            </a:r>
            <a:r>
              <a:rPr lang="en-US" altLang="zh-CN" sz="2000" smtClean="0"/>
              <a:t>0.1%</a:t>
            </a:r>
            <a:r>
              <a:rPr lang="zh-CN" altLang="en-US" sz="2000" smtClean="0"/>
              <a:t>盐酸肾上腺素</a:t>
            </a:r>
            <a:r>
              <a:rPr lang="en-US" altLang="zh-CN" sz="2000" smtClean="0"/>
              <a:t>1ml</a:t>
            </a:r>
            <a:r>
              <a:rPr lang="zh-CN" altLang="en-US" sz="2000" smtClean="0"/>
              <a:t>。③心跳骤停者行胸外按压，做好气管插管的准备。④密切观察病情并记录。</a:t>
            </a:r>
            <a:endParaRPr lang="zh-CN" altLang="en-US" sz="2000" smtClean="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"/>
          <p:cNvSpPr>
            <a:spLocks noGrp="1"/>
          </p:cNvSpPr>
          <p:nvPr>
            <p:ph type="ctrTitle" idx="4294967295"/>
          </p:nvPr>
        </p:nvSpPr>
        <p:spPr>
          <a:xfrm>
            <a:off x="471488" y="309563"/>
            <a:ext cx="8228012" cy="5549900"/>
          </a:xfrm>
        </p:spPr>
        <p:txBody>
          <a:bodyPr anchor="b"/>
          <a:lstStyle/>
          <a:p>
            <a:br>
              <a:rPr lang="en-US" altLang="zh-CN" sz="2800" smtClean="0"/>
            </a:br>
            <a:r>
              <a:rPr lang="zh-CN" altLang="en-US" sz="2800" smtClean="0"/>
              <a:t>（三）</a:t>
            </a:r>
            <a:br>
              <a:rPr lang="zh-CN" altLang="en-US" sz="2800" smtClean="0"/>
            </a:br>
            <a:r>
              <a:rPr lang="zh-CN" altLang="zh-CN" sz="2800" b="1" smtClean="0"/>
              <a:t>皮下注射技术操作并发症的预防与处理</a:t>
            </a:r>
            <a:br>
              <a:rPr lang="zh-CN" altLang="zh-CN" sz="28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br>
              <a:rPr lang="zh-CN" altLang="zh-CN" sz="3200" b="1" smtClean="0"/>
            </a:br>
            <a:endParaRPr lang="zh-CN" altLang="zh-CN" sz="3200" b="1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https://d.book118.com/026214155044010101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Calibri Light</vt:lpstr>
      <vt:lpstr>Office Theme</vt:lpstr>
      <vt:lpstr>护理技术操作并发症的预防与处理</vt:lpstr>
      <vt:lpstr>目录</vt:lpstr>
      <vt:lpstr>（一）皮内注射技术操作并发症的预防与处理</vt:lpstr>
      <vt:lpstr>PowerPoint Presentation</vt:lpstr>
      <vt:lpstr>PowerPoint Presentation</vt:lpstr>
      <vt:lpstr>（二）肌肉注射技术操作并发症的预防与处理</vt:lpstr>
      <vt:lpstr>PowerPoint Presentation</vt:lpstr>
      <vt:lpstr>PowerPoint Presentation</vt:lpstr>
      <vt:lpstr>PowerPoint Presentation</vt:lpstr>
      <vt:lpstr>PowerPoint Presentation</vt:lpstr>
      <vt:lpstr>（三）皮下注射技术操作并发症的预防与处理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2024-09-25T16:28:15.153</cp:lastPrinted>
  <dcterms:created xsi:type="dcterms:W3CDTF">2024-09-25T08:28:15Z</dcterms:created>
  <dcterms:modified xsi:type="dcterms:W3CDTF">2024-09-25T08:28:16Z</dcterms:modified>
</cp:coreProperties>
</file>