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46D65-624B-42D0-9605-1C33015BB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92CE1-3219-4CA8-AC2A-0D778DEDD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2C4DF4-E4C2-4218-9E4F-630819F1A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03BA86-F067-4A44-96F2-5CCDB46911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78DAB7-DE35-4A72-A126-C0A515841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213B8-D7FB-4FC1-8850-96532EA1F5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FE1EBA-19A0-4343-9A2B-2295CB65D3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420AF7-7B39-4729-A5CE-2B29F73F3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228A80-6518-4E01-8CBD-B520942C0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22EF25-7BF6-4C42-BBE3-56653911B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971E2B-89DC-4993-9E9B-A6F84BADF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945439" y="335116"/>
            <a:ext cx="10515600" cy="549275"/>
          </a:xfrm>
        </p:spPr>
        <p:txBody>
          <a:bodyPr>
            <a:normAutofit/>
          </a:bodyPr>
          <a:lstStyle>
            <a:lvl1pPr algn="l">
              <a:defRPr sz="2800" b="1">
                <a:solidFill>
                  <a:srgbClr val="4CA79E"/>
                </a:solidFill>
                <a:effectLst>
                  <a:glow rad="127000">
                    <a:schemeClr val="bg1"/>
                  </a:glow>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1">
            <a:lum/>
          </a:blip>
          <a:stretch>
            <a:fillRect t="-6000" b="-6000"/>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标题幻灯片">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矩形 2"/>
          <p:cNvSpPr/>
          <p:nvPr userDrawn="1"/>
        </p:nvSpPr>
        <p:spPr>
          <a:xfrm>
            <a:off x="223837" y="200025"/>
            <a:ext cx="11744325" cy="6457950"/>
          </a:xfrm>
          <a:prstGeom prst="rect">
            <a:avLst/>
          </a:prstGeom>
          <a:noFill/>
          <a:ln>
            <a:solidFill>
              <a:srgbClr val="F1A8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pic>
        <p:nvPicPr>
          <p:cNvPr id="9" name="图片 8"/>
          <p:cNvPicPr>
            <a:picLocks noChangeAspect="1"/>
          </p:cNvPicPr>
          <p:nvPr userDrawn="1"/>
        </p:nvPicPr>
        <p:blipFill>
          <a:blip r:embed="rId1">
            <a:extLst>
              <a:ext uri="{28A0092B-C50C-407E-A947-70E740481C1C}">
                <a14:useLocalDpi xmlns:a14="http://schemas.microsoft.com/office/drawing/2010/main" val="0"/>
              </a:ext>
            </a:extLst>
          </a:blip>
          <a:srcRect l="16966" t="12500" r="64395" b="54375"/>
          <a:stretch>
            <a:fillRect/>
          </a:stretch>
        </p:blipFill>
        <p:spPr>
          <a:xfrm rot="12600000" flipV="1">
            <a:off x="-316932" y="1148328"/>
            <a:ext cx="1081539" cy="1426395"/>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6"/>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0"/>
            <a:r>
              <a:rPr lang="zh-CN" altLang="en-US"/>
              <a:t>第二级</a:t>
            </a:r>
            <a:endParaRPr lang="zh-CN" altLang="en-US"/>
          </a:p>
          <a:p>
            <a:pPr lvl="0"/>
            <a:r>
              <a:rPr lang="zh-CN" altLang="en-US"/>
              <a:t>第三级</a:t>
            </a:r>
            <a:endParaRPr lang="zh-CN" altLang="en-US"/>
          </a:p>
          <a:p>
            <a:pPr lvl="0"/>
            <a:r>
              <a:rPr lang="zh-CN" altLang="en-US"/>
              <a:t>第四级</a:t>
            </a:r>
            <a:endParaRPr lang="zh-CN" altLang="en-US"/>
          </a:p>
          <a:p>
            <a:pPr lvl="0"/>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algn="l"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2018/8/6</a:t>
            </a:r>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algn="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1503500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idx="4294967295"/>
          </p:nvPr>
        </p:nvSpPr>
        <p:spPr>
          <a:xfrm>
            <a:off x="3232150" y="1941830"/>
            <a:ext cx="7789545" cy="2387600"/>
          </a:xfrm>
        </p:spPr>
        <p:txBody>
          <a:bodyPr>
            <a:normAutofit/>
          </a:bodyPr>
          <a:lstStyle/>
          <a:p>
            <a:r>
              <a:rPr b="1">
                <a:sym typeface="+mn-ea"/>
              </a:rPr>
              <a:t>专题</a:t>
            </a:r>
            <a:r>
              <a:rPr lang="en-US" altLang="zh-CN" b="1">
                <a:sym typeface="+mn-ea"/>
              </a:rPr>
              <a:t>7</a:t>
            </a:r>
            <a:r>
              <a:rPr b="1">
                <a:sym typeface="+mn-ea"/>
              </a:rPr>
              <a:t>  </a:t>
            </a:r>
            <a:r>
              <a:rPr lang="zh-CN" b="1">
                <a:sym typeface="+mn-ea"/>
              </a:rPr>
              <a:t>名著导读</a:t>
            </a:r>
            <a:endParaRPr lang="zh-CN" altLang="zh-CN" b="1">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600710" y="1146175"/>
            <a:ext cx="11124565" cy="42252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60000"/>
              </a:lnSpc>
            </a:pPr>
            <a:r>
              <a:rPr lang="en-US" altLang="zh-CN" sz="2000" b="1">
                <a:latin typeface="黑体" panose="02010609060101010101" pitchFamily="49" charset="-122"/>
                <a:ea typeface="黑体" panose="02010609060101010101" pitchFamily="49" charset="-122"/>
              </a:rPr>
              <a:t>    </a:t>
            </a:r>
            <a:r>
              <a:rPr altLang="zh-CN" sz="2400">
                <a:latin typeface="黑体" panose="02010609060101010101" pitchFamily="49" charset="-122"/>
                <a:ea typeface="黑体" panose="02010609060101010101" pitchFamily="49" charset="-122"/>
              </a:rPr>
              <a:t>《语文课程标准》中明确规定:“学会制订自己的阅读计划，广泛阅读各种类型的读物，课外阅读总量不少于260万字，每学年阅读两三部名著”。“能较熟练地运用略读和浏览的方法，扩大阅读范围，拓展自己的视野”,“能够区分写实作品与虚构作品，了解诗歌、散文、小学、戏剧等文学样式”、“欣赏文学作品，能有自己的情感体验，初步领悟作品的内涵，从中获得对自然、社会、人生的有益启示。对作品的思想感情倾向，能联系文化背景作出自己的评价;对作品中感人的情境和形象，能说出自己的体验;品味作品中富于表现力的语言。”</a:t>
            </a:r>
            <a:endParaRPr altLang="zh-CN" sz="2400">
              <a:latin typeface="黑体" panose="02010609060101010101" pitchFamily="49" charset="-122"/>
              <a:ea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课标解读</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57835" y="1166495"/>
            <a:ext cx="11124565" cy="370903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lang="en-US" sz="2400">
                <a:latin typeface="黑体" panose="02010609060101010101" pitchFamily="49" charset="-122"/>
                <a:ea typeface="黑体" panose="02010609060101010101" pitchFamily="49" charset="-122"/>
                <a:cs typeface="黑体" panose="02010609060101010101" pitchFamily="49" charset="-122"/>
              </a:rPr>
              <a:t>    </a:t>
            </a:r>
            <a:r>
              <a:rPr sz="2400">
                <a:latin typeface="黑体" panose="02010609060101010101" pitchFamily="49" charset="-122"/>
                <a:ea typeface="黑体" panose="02010609060101010101" pitchFamily="49" charset="-122"/>
                <a:cs typeface="黑体" panose="02010609060101010101" pitchFamily="49" charset="-122"/>
              </a:rPr>
              <a:t>在总目标中也强调:“认识中华文化的丰厚博大，吸取民族文化的智慧”。因此，名著阅读已经成为中考语文试题的显著特色之一。名著导读主要考查《语文课程标准》所规定的古今中外名著的阅读情况。</a:t>
            </a:r>
            <a:endParaRPr sz="24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latin typeface="黑体" panose="02010609060101010101" pitchFamily="49" charset="-122"/>
                <a:ea typeface="黑体" panose="02010609060101010101" pitchFamily="49" charset="-122"/>
                <a:cs typeface="黑体" panose="02010609060101010101" pitchFamily="49" charset="-122"/>
              </a:rPr>
              <a:t> </a:t>
            </a:r>
            <a:r>
              <a:rPr lang="en-US" sz="2400">
                <a:latin typeface="黑体" panose="02010609060101010101" pitchFamily="49" charset="-122"/>
                <a:ea typeface="黑体" panose="02010609060101010101" pitchFamily="49" charset="-122"/>
                <a:cs typeface="黑体" panose="02010609060101010101" pitchFamily="49" charset="-122"/>
              </a:rPr>
              <a:t>   </a:t>
            </a:r>
            <a:r>
              <a:rPr sz="2400">
                <a:latin typeface="黑体" panose="02010609060101010101" pitchFamily="49" charset="-122"/>
                <a:ea typeface="黑体" panose="02010609060101010101" pitchFamily="49" charset="-122"/>
                <a:cs typeface="黑体" panose="02010609060101010101" pitchFamily="49" charset="-122"/>
              </a:rPr>
              <a:t>从考查角度讲，名著阅读主要是从作家(姓名、简历、国籍等)、作品(人物、情节、内容、主题、写法、文风)、阅读体验与评价等方面进行考查。选材均取自语文教材附录“名著导</a:t>
            </a:r>
            <a:r>
              <a:rPr lang="zh-CN" sz="2400">
                <a:latin typeface="黑体" panose="02010609060101010101" pitchFamily="49" charset="-122"/>
                <a:ea typeface="黑体" panose="02010609060101010101" pitchFamily="49" charset="-122"/>
                <a:cs typeface="黑体" panose="02010609060101010101" pitchFamily="49" charset="-122"/>
              </a:rPr>
              <a:t>读</a:t>
            </a:r>
            <a:r>
              <a:rPr sz="2400">
                <a:latin typeface="黑体" panose="02010609060101010101" pitchFamily="49" charset="-122"/>
                <a:ea typeface="黑体" panose="02010609060101010101" pitchFamily="49" charset="-122"/>
                <a:cs typeface="黑体" panose="02010609060101010101" pitchFamily="49" charset="-122"/>
              </a:rPr>
              <a:t>”中的列举篇目，不设文段阅读，试题以选择题、填空题、图表题、判断题等为主。</a:t>
            </a:r>
            <a:endParaRPr sz="24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课标解读</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104" name="图片 103"/>
          <p:cNvPicPr/>
          <p:nvPr/>
        </p:nvPicPr>
        <p:blipFill>
          <a:blip r:embed="rId2"/>
          <a:stretch>
            <a:fillRect/>
          </a:stretch>
        </p:blipFill>
        <p:spPr>
          <a:xfrm>
            <a:off x="7680960" y="4612005"/>
            <a:ext cx="3486785" cy="1816735"/>
          </a:xfrm>
          <a:prstGeom prst="rect">
            <a:avLst/>
          </a:prstGeom>
          <a:noFill/>
          <a:ln w="9525">
            <a:noFill/>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368935" y="1299210"/>
            <a:ext cx="11371580" cy="51327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30000"/>
              </a:lnSpc>
            </a:pPr>
            <a:r>
              <a:rPr lang="zh-CN" sz="3200" b="1">
                <a:latin typeface="微软雅黑" panose="020b0503020204020204" pitchFamily="34" charset="-122"/>
                <a:ea typeface="微软雅黑" panose="020b0503020204020204" pitchFamily="34" charset="-122"/>
                <a:cs typeface="黑体" panose="02010609060101010101" pitchFamily="49" charset="-122"/>
              </a:rPr>
              <a:t>《红星照耀中国》</a:t>
            </a:r>
            <a:endParaRPr sz="3200" b="1">
              <a:latin typeface="微软雅黑" panose="020b0503020204020204" pitchFamily="34" charset="-122"/>
              <a:ea typeface="微软雅黑" panose="020b0503020204020204" pitchFamily="34" charset="-122"/>
              <a:cs typeface="黑体" panose="02010609060101010101" pitchFamily="49" charset="-122"/>
            </a:endParaRPr>
          </a:p>
          <a:p>
            <a:pPr algn="l">
              <a:lnSpc>
                <a:spcPct val="130000"/>
              </a:lnSpc>
            </a:pP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【走近作者作品】</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en-US"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《红星照耀中国》又名《西行漫记》，是美国著名记者埃德加·斯诺的不朽名著，一部文笔优美的纪实性很强的报道性作品。</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en-US"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1905年，埃德加·斯诺出生在美国密苏里州堪萨斯市，是家中三个孩子中最小的一个。父亲开了一家小印刷厂，家里过着小康生活。父亲要他从印刷业开始，但他却走上了一条与父亲截然不同的道路，成为世界著名记者。埃德加·斯诺于1928年来华，曾任欧美几家报社驻华记者、通讯员。1933年4月到1935年6月，斯诺同时兼任北平燕京大学新闻系讲师。1936年6月，斯诺访问陕甘宁边区，写了大量通讯报道，成为第一个采访红区的西方记者。</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en-US"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红星照耀中国》是作者于1936年6月至10月对中国西北革命根据地进行了实地考察，根据考察所掌握的第一手材料完成（《西行漫记》）的写作。斯诺作为一个西方新闻记者，对中国共产党和中国革命作了客观评价，并向全世界作了公正报道。</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nvSpPr>
        <p:spPr>
          <a:xfrm>
            <a:off x="368935" y="398145"/>
            <a:ext cx="360362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课内名著整理</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9553" y="392471"/>
            <a:ext cx="10894241" cy="5132705"/>
          </a:xfrm>
          <a:prstGeom prst="rect">
            <a:avLst/>
          </a:prstGeom>
          <a:solidFill>
            <a:schemeClr val="bg1">
              <a:lumMod val="95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20000"/>
              </a:lnSpc>
            </a:pPr>
            <a:r>
              <a:rPr sz="28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【主题解读】</a:t>
            </a:r>
            <a:endParaRPr sz="28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endParaRPr>
          </a:p>
          <a:p>
            <a:pPr algn="l">
              <a:lnSpc>
                <a:spcPct val="150000"/>
              </a:lnSpc>
            </a:pPr>
            <a:r>
              <a:rPr lang="en-US" sz="28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   </a:t>
            </a:r>
            <a:r>
              <a:rPr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红星照耀中国》不仅在政治意义上取得了极大的成功，而且在报告文学创作的艺术手法上也成为同类作品的典范。人物刻画、环境描写及叙事角度几近出神入化的程度。作品的中译本出版后，在中国同样产生巨大反响，成千上万个中国青年因读了《红星照耀中国》，纷纷走上革命道路。《红星照耀中国》仅次于赛珍珠的《大地》。</a:t>
            </a:r>
            <a:r>
              <a:rPr lang="en-US"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   </a:t>
            </a:r>
            <a:endParaRPr lang="en-US"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endParaRPr>
          </a:p>
          <a:p>
            <a:pPr algn="l">
              <a:lnSpc>
                <a:spcPct val="150000"/>
              </a:lnSpc>
            </a:pPr>
            <a:r>
              <a:rPr lang="en-US"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   </a:t>
            </a:r>
            <a:r>
              <a:rPr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rPr>
              <a:t>《大地》使美国人第一次真正了解中国老百姓，而《红星照耀中国》则使西方人了解中国共产党人的真实生活。从某种意义上说，一代美国人对中国共产党人的知识都是从斯诺那里得来的。</a:t>
            </a:r>
            <a:endParaRPr sz="2400">
              <a:solidFill>
                <a:schemeClr val="tx1">
                  <a:lumMod val="95000"/>
                  <a:lumOff val="5000"/>
                </a:schemeClr>
              </a:solidFill>
              <a:latin typeface="黑体" panose="02010609060101010101" pitchFamily="49" charset="-122"/>
              <a:ea typeface="黑体" panose="02010609060101010101" pitchFamily="49" charset="-122"/>
              <a:cs typeface="微软雅黑" panose="020b0503020204020204" pitchFamily="34"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25450" y="393700"/>
            <a:ext cx="10812780" cy="448564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70000"/>
              </a:lnSpc>
            </a:pPr>
            <a:r>
              <a:rPr 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   </a:t>
            </a: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《红星照耀中国》的另一魅力，在于</a:t>
            </a:r>
            <a:r>
              <a:rPr sz="24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描绘了中国共产党人和红军战士坚韧不拔、英勇卓绝的伟大斗争，以及他们的领袖人物伟大而平凡的精神风貌。他面对面采访了毛泽东、周恩来、彭德怀、贺龙等中国共产党的领导人和红军将领，结下了或浅或深的交情。</a:t>
            </a: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其中最重要的无疑是毛泽东。斯诺准确地把握到毛泽东同以农民为主体的中国民众的精神纽带。没有人比毛泽东更了解他们，更擅长综合、表达和了解他们的意愿。这将深刻地制约着以后数十年中国现代化的进程，包括其成功和曲折。</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9265" y="345440"/>
            <a:ext cx="11194415" cy="53670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3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【内容概况】</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a:p>
            <a:pPr algn="l">
              <a:lnSpc>
                <a:spcPct val="13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 </a:t>
            </a:r>
            <a:r>
              <a:rPr 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  </a:t>
            </a: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《红星照耀中国》中，作者真实记录了自1936年6月至10月在我国西北革命根据地（以延安为中心的陕甘宁边区）进行实地采访的所见所闻，向全世界真实报道了</a:t>
            </a:r>
            <a:r>
              <a:rPr sz="24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中国共产党和中国工农红军以及许多红军领袖、红军将领的情况。毛泽东和周恩来是斯诺笔下最具代表性的人物形象。</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a:p>
            <a:pPr algn="l">
              <a:lnSpc>
                <a:spcPct val="130000"/>
              </a:lnSpc>
            </a:pPr>
            <a:r>
              <a:rPr 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    </a:t>
            </a: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斯诺同毛泽东、周恩来等进行了多次长时间的谈话，搜集了二万五千里长征的第一手资料。此外，他还实地考察，深入红军战士和老百姓当中，口问手写，对苏区军民生活、地方政治改革、民情风俗习惯等作了广泛深入的调查。经过四个月的采访，他密密麻麻地写满了14个笔记本。1936年10月底，斯诺带着他的采访资料、胶卷和照片，从陕北回到北平，经过几个月的埋头写作，英文名为“RED STAR OVER CHINA”的报告文学终于诞生了。</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diamond(in)">
                                      <p:cBhvr>
                                        <p:cTn id="7" dur="2000"/>
                                        <p:tgtEl>
                                          <p:spTgt spid="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diamond(in)">
                                      <p:cBhvr>
                                        <p:cTn id="12" dur="2000"/>
                                        <p:tgtEl>
                                          <p:spTgt spid="7">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diamond(in)">
                                      <p:cBhvr>
                                        <p:cTn id="17" dur="20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6" name="文本框 5"/>
          <p:cNvSpPr txBox="1"/>
          <p:nvPr/>
        </p:nvSpPr>
        <p:spPr>
          <a:xfrm>
            <a:off x="448866" y="440096"/>
            <a:ext cx="10852899" cy="481584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60000"/>
              </a:lnSpc>
            </a:pPr>
            <a:r>
              <a:rPr lang="en-US" altLang="zh-CN"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zh-CN" sz="2400">
                <a:solidFill>
                  <a:schemeClr val="tx1"/>
                </a:solidFill>
                <a:latin typeface="黑体" panose="02010609060101010101" pitchFamily="49" charset="-122"/>
                <a:ea typeface="黑体" panose="02010609060101010101" pitchFamily="49" charset="-122"/>
                <a:cs typeface="黑体" panose="02010609060101010101" pitchFamily="49" charset="-122"/>
              </a:rPr>
              <a:t>在《红星照耀中国》中，斯诺探求了中国革命发生的背景和发展的原因。他判断，中国共产党的宣传和具体行动，使穷人和受压迫者对国家、社会和个人有了新的理念，有了必须行动起来的新的信念。由于有了一种思想武装，有一批坚决的青年，所以能够对国民党的统治进行群众性的斗争长达十年之久。他对长征表达了钦佩之情，断言长征实际上是一场战略撤退，称赞长征是一部英雄史诗，是现代史上无与伦比的一次远征。</a:t>
            </a:r>
            <a:endParaRPr lang="zh-CN"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60000"/>
              </a:lnSpc>
            </a:pPr>
            <a:r>
              <a:rPr lang="zh-CN"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en-US" altLang="zh-CN"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斯诺用毋庸置疑的事实向世界宣告：中国共产党及其领导的革命事业犹如一颗闪亮的红星，不仅照耀着中国的西北，而且必将照耀全中国，照耀全世界。</a:t>
            </a:r>
            <a:endParaRPr lang="zh-CN"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446405" y="789305"/>
            <a:ext cx="10608310" cy="5818505"/>
          </a:xfrm>
          <a:prstGeom prst="rect">
            <a:avLst/>
          </a:prstGeom>
        </p:spPr>
      </p:pic>
      <p:sp>
        <p:nvSpPr>
          <p:cNvPr id="3" name="文本框 2"/>
          <p:cNvSpPr txBox="1"/>
          <p:nvPr/>
        </p:nvSpPr>
        <p:spPr>
          <a:xfrm>
            <a:off x="513080" y="321310"/>
            <a:ext cx="3536315" cy="46037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400" b="1">
                <a:latin typeface="微软雅黑" panose="020b0503020204020204" pitchFamily="34" charset="-122"/>
                <a:ea typeface="微软雅黑" panose="020b0503020204020204" pitchFamily="34" charset="-122"/>
              </a:rPr>
              <a:t>【人物涉及的相关故事】</a:t>
            </a:r>
            <a:endParaRPr lang="zh-CN" altLang="en-US" sz="2400" b="1">
              <a:latin typeface="微软雅黑" panose="020b0503020204020204" pitchFamily="34" charset="-122"/>
              <a:ea typeface="微软雅黑" panose="020b0503020204020204" pitchFamily="34" charset="-122"/>
            </a:endParaRPr>
          </a:p>
        </p:txBody>
      </p:sp>
    </p:spTree>
  </p:cSld>
  <p:clrMapOvr>
    <a:masterClrMapping/>
  </p:clrMapOvr>
  <p:transition>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0" name="文本框 99"/>
          <p:cNvSpPr txBox="1"/>
          <p:nvPr/>
        </p:nvSpPr>
        <p:spPr>
          <a:xfrm>
            <a:off x="488950" y="1090295"/>
            <a:ext cx="10831195" cy="5367655"/>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266700" algn="l">
              <a:lnSpc>
                <a:spcPct val="110000"/>
              </a:lnSpc>
            </a:pPr>
            <a:r>
              <a:rPr lang="zh-CN" sz="2400">
                <a:latin typeface="黑体" panose="02010609060101010101" pitchFamily="49" charset="-122"/>
                <a:ea typeface="黑体" panose="02010609060101010101" pitchFamily="49" charset="-122"/>
                <a:cs typeface="黑体" panose="02010609060101010101" pitchFamily="49" charset="-122"/>
              </a:rPr>
              <a:t>1. 在来到中国进行国际援助的众多国际友人中最杰出的三位美国记者是谁？他们记录中国历史的著作分别是什么？</a:t>
            </a:r>
            <a:endParaRPr lang="zh-CN" sz="2400">
              <a:latin typeface="黑体" panose="02010609060101010101" pitchFamily="49" charset="-122"/>
              <a:ea typeface="黑体" panose="02010609060101010101" pitchFamily="49" charset="-122"/>
              <a:cs typeface="黑体" panose="02010609060101010101" pitchFamily="49" charset="-122"/>
            </a:endParaRPr>
          </a:p>
          <a:p>
            <a:pPr marL="0" indent="266700" algn="l">
              <a:lnSpc>
                <a:spcPct val="110000"/>
              </a:lnSpc>
            </a:pPr>
            <a:r>
              <a:rPr lang="en-US" alt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  </a:t>
            </a:r>
            <a:r>
              <a:rPr 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埃德加·斯诺《西行漫记》，尼姆·威尔斯《续西行漫记》，哈里森·福尔曼《北行漫记》。</a:t>
            </a:r>
            <a:endParaRPr lang="zh-CN"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indent="266700" algn="l">
              <a:lnSpc>
                <a:spcPct val="110000"/>
              </a:lnSpc>
            </a:pPr>
            <a:r>
              <a:rPr lang="zh-CN" sz="2400">
                <a:latin typeface="黑体" panose="02010609060101010101" pitchFamily="49" charset="-122"/>
                <a:ea typeface="黑体" panose="02010609060101010101" pitchFamily="49" charset="-122"/>
                <a:cs typeface="黑体" panose="02010609060101010101" pitchFamily="49" charset="-122"/>
              </a:rPr>
              <a:t>2. 简要叙述红军长征的经过。</a:t>
            </a:r>
            <a:endParaRPr lang="zh-CN" sz="2400">
              <a:latin typeface="黑体" panose="02010609060101010101" pitchFamily="49" charset="-122"/>
              <a:ea typeface="黑体" panose="02010609060101010101" pitchFamily="49" charset="-122"/>
              <a:cs typeface="黑体" panose="02010609060101010101" pitchFamily="49" charset="-122"/>
            </a:endParaRPr>
          </a:p>
          <a:p>
            <a:pPr marL="0" indent="266700" algn="l">
              <a:lnSpc>
                <a:spcPct val="110000"/>
              </a:lnSpc>
            </a:pPr>
            <a:r>
              <a:rPr lang="en-US" altLang="zh-CN" sz="2400">
                <a:latin typeface="黑体" panose="02010609060101010101" pitchFamily="49" charset="-122"/>
                <a:ea typeface="黑体" panose="02010609060101010101" pitchFamily="49" charset="-122"/>
                <a:cs typeface="黑体" panose="02010609060101010101" pitchFamily="49" charset="-122"/>
              </a:rPr>
              <a:t>  </a:t>
            </a:r>
            <a:r>
              <a:rPr 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红军一共爬过18座山脉，渡过24条河流，经过12个省份，占领过62座大小城市，突破10个地方军阀军队的包围，开进和顺利穿过6个不同的少数民族地区。</a:t>
            </a:r>
            <a:endParaRPr lang="zh-CN" sz="2400">
              <a:latin typeface="黑体" panose="02010609060101010101" pitchFamily="49" charset="-122"/>
              <a:ea typeface="黑体" panose="02010609060101010101" pitchFamily="49" charset="-122"/>
              <a:cs typeface="黑体" panose="02010609060101010101" pitchFamily="49" charset="-122"/>
            </a:endParaRPr>
          </a:p>
          <a:p>
            <a:pPr marL="0" indent="266700" algn="l">
              <a:lnSpc>
                <a:spcPct val="110000"/>
              </a:lnSpc>
            </a:pPr>
            <a:r>
              <a:rPr lang="zh-CN" sz="2400">
                <a:latin typeface="黑体" panose="02010609060101010101" pitchFamily="49" charset="-122"/>
                <a:ea typeface="黑体" panose="02010609060101010101" pitchFamily="49" charset="-122"/>
                <a:cs typeface="黑体" panose="02010609060101010101" pitchFamily="49" charset="-122"/>
              </a:rPr>
              <a:t>3. 简述《西行漫记》一书的主要内容。</a:t>
            </a:r>
            <a:endParaRPr lang="zh-CN" sz="2400">
              <a:latin typeface="黑体" panose="02010609060101010101" pitchFamily="49" charset="-122"/>
              <a:ea typeface="黑体" panose="02010609060101010101" pitchFamily="49" charset="-122"/>
              <a:cs typeface="黑体" panose="02010609060101010101" pitchFamily="49" charset="-122"/>
            </a:endParaRPr>
          </a:p>
          <a:p>
            <a:pPr marL="0" indent="266700" algn="l">
              <a:lnSpc>
                <a:spcPct val="110000"/>
              </a:lnSpc>
            </a:pPr>
            <a:r>
              <a:rPr lang="en-US" altLang="zh-CN" sz="2400">
                <a:latin typeface="黑体" panose="02010609060101010101" pitchFamily="49" charset="-122"/>
                <a:ea typeface="黑体" panose="02010609060101010101" pitchFamily="49" charset="-122"/>
                <a:cs typeface="黑体" panose="02010609060101010101" pitchFamily="49" charset="-122"/>
              </a:rPr>
              <a:t> </a:t>
            </a:r>
            <a:r>
              <a:rPr lang="en-US" alt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 </a:t>
            </a:r>
            <a:r>
              <a:rPr lang="zh-CN" sz="2400">
                <a:solidFill>
                  <a:srgbClr val="FF0000"/>
                </a:solidFill>
                <a:latin typeface="黑体" panose="02010609060101010101" pitchFamily="49" charset="-122"/>
                <a:ea typeface="黑体" panose="02010609060101010101" pitchFamily="49" charset="-122"/>
                <a:cs typeface="黑体" panose="02010609060101010101" pitchFamily="49" charset="-122"/>
              </a:rPr>
              <a:t>本书是美国著名记者埃德加·斯诺的不朽名著，一部文笔优美的纪实性很强的报道性作品。作者真实记录了自1936年6月至10月在我国西北革命根据地（以延安为中心的陕甘宁边区）进行实地采访的所见所闻，向全世界真实报道了中国共产党和中国工农红军以及许多红军领袖、红军将领的情况。毛泽东和周恩来是斯诺笔下最具代表性的人物形象。</a:t>
            </a:r>
            <a:endParaRPr lang="zh-CN"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488950" y="291465"/>
            <a:ext cx="2540000" cy="64516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600" b="1">
                <a:latin typeface="微软雅黑" panose="020b0503020204020204" pitchFamily="34" charset="-122"/>
                <a:ea typeface="微软雅黑" panose="020b0503020204020204" pitchFamily="34" charset="-122"/>
              </a:rPr>
              <a:t>【考点梳理】</a:t>
            </a:r>
            <a:endParaRPr lang="zh-CN" altLang="en-US" sz="3600" b="1">
              <a:latin typeface="微软雅黑" panose="020b0503020204020204" pitchFamily="34" charset="-122"/>
              <a:ea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9" presetClass="entr" presetSubtype="0" dur="500" decel="1000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p:cTn id="7" dur="500" fill="hold"/>
                                        <p:tgtEl>
                                          <p:spTgt spid="100"/>
                                        </p:tgtEl>
                                        <p:attrNameLst>
                                          <p:attrName>ppt_w</p:attrName>
                                        </p:attrNameLst>
                                      </p:cBhvr>
                                      <p:tavLst>
                                        <p:tav tm="0">
                                          <p:val>
                                            <p:fltVal val="0"/>
                                          </p:val>
                                        </p:tav>
                                        <p:tav tm="100000">
                                          <p:val>
                                            <p:strVal val="#ppt_w"/>
                                          </p:val>
                                        </p:tav>
                                      </p:tavLst>
                                    </p:anim>
                                    <p:anim calcmode="lin" valueType="num">
                                      <p:cBhvr>
                                        <p:cTn id="8" dur="500" fill="hold"/>
                                        <p:tgtEl>
                                          <p:spTgt spid="100"/>
                                        </p:tgtEl>
                                        <p:attrNameLst>
                                          <p:attrName>ppt_h</p:attrName>
                                        </p:attrNameLst>
                                      </p:cBhvr>
                                      <p:tavLst>
                                        <p:tav tm="0">
                                          <p:val>
                                            <p:fltVal val="0"/>
                                          </p:val>
                                        </p:tav>
                                        <p:tav tm="100000">
                                          <p:val>
                                            <p:strVal val="#ppt_h"/>
                                          </p:val>
                                        </p:tav>
                                      </p:tavLst>
                                    </p:anim>
                                    <p:anim calcmode="lin" valueType="num">
                                      <p:cBhvr>
                                        <p:cTn id="9" dur="500" fill="hold"/>
                                        <p:tgtEl>
                                          <p:spTgt spid="100"/>
                                        </p:tgtEl>
                                        <p:attrNameLst>
                                          <p:attrName>style.rotation</p:attrName>
                                        </p:attrNameLst>
                                      </p:cBhvr>
                                      <p:tavLst>
                                        <p:tav tm="0">
                                          <p:val>
                                            <p:fltVal val="360"/>
                                          </p:val>
                                        </p:tav>
                                        <p:tav tm="100000">
                                          <p:val>
                                            <p:fltVal val="0"/>
                                          </p:val>
                                        </p:tav>
                                      </p:tavLst>
                                    </p:anim>
                                    <p:animEffect transition="in" filter="fade">
                                      <p:cBhvr>
                                        <p:cTn id="10"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6" name="文本框 5"/>
          <p:cNvSpPr txBox="1"/>
          <p:nvPr/>
        </p:nvSpPr>
        <p:spPr>
          <a:xfrm>
            <a:off x="543711" y="475170"/>
            <a:ext cx="10894240" cy="53670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just">
              <a:lnSpc>
                <a:spcPct val="130000"/>
              </a:lnSpc>
            </a:pP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4. 《红星照耀中国》为什么改名为《西行漫记》？</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just">
              <a:lnSpc>
                <a:spcPct val="13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en-US" sz="2400">
                <a:solidFill>
                  <a:srgbClr val="FF0000"/>
                </a:solidFill>
                <a:latin typeface="黑体" panose="02010609060101010101" pitchFamily="49" charset="-122"/>
                <a:ea typeface="黑体" panose="02010609060101010101" pitchFamily="49" charset="-122"/>
                <a:cs typeface="黑体" panose="02010609060101010101" pitchFamily="49" charset="-122"/>
              </a:rPr>
              <a:t> </a:t>
            </a:r>
            <a:r>
              <a:rPr sz="2400">
                <a:solidFill>
                  <a:srgbClr val="FF0000"/>
                </a:solidFill>
                <a:latin typeface="黑体" panose="02010609060101010101" pitchFamily="49" charset="-122"/>
                <a:ea typeface="黑体" panose="02010609060101010101" pitchFamily="49" charset="-122"/>
                <a:cs typeface="黑体" panose="02010609060101010101" pitchFamily="49" charset="-122"/>
              </a:rPr>
              <a:t>1937年10月，《红星照耀中国》一书在伦敦出版。当时作者正在被日本控制的上海，想要在国内公开出版是不可能的。但在中共地下组织的帮助下，经过修改，将书名改为《西行漫记》作为掩护出版。这本书不到几个月就轰动了国内外华侨并重印发行多次。直到现在，虽然不需再用这个隐晦的名字，但为了保证初版的本来面目，现在的重印本仍采用这个名字。</a:t>
            </a:r>
            <a:endParaRPr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algn="just">
              <a:lnSpc>
                <a:spcPct val="130000"/>
              </a:lnSpc>
            </a:pP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5. 简述斯诺从李长林口中得到的对贺龙的印象。</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just">
              <a:lnSpc>
                <a:spcPct val="13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rgbClr val="FF0000"/>
                </a:solidFill>
                <a:latin typeface="黑体" panose="02010609060101010101" pitchFamily="49" charset="-122"/>
                <a:ea typeface="黑体" panose="02010609060101010101" pitchFamily="49" charset="-122"/>
                <a:cs typeface="黑体" panose="02010609060101010101" pitchFamily="49" charset="-122"/>
              </a:rPr>
              <a:t>①贺龙是个大个子，像只老虎一样强壮有力。他已年过半百，但仍很健康。他不知疲倦。②贺龙对有钱人十分仇视。据说，如果贺龙还在二百里外的地方，地主士绅都要闻风逃跑，哪怕有南京军队重兵驻守的地方也是如此，因为他以行军神出鬼没著称。</a:t>
            </a:r>
            <a:endParaRPr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4820" y="460375"/>
            <a:ext cx="11045190" cy="50158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60000"/>
              </a:lnSpc>
            </a:pPr>
            <a:r>
              <a:rPr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6. 简述《西行漫记》一书中斯诺对彭德怀的印象。</a:t>
            </a:r>
            <a:endParaRPr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60000"/>
              </a:lnSpc>
            </a:pPr>
            <a:r>
              <a:rPr lang="en-US"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sz="2000">
                <a:solidFill>
                  <a:srgbClr val="FF0000"/>
                </a:solidFill>
                <a:latin typeface="黑体" panose="02010609060101010101" pitchFamily="49" charset="-122"/>
                <a:ea typeface="黑体" panose="02010609060101010101" pitchFamily="49" charset="-122"/>
                <a:cs typeface="黑体" panose="02010609060101010101" pitchFamily="49" charset="-122"/>
              </a:rPr>
              <a:t>①彭德怀具有乐观、豁达、勇敢的精神品质。②彭德怀大公无私，他唯一的个人衣服，就是这件用缴获的降落伞做成的背心。他为这件战利品而孩子气地得意，表现了他率真的个性，作者是很欣赏的。③“兔子一般窜了出去”，抢先到达山顶，不仅表现彭德怀身体健康、动作敏捷，还体现了他作为一名统率大军的指挥员不失活泼、天真的个性。</a:t>
            </a:r>
            <a:endParaRPr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60000"/>
              </a:lnSpc>
            </a:pPr>
            <a:r>
              <a:rPr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7. 简述《红星照耀中国》中的红军精神。</a:t>
            </a:r>
            <a:endParaRPr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60000"/>
              </a:lnSpc>
            </a:pPr>
            <a:r>
              <a:rPr lang="en-US"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sz="2000">
                <a:solidFill>
                  <a:srgbClr val="FF0000"/>
                </a:solidFill>
                <a:latin typeface="黑体" panose="02010609060101010101" pitchFamily="49" charset="-122"/>
                <a:ea typeface="黑体" panose="02010609060101010101" pitchFamily="49" charset="-122"/>
                <a:cs typeface="黑体" panose="02010609060101010101" pitchFamily="49" charset="-122"/>
              </a:rPr>
              <a:t>①把广大人民的根本利益看得高于一切，坚定革命的理想和信念，坚信正义事业必然胜利的精神；②为了救国救民，不怕任何艰难险阻，不惜牺牲一切的精神；③坚持独立自主，实事求是，一切从实际出发的精神；④顾全大局、严守纪律、紧密团结的精神；⑤紧紧依靠人民群众，同人民群众生死相依、患难与共、艰苦奋斗的精神。</a:t>
            </a:r>
            <a:endParaRPr sz="20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10210" y="590550"/>
            <a:ext cx="11371580" cy="55391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50000"/>
              </a:lnSpc>
            </a:pPr>
            <a:r>
              <a:rPr lang="zh-CN" sz="3200" b="1">
                <a:latin typeface="微软雅黑" panose="020b0503020204020204" pitchFamily="34" charset="-122"/>
                <a:ea typeface="微软雅黑" panose="020b0503020204020204" pitchFamily="34" charset="-122"/>
                <a:cs typeface="黑体" panose="02010609060101010101" pitchFamily="49" charset="-122"/>
              </a:rPr>
              <a:t>《昆虫记》</a:t>
            </a:r>
            <a:endParaRPr lang="zh-CN" sz="3200" b="1">
              <a:latin typeface="微软雅黑" panose="020b0503020204020204" pitchFamily="34" charset="-122"/>
              <a:ea typeface="微软雅黑" panose="020b0503020204020204" pitchFamily="34" charset="-122"/>
              <a:cs typeface="黑体" panose="02010609060101010101" pitchFamily="49" charset="-122"/>
            </a:endParaRPr>
          </a:p>
          <a:p>
            <a:pPr algn="l">
              <a:lnSpc>
                <a:spcPct val="150000"/>
              </a:lnSpc>
            </a:pPr>
            <a:r>
              <a:rPr sz="2400" b="1">
                <a:solidFill>
                  <a:schemeClr val="tx1"/>
                </a:solidFill>
                <a:latin typeface="微软雅黑" panose="020b0503020204020204" pitchFamily="34" charset="-122"/>
                <a:ea typeface="微软雅黑" panose="020b0503020204020204" pitchFamily="34" charset="-122"/>
                <a:cs typeface="黑体" panose="02010609060101010101" pitchFamily="49" charset="-122"/>
              </a:rPr>
              <a:t>【走近作者作品】</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en-US"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000">
                <a:solidFill>
                  <a:schemeClr val="tx1"/>
                </a:solidFill>
                <a:latin typeface="黑体" panose="02010609060101010101" pitchFamily="49" charset="-122"/>
                <a:ea typeface="黑体" panose="02010609060101010101" pitchFamily="49" charset="-122"/>
                <a:cs typeface="黑体" panose="02010609060101010101" pitchFamily="49" charset="-122"/>
              </a:rPr>
              <a:t>让·亨利·卡西米尔·法布尔（Jean Henri Casimir Fabre），法国杰出昆虫学家、文学家，是第一位在自然环境中研究昆虫的科学家。1823年出生于法国南部普罗旺斯的圣莱昂的一户农民家庭。因家境贫困，法布尔被送到离该村不远的马拉瓦尔祖父母家中寄养，当时年幼的他已被乡间的蝴蝶与蝈蝈儿这些可爱的昆虫所吸引。7岁时，法布尔回到父母身边，并到村里读了小学。后来，法布尔家又几度迁居，少年法布尔不得不出门做工谋生。虽然学业无法继续，但是法布尔抓紧一切时间自学。15岁时，他只身报考阿维尼翁市的师范学院，结果被正式录取。毕业后，法布尔获得一个中学教员职位。课堂教学之余，法布尔阅读了一本昆虫学著作，从此萌生了要毕生研究昆虫的伟大志向。那一年，他不足十九岁。法布尔生活的每一天每一夜，独自地、安静地研究，艰辛地付出。持之以恒的努力，换来的是丰硕的果实。</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10210" y="590550"/>
            <a:ext cx="11371580" cy="469455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70000"/>
              </a:lnSpc>
            </a:pPr>
            <a:r>
              <a:rPr lang="zh-CN" sz="3200" b="1">
                <a:latin typeface="微软雅黑" panose="020b0503020204020204" pitchFamily="34" charset="-122"/>
                <a:ea typeface="微软雅黑" panose="020b0503020204020204" pitchFamily="34" charset="-122"/>
                <a:cs typeface="黑体" panose="02010609060101010101" pitchFamily="49" charset="-122"/>
              </a:rPr>
              <a:t>《昆虫记》</a:t>
            </a:r>
            <a:endParaRPr lang="zh-CN" sz="3200" b="1">
              <a:latin typeface="微软雅黑" panose="020b0503020204020204" pitchFamily="34" charset="-122"/>
              <a:ea typeface="微软雅黑" panose="020b0503020204020204" pitchFamily="34" charset="-122"/>
              <a:cs typeface="黑体" panose="02010609060101010101" pitchFamily="49" charset="-122"/>
            </a:endParaRPr>
          </a:p>
          <a:p>
            <a:pPr algn="l">
              <a:lnSpc>
                <a:spcPct val="17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《昆虫记》十大册，每册包含若干章，每章详细、深刻地描绘一种或几种昆虫的生活：如蜘蛛、蜜蜂、螳螂、蝎子、蝉等等。</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b="1">
                <a:solidFill>
                  <a:schemeClr val="tx1"/>
                </a:solidFill>
                <a:latin typeface="黑体" panose="02010609060101010101" pitchFamily="49" charset="-122"/>
                <a:ea typeface="黑体" panose="02010609060101010101" pitchFamily="49" charset="-122"/>
                <a:cs typeface="黑体" panose="02010609060101010101" pitchFamily="49" charset="-122"/>
              </a:rPr>
              <a:t>【主题解读】</a:t>
            </a:r>
            <a:endParaRPr sz="2400" b="1">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昆虫记》不仅浸溢着对生命的敬畏之情，更蕴含着某种精神。这种精神就是求真，即追求真理，探求真相。这就是法布尔精神。如果没有那样的精神，就没有《昆虫记》，人类的精神之树上将少掉一颗智慧之果。</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pic>
        <p:nvPicPr>
          <p:cNvPr id="106" name="图片 105"/>
          <p:cNvPicPr/>
          <p:nvPr/>
        </p:nvPicPr>
        <p:blipFill>
          <a:blip r:embed="rId2"/>
          <a:stretch>
            <a:fillRect/>
          </a:stretch>
        </p:blipFill>
        <p:spPr>
          <a:xfrm>
            <a:off x="7807325" y="4656455"/>
            <a:ext cx="3681095" cy="1809750"/>
          </a:xfrm>
          <a:prstGeom prst="rect">
            <a:avLst/>
          </a:prstGeom>
          <a:noFill/>
          <a:ln w="9525">
            <a:noFill/>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10210" y="590550"/>
            <a:ext cx="11371580" cy="58159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50000"/>
              </a:lnSpc>
            </a:pPr>
            <a:r>
              <a:rPr lang="zh-CN" sz="3200" b="1">
                <a:latin typeface="微软雅黑" panose="020b0503020204020204" pitchFamily="34" charset="-122"/>
                <a:ea typeface="微软雅黑" panose="020b0503020204020204" pitchFamily="34" charset="-122"/>
                <a:cs typeface="黑体" panose="02010609060101010101" pitchFamily="49" charset="-122"/>
              </a:rPr>
              <a:t>《昆虫记》</a:t>
            </a:r>
            <a:endParaRPr lang="zh-CN" sz="3200" b="1">
              <a:latin typeface="微软雅黑" panose="020b0503020204020204" pitchFamily="34" charset="-122"/>
              <a:ea typeface="微软雅黑" panose="020b0503020204020204" pitchFamily="34" charset="-122"/>
              <a:cs typeface="黑体" panose="02010609060101010101" pitchFamily="49" charset="-122"/>
            </a:endParaRPr>
          </a:p>
          <a:p>
            <a:pPr algn="l">
              <a:lnSpc>
                <a:spcPct val="150000"/>
              </a:lnSpc>
            </a:pPr>
            <a:r>
              <a:rPr sz="2400" b="1">
                <a:solidFill>
                  <a:schemeClr val="tx1"/>
                </a:solidFill>
                <a:latin typeface="微软雅黑" panose="020b0503020204020204" pitchFamily="34" charset="-122"/>
                <a:ea typeface="微软雅黑" panose="020b0503020204020204" pitchFamily="34" charset="-122"/>
                <a:cs typeface="黑体" panose="02010609060101010101" pitchFamily="49" charset="-122"/>
              </a:rPr>
              <a:t>【考点梳理】</a:t>
            </a:r>
            <a:endParaRPr sz="2400" b="1">
              <a:solidFill>
                <a:schemeClr val="tx1"/>
              </a:solidFill>
              <a:latin typeface="微软雅黑" panose="020b0503020204020204" pitchFamily="34" charset="-122"/>
              <a:ea typeface="微软雅黑" panose="020b0503020204020204" pitchFamily="34" charset="-122"/>
              <a:cs typeface="黑体" panose="02010609060101010101" pitchFamily="49" charset="-122"/>
            </a:endParaRPr>
          </a:p>
          <a:p>
            <a:pPr algn="l">
              <a:lnSpc>
                <a:spcPct val="150000"/>
              </a:lnSpc>
            </a:pP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1. 为什么称法布尔是“昆虫学界的荷马”？</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rgbClr val="FF0000"/>
                </a:solidFill>
                <a:latin typeface="黑体" panose="02010609060101010101" pitchFamily="49" charset="-122"/>
                <a:ea typeface="黑体" panose="02010609060101010101" pitchFamily="49" charset="-122"/>
                <a:cs typeface="黑体" panose="02010609060101010101" pitchFamily="49" charset="-122"/>
              </a:rPr>
              <a:t>因为法布尔的《昆虫记》详尽地描述了许多昆虫的习性以及他所做的实验，可以说是昆虫学界的权威著作，而且文学性很强，在昆虫学界的地位差不多就是《荷马史诗》在史学界的地位。所以说他是“昆虫学界的荷马”。</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2. 《昆虫记》是“公认的文学经典”，结合选文加以分析。</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rgbClr val="FF0000"/>
                </a:solidFill>
                <a:latin typeface="黑体" panose="02010609060101010101" pitchFamily="49" charset="-122"/>
                <a:ea typeface="黑体" panose="02010609060101010101" pitchFamily="49" charset="-122"/>
                <a:cs typeface="黑体" panose="02010609060101010101" pitchFamily="49" charset="-122"/>
              </a:rPr>
              <a:t>《昆虫记》行文生动活泼，语调轻松诙谐，充满了盎然的情趣。例如，把蟋蟀的住宅比喻为“家”，生动形象；蟋蟀建造住宅的过程，就像一个人在精心设计自己的住房，语调轻松诙谐，充满了盎然的情趣。</a:t>
            </a:r>
            <a:endParaRPr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10210" y="590550"/>
            <a:ext cx="11371580" cy="526224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50000"/>
              </a:lnSpc>
            </a:pPr>
            <a:r>
              <a:rPr lang="zh-CN" sz="3200" b="1">
                <a:latin typeface="微软雅黑" panose="020b0503020204020204" pitchFamily="34" charset="-122"/>
                <a:ea typeface="微软雅黑" panose="020b0503020204020204" pitchFamily="34" charset="-122"/>
                <a:cs typeface="黑体" panose="02010609060101010101" pitchFamily="49" charset="-122"/>
              </a:rPr>
              <a:t>《昆虫记》</a:t>
            </a:r>
            <a:endParaRPr lang="zh-CN" sz="3200" b="1">
              <a:latin typeface="微软雅黑" panose="020b0503020204020204" pitchFamily="34" charset="-122"/>
              <a:ea typeface="微软雅黑" panose="020b0503020204020204" pitchFamily="34" charset="-122"/>
              <a:cs typeface="黑体" panose="02010609060101010101" pitchFamily="49" charset="-122"/>
            </a:endParaRPr>
          </a:p>
          <a:p>
            <a:pPr algn="l">
              <a:lnSpc>
                <a:spcPct val="150000"/>
              </a:lnSpc>
            </a:pPr>
            <a:r>
              <a:rPr sz="2400">
                <a:solidFill>
                  <a:schemeClr val="tx1"/>
                </a:solidFill>
                <a:latin typeface="黑体" panose="02010609060101010101" pitchFamily="49" charset="-122"/>
                <a:ea typeface="黑体" panose="02010609060101010101" pitchFamily="49" charset="-122"/>
                <a:cs typeface="黑体" panose="02010609060101010101" pitchFamily="49" charset="-122"/>
              </a:rPr>
              <a:t>3. 《昆虫记》中昆虫们的一举一动，都被赋予了人的思想感情。有人说，昆虫也是生灵它们与人有着丝丝缕缕的相通之处。你的看法呢？</a:t>
            </a:r>
            <a:endParaRPr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sz="24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sz="2400">
                <a:solidFill>
                  <a:srgbClr val="FF0000"/>
                </a:solidFill>
                <a:latin typeface="黑体" panose="02010609060101010101" pitchFamily="49" charset="-122"/>
                <a:ea typeface="黑体" panose="02010609060101010101" pitchFamily="49" charset="-122"/>
                <a:cs typeface="黑体" panose="02010609060101010101" pitchFamily="49" charset="-122"/>
              </a:rPr>
              <a:t>那是一个远离尘嚣的世界，居然也是这么丰富多彩！人性的昆虫们，演绎着大自然的经典故事，扮演着主角。它们的一举一动，无不被赋予人的思想情感；作为生灵，它们与人有着丝丝缕缕的共通之处，让你不得不为此惊奇、喜悦。通过法布尔的眼睛，我们享受着这份读书的乐趣，而法布尔为此付出的艰苦劳动，我们却无法切身体会。后人总是站在前人的肩膀上远眺，人类才得以智慧和进步。这些渺小的昆虫们给我们的远不止是趣味。</a:t>
            </a:r>
            <a:endParaRPr sz="24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https://d.book118.com/026215035004010043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881">
      <a:dk1>
        <a:sysClr val="windowText" lastClr="000000"/>
      </a:dk1>
      <a:lt1>
        <a:sysClr val="window" lastClr="FFFFFF"/>
      </a:lt1>
      <a:dk2>
        <a:srgbClr val="4CA79E"/>
      </a:dk2>
      <a:lt2>
        <a:srgbClr val="F1666B"/>
      </a:lt2>
      <a:accent1>
        <a:srgbClr val="F1666B"/>
      </a:accent1>
      <a:accent2>
        <a:srgbClr val="4CA79E"/>
      </a:accent2>
      <a:accent3>
        <a:srgbClr val="F1666B"/>
      </a:accent3>
      <a:accent4>
        <a:srgbClr val="4CA79E"/>
      </a:accent4>
      <a:accent5>
        <a:srgbClr val="F1666B"/>
      </a:accent5>
      <a:accent6>
        <a:srgbClr val="4CA79E"/>
      </a:accent6>
      <a:hlink>
        <a:srgbClr val="0563C1"/>
      </a:hlink>
      <a:folHlink>
        <a:srgbClr val="954F72"/>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Arial Black</vt:lpstr>
      <vt:lpstr>微软雅黑</vt:lpstr>
      <vt:lpstr>宋体</vt:lpstr>
      <vt:lpstr>黑体</vt:lpstr>
      <vt:lpstr>Office Theme</vt:lpstr>
      <vt:lpstr>专题7  名著导读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2024-09-10T18:41:21.817</cp:lastPrinted>
  <dcterms:created xsi:type="dcterms:W3CDTF">2024-09-10T10:41:21Z</dcterms:created>
  <dcterms:modified xsi:type="dcterms:W3CDTF">2024-09-10T10:41:23Z</dcterms:modified>
</cp:coreProperties>
</file>