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emf" ContentType="image/x-emf"/>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8961438" cy="6721475"/>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87.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5.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6.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5.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6.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15.e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17.e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19.e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6.emf" /></Relationships>
</file>

<file path=ppt/drawings/_rels/vmlDrawing11.vml.rels>&#65279;<?xml version="1.0" encoding="utf-8" standalone="yes"?><Relationships xmlns="http://schemas.openxmlformats.org/package/2006/relationships"><Relationship Id="rId1" Type="http://schemas.openxmlformats.org/officeDocument/2006/relationships/image" Target="../media/image21.emf" /></Relationships>
</file>

<file path=ppt/drawings/_rels/vmlDrawing12.vml.rels>&#65279;<?xml version="1.0" encoding="utf-8" standalone="yes"?><Relationships xmlns="http://schemas.openxmlformats.org/package/2006/relationships"><Relationship Id="rId1" Type="http://schemas.openxmlformats.org/officeDocument/2006/relationships/image" Target="../media/image22.emf" /></Relationships>
</file>

<file path=ppt/drawings/_rels/vmlDrawing13.vml.rels>&#65279;<?xml version="1.0" encoding="utf-8" standalone="yes"?><Relationships xmlns="http://schemas.openxmlformats.org/package/2006/relationships"><Relationship Id="rId1" Type="http://schemas.openxmlformats.org/officeDocument/2006/relationships/image" Target="../media/image21.emf" /></Relationships>
</file>

<file path=ppt/drawings/_rels/vmlDrawing14.vml.rels>&#65279;<?xml version="1.0" encoding="utf-8" standalone="yes"?><Relationships xmlns="http://schemas.openxmlformats.org/package/2006/relationships"><Relationship Id="rId1" Type="http://schemas.openxmlformats.org/officeDocument/2006/relationships/image" Target="../media/image6.emf" /></Relationships>
</file>

<file path=ppt/drawings/_rels/vmlDrawing15.vml.rels>&#65279;<?xml version="1.0" encoding="utf-8" standalone="yes"?><Relationships xmlns="http://schemas.openxmlformats.org/package/2006/relationships"><Relationship Id="rId1" Type="http://schemas.openxmlformats.org/officeDocument/2006/relationships/image" Target="../media/image6.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8194" name="Rectangle 2"/>
          <p:cNvSpPr>
            <a:spLocks noGrp="1" noRot="1" noChangeAspect="1" noChangeArrowheads="1" noTextEdit="1"/>
          </p:cNvSpPr>
          <p:nvPr>
            <p:ph type="sldImg" idx="2"/>
          </p:nvPr>
        </p:nvSpPr>
        <p:spPr bwMode="auto">
          <a:xfrm>
            <a:off x="844550" y="601663"/>
            <a:ext cx="5632450" cy="4224337"/>
          </a:xfrm>
          <a:prstGeom prst="rect">
            <a:avLst/>
          </a:prstGeom>
          <a:noFill/>
          <a:ln w="9525">
            <a:solidFill>
              <a:schemeClr val="bg1"/>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5123" name="Rectangle 3"/>
          <p:cNvSpPr>
            <a:spLocks noGrp="1" noChangeArrowheads="1"/>
          </p:cNvSpPr>
          <p:nvPr>
            <p:ph type="body" sz="quarter" idx="3"/>
          </p:nvPr>
        </p:nvSpPr>
        <p:spPr bwMode="auto">
          <a:xfrm>
            <a:off x="592380" y="5159108"/>
            <a:ext cx="6233763" cy="12311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lvl="0"/>
            <a:r>
              <a:rPr lang="es-ES_tradnl" altLang="zh-CN" noProof="0" smtClean="0"/>
              <a:t>Click to edit Master text styles</a:t>
            </a:r>
          </a:p>
          <a:p>
            <a:pPr lvl="1"/>
            <a:r>
              <a:rPr lang="es-ES_tradnl" altLang="zh-CN" noProof="0" smtClean="0"/>
              <a:t>Second level</a:t>
            </a:r>
          </a:p>
          <a:p>
            <a:pPr lvl="2"/>
            <a:r>
              <a:rPr lang="es-ES_tradnl" altLang="zh-CN" noProof="0" smtClean="0"/>
              <a:t>Third level</a:t>
            </a:r>
          </a:p>
          <a:p>
            <a:pPr lvl="3"/>
            <a:r>
              <a:rPr lang="es-ES_tradnl" altLang="zh-CN" noProof="0" smtClean="0"/>
              <a:t>Fourth level</a:t>
            </a:r>
          </a:p>
          <a:p>
            <a:pPr lvl="4"/>
            <a:r>
              <a:rPr lang="es-ES_tradnl" altLang="zh-CN" noProof="0" smtClean="0"/>
              <a:t>Fifth level</a:t>
            </a:r>
          </a:p>
        </p:txBody>
      </p:sp>
      <p:sp>
        <p:nvSpPr>
          <p:cNvPr id="5127" name="Rectangle 7"/>
          <p:cNvSpPr>
            <a:spLocks noGrp="1" noChangeArrowheads="1"/>
          </p:cNvSpPr>
          <p:nvPr>
            <p:ph type="sldNum" sz="quarter" idx="5"/>
          </p:nvPr>
        </p:nvSpPr>
        <p:spPr bwMode="auto">
          <a:xfrm>
            <a:off x="6528232" y="9227280"/>
            <a:ext cx="580325"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spAutoFit/>
          </a:bodyPr>
          <a:lstStyle>
            <a:lvl1pPr algn="r">
              <a:defRPr sz="1200"/>
            </a:lvl1pPr>
          </a:lstStyle>
          <a:p>
            <a:pPr>
              <a:defRPr/>
            </a:pPr>
            <a:fld id="{3C3A632B-FBDE-46D4-BF6F-6D14421E6342}" type="slidenum">
              <a:rPr lang="es-ES_tradnl" altLang="zh-CN" smtClean="0"/>
              <a:pPr>
                <a:defRPr/>
              </a:pPr>
              <a:t>‹#›</a:t>
            </a:fld>
            <a:endParaRPr lang="zh-CN" altLang="es-ES_tradnl"/>
          </a:p>
        </p:txBody>
      </p:sp>
      <p:sp>
        <p:nvSpPr>
          <p:cNvPr id="5128" name="doc id"/>
          <p:cNvSpPr>
            <a:spLocks noGrp="1" noChangeArrowheads="1"/>
          </p:cNvSpPr>
          <p:nvPr>
            <p:ph type="ftr" sz="quarter" idx="4"/>
          </p:nvPr>
        </p:nvSpPr>
        <p:spPr bwMode="auto">
          <a:xfrm>
            <a:off x="7108492" y="103072"/>
            <a:ext cx="65" cy="1231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b" anchorCtr="0" compatLnSpc="1">
            <a:prstTxWarp prst="textNoShape">
              <a:avLst/>
            </a:prstTxWarp>
            <a:spAutoFit/>
          </a:bodyPr>
          <a:lstStyle>
            <a:lvl1pPr algn="r">
              <a:defRPr sz="800"/>
            </a:lvl1pPr>
          </a:lstStyle>
          <a:p>
            <a:pPr>
              <a:defRPr/>
            </a:pPr>
            <a:endParaRPr lang="zh-CN" altLang="es-ES_tradnl"/>
          </a:p>
        </p:txBody>
      </p:sp>
    </p:spTree>
    <p:extLst>
      <p:ext uri="{BB962C8B-B14F-4D97-AF65-F5344CB8AC3E}">
        <p14:creationId xmlns:p14="http://schemas.microsoft.com/office/powerpoint/2010/main" val="3303025599"/>
      </p:ext>
    </p:extLst>
  </p:cSld>
  <p:clrMap bg1="lt1" tx1="dk1" bg2="lt2" tx2="dk2" accent1="accent1" accent2="accent2" accent3="accent3" accent4="accent4" accent5="accent5" accent6="accent6" hlink="hlink" folHlink="folHlink"/>
  <p:notesStyle>
    <a:lvl1pPr algn="l" defTabSz="895350" rtl="0" eaLnBrk="0" fontAlgn="base" hangingPunct="0">
      <a:spcBef>
        <a:spcPct val="0"/>
      </a:spcBef>
      <a:spcAft>
        <a:spcPct val="0"/>
      </a:spcAft>
      <a:buClr>
        <a:schemeClr val="tx2"/>
      </a:buClr>
      <a:defRPr sz="1600" kern="1200">
        <a:solidFill>
          <a:schemeClr val="tx1"/>
        </a:solidFill>
        <a:latin typeface="Arial"/>
        <a:ea typeface="+mn-ea"/>
        <a:cs typeface="+mn-cs"/>
      </a:defRPr>
    </a:lvl1pPr>
    <a:lvl2pPr marL="117475" indent="-115888"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mn-ea"/>
        <a:cs typeface="+mn-cs"/>
      </a:defRPr>
    </a:lvl2pPr>
    <a:lvl3pPr marL="300038" indent="-180975" algn="l" defTabSz="895350" rtl="0" eaLnBrk="0" fontAlgn="base" hangingPunct="0">
      <a:spcBef>
        <a:spcPct val="0"/>
      </a:spcBef>
      <a:spcAft>
        <a:spcPct val="0"/>
      </a:spcAft>
      <a:buClr>
        <a:schemeClr val="tx2"/>
      </a:buClr>
      <a:buSzPct val="120000"/>
      <a:buFont typeface="Arial"/>
      <a:buChar char="–"/>
      <a:defRPr sz="1600" kern="1200">
        <a:solidFill>
          <a:schemeClr val="tx1"/>
        </a:solidFill>
        <a:latin typeface="Arial"/>
        <a:ea typeface="+mn-ea"/>
        <a:cs typeface="+mn-cs"/>
      </a:defRPr>
    </a:lvl3pPr>
    <a:lvl4pPr marL="427038" indent="-125413" algn="l" defTabSz="895350" rtl="0" eaLnBrk="0" fontAlgn="base" hangingPunct="0">
      <a:spcBef>
        <a:spcPct val="0"/>
      </a:spcBef>
      <a:spcAft>
        <a:spcPct val="0"/>
      </a:spcAft>
      <a:buClr>
        <a:schemeClr val="tx2"/>
      </a:buClr>
      <a:buFont typeface="Arial"/>
      <a:buChar char="▫"/>
      <a:defRPr sz="1600" kern="1200">
        <a:solidFill>
          <a:schemeClr val="tx1"/>
        </a:solidFill>
        <a:latin typeface="Arial"/>
        <a:ea typeface="+mn-ea"/>
        <a:cs typeface="+mn-cs"/>
      </a:defRPr>
    </a:lvl4pPr>
    <a:lvl5pPr marL="542925" indent="-114300" algn="l" defTabSz="895350" rtl="0" eaLnBrk="0" fontAlgn="base" hangingPunct="0">
      <a:spcBef>
        <a:spcPct val="0"/>
      </a:spcBef>
      <a:spcAft>
        <a:spcPct val="0"/>
      </a:spcAft>
      <a:buClr>
        <a:schemeClr val="tx2"/>
      </a:buClr>
      <a:buSzPct val="89000"/>
      <a:buFont typeface="Arial"/>
      <a:buChar char="-"/>
      <a:defRPr sz="16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532515" y="5652732"/>
            <a:ext cx="5603758" cy="245943"/>
          </a:xfrm>
        </p:spPr>
        <p:txBody>
          <a:bodyPr/>
          <a:lstStyle/>
          <a:p>
            <a:endParaRPr lang="en-US" altLang="zh-CN" baseline="0" smtClean="0"/>
          </a:p>
        </p:txBody>
      </p:sp>
      <p:sp>
        <p:nvSpPr>
          <p:cNvPr id="4" name="Slide Number Placeholder 3"/>
          <p:cNvSpPr>
            <a:spLocks noGrp="1"/>
          </p:cNvSpPr>
          <p:nvPr>
            <p:ph type="sldNum" sz="quarter" idx="10"/>
          </p:nvPr>
        </p:nvSpPr>
        <p:spPr/>
        <p:txBody>
          <a:bodyPr/>
          <a:lstStyle/>
          <a:p>
            <a:pPr>
              <a:defRPr/>
            </a:pPr>
            <a:fld id="{3C3A632B-FBDE-46D4-BF6F-6D14421E6342}" type="slidenum">
              <a:rPr lang="es-ES_tradnl" altLang="zh-CN" smtClean="0"/>
              <a:pPr>
                <a:defRPr/>
              </a:pPr>
              <a:t>6</a:t>
            </a:fld>
            <a:endParaRPr lang="zh-CN" altLang="es-ES_tradnl"/>
          </a:p>
        </p:txBody>
      </p:sp>
    </p:spTree>
    <p:extLst>
      <p:ext uri="{BB962C8B-B14F-4D97-AF65-F5344CB8AC3E}">
        <p14:creationId xmlns:p14="http://schemas.microsoft.com/office/powerpoint/2010/main" val="1660744305"/>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582267" y="5461239"/>
            <a:ext cx="6127304" cy="246221"/>
          </a:xfrm>
        </p:spPr>
        <p:txBody>
          <a:bodyPr/>
          <a:lstStyle/>
          <a:p>
            <a:endParaRPr lang="en-US" altLang="zh-CN" smtClean="0"/>
          </a:p>
        </p:txBody>
      </p:sp>
      <p:sp>
        <p:nvSpPr>
          <p:cNvPr id="4" name="Slide Number Placeholder 3"/>
          <p:cNvSpPr>
            <a:spLocks noGrp="1"/>
          </p:cNvSpPr>
          <p:nvPr>
            <p:ph type="sldNum" sz="quarter" idx="10"/>
          </p:nvPr>
        </p:nvSpPr>
        <p:spPr/>
        <p:txBody>
          <a:bodyPr/>
          <a:lstStyle/>
          <a:p>
            <a:pPr>
              <a:defRPr/>
            </a:pPr>
            <a:fld id="{3C3A632B-FBDE-46D4-BF6F-6D14421E6342}" type="slidenum">
              <a:rPr lang="es-ES_tradnl" altLang="zh-CN" smtClean="0"/>
              <a:pPr>
                <a:defRPr/>
              </a:pPr>
              <a:t>7</a:t>
            </a:fld>
            <a:endParaRPr lang="zh-CN" altLang="es-ES_tradnl"/>
          </a:p>
        </p:txBody>
      </p:sp>
    </p:spTree>
    <p:extLst>
      <p:ext uri="{BB962C8B-B14F-4D97-AF65-F5344CB8AC3E}">
        <p14:creationId xmlns:p14="http://schemas.microsoft.com/office/powerpoint/2010/main" val="2805169417"/>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 name="doc id"/>
          <p:cNvSpPr>
            <a:spLocks noGrp="1" noChangeArrowheads="1"/>
          </p:cNvSpPr>
          <p:nvPr>
            <p:ph type="ftr" sz="quarter" idx="4"/>
          </p:nvPr>
        </p:nvSpPr>
        <p:spPr>
          <a:xfrm>
            <a:off x="5812729" y="116467"/>
            <a:ext cx="1174435" cy="122972"/>
          </a:xfrm>
        </p:spPr>
        <p:txBody>
          <a:bodyPr/>
          <a:lstStyle/>
          <a:p>
            <a:r>
              <a:rPr lang="en-US" altLang="zh-CN"/>
              <a:t>HKO-AAA123-20090911-</a:t>
            </a:r>
          </a:p>
        </p:txBody>
      </p:sp>
      <p:sp>
        <p:nvSpPr>
          <p:cNvPr id="5" name="Rectangle 5"/>
          <p:cNvSpPr>
            <a:spLocks noGrp="1" noChangeArrowheads="1"/>
          </p:cNvSpPr>
          <p:nvPr>
            <p:ph type="sldNum" sz="quarter" idx="5"/>
          </p:nvPr>
        </p:nvSpPr>
        <p:spPr/>
        <p:txBody>
          <a:bodyPr/>
          <a:lstStyle/>
          <a:p>
            <a:fld id="{9C285067-6240-4281-8B76-34CA58003C6A}" type="slidenum">
              <a:rPr lang="zh-CN" altLang="en-US"/>
              <a:t>8</a:t>
            </a:fld>
            <a:endParaRPr lang="en-US" altLang="zh-CN"/>
          </a:p>
        </p:txBody>
      </p:sp>
      <p:sp>
        <p:nvSpPr>
          <p:cNvPr id="575490" name="Rectangle 2"/>
          <p:cNvSpPr>
            <a:spLocks noGrp="1" noRot="1" noChangeAspect="1" noChangeArrowheads="1" noTextEdit="1"/>
          </p:cNvSpPr>
          <p:nvPr>
            <p:ph type="sldImg"/>
          </p:nvPr>
        </p:nvSpPr>
        <p:spPr>
          <a:xfrm>
            <a:off x="1066800" y="779463"/>
            <a:ext cx="5110163" cy="3832225"/>
          </a:xfrm>
        </p:spPr>
      </p:sp>
      <p:sp>
        <p:nvSpPr>
          <p:cNvPr id="575491" name="Rectangle 3"/>
          <p:cNvSpPr>
            <a:spLocks noGrp="1" noChangeArrowheads="1"/>
          </p:cNvSpPr>
          <p:nvPr>
            <p:ph type="body" idx="1"/>
          </p:nvPr>
        </p:nvSpPr>
        <p:spPr>
          <a:xfrm>
            <a:off x="975968" y="4764086"/>
            <a:ext cx="5284978" cy="245943"/>
          </a:xfrm>
        </p:spPr>
        <p:txBody>
          <a:bodyPr/>
          <a:lstStyle/>
          <a:p>
            <a:endParaRPr lang="en-US"/>
          </a:p>
        </p:txBody>
      </p:sp>
    </p:spTree>
    <p:extLst>
      <p:ext uri="{BB962C8B-B14F-4D97-AF65-F5344CB8AC3E}">
        <p14:creationId xmlns:p14="http://schemas.microsoft.com/office/powerpoint/2010/main" val="1844485857"/>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545972" y="5304976"/>
            <a:ext cx="5745397" cy="246221"/>
          </a:xfrm>
        </p:spPr>
        <p:txBody>
          <a:bodyPr/>
          <a:lstStyle/>
          <a:p>
            <a:endParaRPr lang="en-US"/>
          </a:p>
        </p:txBody>
      </p:sp>
      <p:sp>
        <p:nvSpPr>
          <p:cNvPr id="4" name="Slide Number Placeholder 3"/>
          <p:cNvSpPr>
            <a:spLocks noGrp="1"/>
          </p:cNvSpPr>
          <p:nvPr>
            <p:ph type="sldNum" sz="quarter" idx="10"/>
          </p:nvPr>
        </p:nvSpPr>
        <p:spPr/>
        <p:txBody>
          <a:bodyPr/>
          <a:lstStyle/>
          <a:p>
            <a:pPr>
              <a:defRPr/>
            </a:pPr>
            <a:fld id="{3C3A632B-FBDE-46D4-BF6F-6D14421E6342}" type="slidenum">
              <a:rPr lang="es-ES_tradnl" altLang="zh-CN" smtClean="0">
                <a:solidFill>
                  <a:srgbClr val="000000"/>
                </a:solidFill>
              </a:rPr>
              <a:pPr>
                <a:defRPr/>
              </a:pPr>
              <a:t>9</a:t>
            </a:fld>
            <a:endParaRPr lang="zh-CN" altLang="es-ES_tradnl">
              <a:solidFill>
                <a:srgbClr val="000000"/>
              </a:solidFill>
            </a:endParaRPr>
          </a:p>
        </p:txBody>
      </p:sp>
    </p:spTree>
    <p:extLst>
      <p:ext uri="{BB962C8B-B14F-4D97-AF65-F5344CB8AC3E}">
        <p14:creationId xmlns:p14="http://schemas.microsoft.com/office/powerpoint/2010/main" val="3657972778"/>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 name="Slide Number Placeholder 3"/>
          <p:cNvSpPr>
            <a:spLocks noGrp="1"/>
          </p:cNvSpPr>
          <p:nvPr>
            <p:ph type="sldNum" sz="quarter" idx="10"/>
          </p:nvPr>
        </p:nvSpPr>
        <p:spPr/>
        <p:txBody>
          <a:bodyPr/>
          <a:lstStyle/>
          <a:p>
            <a:fld id="{3C3A632B-FBDE-46D4-BF6F-6D14421E6342}" type="slidenum">
              <a:rPr lang="es-ES_tradnl" altLang="zh-CN" smtClean="0">
                <a:solidFill>
                  <a:srgbClr val="000000"/>
                </a:solidFill>
              </a:rPr>
              <a:t>10</a:t>
            </a:fld>
            <a:endParaRPr lang="zh-CN" altLang="es-ES_tradnl">
              <a:solidFill>
                <a:srgbClr val="000000"/>
              </a:solidFill>
            </a:endParaRPr>
          </a:p>
        </p:txBody>
      </p:sp>
      <p:sp>
        <p:nvSpPr>
          <p:cNvPr id="9" name="Slide Image Placeholder 8"/>
          <p:cNvSpPr>
            <a:spLocks noGrp="1" noRot="1" noChangeAspect="1"/>
          </p:cNvSpPr>
          <p:nvPr>
            <p:ph type="sldImg"/>
          </p:nvPr>
        </p:nvSpPr>
        <p:spPr/>
      </p:sp>
      <p:sp>
        <p:nvSpPr>
          <p:cNvPr id="10" name="Notes Placeholder 9"/>
          <p:cNvSpPr>
            <a:spLocks noGrp="1"/>
          </p:cNvSpPr>
          <p:nvPr>
            <p:ph type="body" idx="1"/>
          </p:nvPr>
        </p:nvSpPr>
        <p:spPr>
          <a:xfrm>
            <a:off x="545972" y="5304976"/>
            <a:ext cx="5745397" cy="246221"/>
          </a:xfrm>
        </p:spPr>
        <p:txBody>
          <a:bodyPr/>
          <a:lstStyle/>
          <a:p>
            <a:endParaRPr lang="en-US"/>
          </a:p>
        </p:txBody>
      </p:sp>
    </p:spTree>
    <p:extLst>
      <p:ext uri="{BB962C8B-B14F-4D97-AF65-F5344CB8AC3E}">
        <p14:creationId xmlns:p14="http://schemas.microsoft.com/office/powerpoint/2010/main" val="3123180532"/>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 name="Rectangle 7"/>
          <p:cNvSpPr>
            <a:spLocks noGrp="1" noChangeArrowheads="1"/>
          </p:cNvSpPr>
          <p:nvPr>
            <p:ph type="sldNum" sz="quarter" idx="5"/>
          </p:nvPr>
        </p:nvSpPr>
        <p:spPr/>
        <p:txBody>
          <a:bodyPr/>
          <a:lstStyle/>
          <a:p>
            <a:fld id="{33EE0405-361F-4499-B06D-BA9CC754536F}" type="slidenum">
              <a:rPr lang="en-GB"/>
              <a:t>11</a:t>
            </a:fld>
            <a:endParaRPr lang="en-GB"/>
          </a:p>
        </p:txBody>
      </p:sp>
      <p:sp>
        <p:nvSpPr>
          <p:cNvPr id="786443" name="Rectangle 11"/>
          <p:cNvSpPr>
            <a:spLocks noGrp="1" noRot="1" noChangeAspect="1" noChangeArrowheads="1" noTextEdit="1"/>
          </p:cNvSpPr>
          <p:nvPr>
            <p:ph type="sldImg"/>
          </p:nvPr>
        </p:nvSpPr>
        <p:spPr/>
      </p:sp>
      <p:sp>
        <p:nvSpPr>
          <p:cNvPr id="786444" name="Rectangle 12"/>
          <p:cNvSpPr>
            <a:spLocks noGrp="1" noChangeArrowheads="1"/>
          </p:cNvSpPr>
          <p:nvPr>
            <p:ph type="body" idx="1"/>
          </p:nvPr>
        </p:nvSpPr>
        <p:spPr>
          <a:xfrm>
            <a:off x="571729" y="6007773"/>
            <a:ext cx="6016400" cy="245392"/>
          </a:xfrm>
          <a:noFill/>
        </p:spPr>
        <p:txBody>
          <a:bodyPr/>
          <a:lstStyle/>
          <a:p>
            <a:endParaRPr lang="zh-CN" altLang="en-US"/>
          </a:p>
        </p:txBody>
      </p:sp>
    </p:spTree>
    <p:extLst>
      <p:ext uri="{BB962C8B-B14F-4D97-AF65-F5344CB8AC3E}">
        <p14:creationId xmlns:p14="http://schemas.microsoft.com/office/powerpoint/2010/main" val="1384092276"/>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 name="Slide Number Placeholder 3"/>
          <p:cNvSpPr>
            <a:spLocks noGrp="1"/>
          </p:cNvSpPr>
          <p:nvPr>
            <p:ph type="sldNum" sz="quarter" idx="10"/>
          </p:nvPr>
        </p:nvSpPr>
        <p:spPr/>
        <p:txBody>
          <a:bodyPr/>
          <a:lstStyle/>
          <a:p>
            <a:fld id="{3C3A632B-FBDE-46D4-BF6F-6D14421E6342}" type="slidenum">
              <a:rPr lang="es-ES_tradnl" altLang="zh-CN" smtClean="0">
                <a:solidFill>
                  <a:srgbClr val="000000"/>
                </a:solidFill>
              </a:rPr>
              <a:t>13</a:t>
            </a:fld>
            <a:endParaRPr lang="zh-CN" altLang="es-ES_tradnl">
              <a:solidFill>
                <a:srgbClr val="000000"/>
              </a:solidFill>
            </a:endParaRPr>
          </a:p>
        </p:txBody>
      </p:sp>
      <p:sp>
        <p:nvSpPr>
          <p:cNvPr id="9" name="Slide Image Placeholder 8"/>
          <p:cNvSpPr>
            <a:spLocks noGrp="1" noRot="1" noChangeAspect="1"/>
          </p:cNvSpPr>
          <p:nvPr>
            <p:ph type="sldImg"/>
          </p:nvPr>
        </p:nvSpPr>
        <p:spPr/>
      </p:sp>
      <p:sp>
        <p:nvSpPr>
          <p:cNvPr id="10" name="Notes Placeholder 9"/>
          <p:cNvSpPr>
            <a:spLocks noGrp="1"/>
          </p:cNvSpPr>
          <p:nvPr>
            <p:ph type="body" idx="1"/>
          </p:nvPr>
        </p:nvSpPr>
        <p:spPr>
          <a:xfrm>
            <a:off x="545972" y="5304975"/>
            <a:ext cx="5745397" cy="184666"/>
          </a:xfrm>
        </p:spPr>
        <p:txBody>
          <a:bodyPr/>
          <a:lstStyle/>
          <a:p>
            <a:endParaRPr lang="zh-CN" altLang="en-US" sz="1200"/>
          </a:p>
        </p:txBody>
      </p:sp>
    </p:spTree>
    <p:extLst>
      <p:ext uri="{BB962C8B-B14F-4D97-AF65-F5344CB8AC3E}">
        <p14:creationId xmlns:p14="http://schemas.microsoft.com/office/powerpoint/2010/main" val="4057717563"/>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smtClean="0"/>
              <a:t>法务审计部：法务工作包括合同管理，法务咨询，诉讼管理，对外法务联系；审计内容包括财务审计、工程审计、任期内经济责任审计、离任审计、和其他专项审计。</a:t>
            </a:r>
            <a:endParaRPr lang="en-US"/>
          </a:p>
        </p:txBody>
      </p:sp>
      <p:sp>
        <p:nvSpPr>
          <p:cNvPr id="4" name="Slide Number Placeholder 3"/>
          <p:cNvSpPr>
            <a:spLocks noGrp="1"/>
          </p:cNvSpPr>
          <p:nvPr>
            <p:ph type="sldNum" sz="quarter" idx="10"/>
          </p:nvPr>
        </p:nvSpPr>
        <p:spPr/>
        <p:txBody>
          <a:bodyPr/>
          <a:lstStyle/>
          <a:p>
            <a:pPr>
              <a:defRPr/>
            </a:pPr>
            <a:fld id="{3C3A632B-FBDE-46D4-BF6F-6D14421E6342}" type="slidenum">
              <a:rPr lang="es-ES_tradnl" altLang="zh-CN" smtClean="0"/>
              <a:pPr>
                <a:defRPr/>
              </a:pPr>
              <a:t>14</a:t>
            </a:fld>
            <a:endParaRPr lang="zh-CN" altLang="es-ES_tradnl"/>
          </a:p>
        </p:txBody>
      </p:sp>
    </p:spTree>
    <p:extLst>
      <p:ext uri="{BB962C8B-B14F-4D97-AF65-F5344CB8AC3E}">
        <p14:creationId xmlns:p14="http://schemas.microsoft.com/office/powerpoint/2010/main" val="1102049322"/>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zh-CN" altLang="en-US" smtClean="0"/>
              <a:t>法务审计部：法务工作包括合同管理，法务咨询，诉讼管理，对外法务联系；审计内容包括财务审计、工程审计、任期内经济责任审计、离任审计、和其他专项审计。</a:t>
            </a:r>
            <a:endParaRPr lang="en-US"/>
          </a:p>
        </p:txBody>
      </p:sp>
      <p:sp>
        <p:nvSpPr>
          <p:cNvPr id="4" name="Slide Number Placeholder 3"/>
          <p:cNvSpPr>
            <a:spLocks noGrp="1"/>
          </p:cNvSpPr>
          <p:nvPr>
            <p:ph type="sldNum" sz="quarter" idx="10"/>
          </p:nvPr>
        </p:nvSpPr>
        <p:spPr/>
        <p:txBody>
          <a:bodyPr/>
          <a:lstStyle/>
          <a:p>
            <a:pPr>
              <a:defRPr/>
            </a:pPr>
            <a:fld id="{3C3A632B-FBDE-46D4-BF6F-6D14421E6342}" type="slidenum">
              <a:rPr lang="es-ES_tradnl" altLang="zh-CN" smtClean="0"/>
              <a:pPr>
                <a:defRPr/>
              </a:pPr>
              <a:t>15</a:t>
            </a:fld>
            <a:endParaRPr lang="zh-CN" altLang="es-ES_tradnl"/>
          </a:p>
        </p:txBody>
      </p:sp>
    </p:spTree>
    <p:extLst>
      <p:ext uri="{BB962C8B-B14F-4D97-AF65-F5344CB8AC3E}">
        <p14:creationId xmlns:p14="http://schemas.microsoft.com/office/powerpoint/2010/main" val="1220322882"/>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oleObject" Target="../embeddings/oleObject2.bin" TargetMode="Internal" /><Relationship Id="rId3" Type="http://schemas.openxmlformats.org/officeDocument/2006/relationships/image" Target="../media/image1.emf" /><Relationship Id="rId4" Type="http://schemas.openxmlformats.org/officeDocument/2006/relationships/tags" Target="../tags/tag2.xml" /><Relationship Id="rId5" Type="http://schemas.openxmlformats.org/officeDocument/2006/relationships/image" Target="../media/image2.emf" /><Relationship Id="rId6" Type="http://schemas.openxmlformats.org/officeDocument/2006/relationships/image" Target="../media/image3.emf" /><Relationship Id="rId7" Type="http://schemas.openxmlformats.org/officeDocument/2006/relationships/vmlDrawing" Target="../drawings/vmlDrawing1.v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xml"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7DE825-6C80-4E67-A3C2-BC824C5F35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1BA35B-FAF7-4972-80C6-B7E9F2E1E8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381B2C-D7E7-4CE8-9282-D20A988DA8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A77442-222C-43F6-A800-97AC368D7D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CCB062-81AD-4685-B92E-29EA05A685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7C72D3-8241-4FAF-90D6-8B8F0A9857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982729-4599-4566-A15C-CEC951A8B4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72BDD3-DB2C-49CE-993F-7223EB75AF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F9E2B2-F0D5-4C63-B5A6-9A99EFAC05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C59005-FAF6-467E-A858-FDBC7C1587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BD28E0-8407-4C39-AD49-FEA27DC4CE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Title Slide">
    <p:spTree>
      <p:nvGrpSpPr>
        <p:cNvPr id="1" name=""/>
        <p:cNvGrpSpPr/>
        <p:nvPr/>
      </p:nvGrpSpPr>
      <p:grpSpPr>
        <a:xfrm>
          <a:off x="0" y="0"/>
          <a:ext cx="0" cy="0"/>
        </a:xfrm>
      </p:grpSpPr>
      <p:graphicFrame>
        <p:nvGraphicFramePr>
          <p:cNvPr id="20" name="Object 19" hidden="1"/>
          <p:cNvGraphicFramePr>
            <a:graphicFrameLocks noChangeAspect="1"/>
          </p:cNvGraphicFramePr>
          <p:nvPr userDrawn="1">
            <p:custDataLst>
              <p:tags r:id="rId1"/>
            </p:custDataLst>
            <p:extLst>
              <p:ext uri="{D42A27DB-BD31-4B8C-83A1-F6EECF244321}">
                <p14:modId xmlns:p14="http://schemas.microsoft.com/office/powerpoint/2010/main" val="4153992469"/>
              </p:ext>
            </p:extLst>
          </p:nvPr>
        </p:nvGraphicFramePr>
        <p:xfrm>
          <a:off x="1588" y="1588"/>
          <a:ext cx="1587" cy="1587"/>
        </p:xfrm>
        <a:graphic>
          <a:graphicData uri="http://schemas.openxmlformats.org/presentationml/2006/ole">
            <mc:AlternateContent>
              <mc:Choice xmlns:v="urn:schemas-microsoft-com:vml" Requires="v">
                <p:oleObj spid="_x0000_s1038" name="think-cell Slide" r:id="rId2" imgW="270" imgH="270" progId="TCLayout.ActiveDocument.1">
                  <p:embed/>
                </p:oleObj>
              </mc:Choice>
              <mc:Fallback>
                <p:oleObj name="think-cell Slide" r:id="rId2" imgW="270" imgH="270" progId="TCLayout.ActiveDocument.1">
                  <p:embed/>
                  <p:pic>
                    <p:nvPicPr>
                      <p:cNvPr id="0" name="OLE substitute image"/>
                      <p:cNvPicPr/>
                      <p:nvPr/>
                    </p:nvPicPr>
                    <p:blipFill>
                      <a:blip r:embed="rId3"/>
                      <a:stretch>
                        <a:fillRect/>
                      </a:stretch>
                    </p:blipFill>
                    <p:spPr>
                      <a:xfrm>
                        <a:off x="1588" y="1588"/>
                        <a:ext cx="1587" cy="1587"/>
                      </a:xfrm>
                      <a:prstGeom prst="rect">
                        <a:avLst/>
                      </a:prstGeom>
                    </p:spPr>
                  </p:pic>
                </p:oleObj>
              </mc:Fallback>
            </mc:AlternateContent>
          </a:graphicData>
        </a:graphic>
      </p:graphicFrame>
      <p:sp>
        <p:nvSpPr>
          <p:cNvPr id="4" name="Working Draft Text" hidden="1"/>
          <p:cNvSpPr txBox="1">
            <a:spLocks noChangeArrowheads="1"/>
          </p:cNvSpPr>
          <p:nvPr/>
        </p:nvSpPr>
        <p:spPr bwMode="auto">
          <a:xfrm>
            <a:off x="2640013" y="342900"/>
            <a:ext cx="993862" cy="138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eaLnBrk="0" fontAlgn="base" hangingPunct="0">
              <a:spcBef>
                <a:spcPct val="0"/>
              </a:spcBef>
              <a:spcAft>
                <a:spcPct val="0"/>
              </a:spcAft>
              <a:defRPr sz="1600" kern="1200">
                <a:solidFill>
                  <a:schemeClr val="tx1"/>
                </a:solidFill>
                <a:latin typeface="Arial"/>
                <a:ea typeface="+mn-ea"/>
                <a:cs typeface="+mn-cs"/>
              </a:defRPr>
            </a:lvl1pPr>
            <a:lvl2pPr marL="742950" indent="-285750" algn="l" rtl="0" eaLnBrk="0" fontAlgn="base" hangingPunct="0">
              <a:spcBef>
                <a:spcPct val="0"/>
              </a:spcBef>
              <a:spcAft>
                <a:spcPct val="0"/>
              </a:spcAft>
              <a:defRPr sz="1600" kern="1200">
                <a:solidFill>
                  <a:schemeClr val="tx1"/>
                </a:solidFill>
                <a:latin typeface="Arial"/>
                <a:ea typeface="+mn-ea"/>
                <a:cs typeface="+mn-cs"/>
              </a:defRPr>
            </a:lvl2pPr>
            <a:lvl3pPr marL="1143000" indent="-228600" algn="l" rtl="0" eaLnBrk="0" fontAlgn="base" hangingPunct="0">
              <a:spcBef>
                <a:spcPct val="0"/>
              </a:spcBef>
              <a:spcAft>
                <a:spcPct val="0"/>
              </a:spcAft>
              <a:defRPr sz="1600" kern="1200">
                <a:solidFill>
                  <a:schemeClr val="tx1"/>
                </a:solidFill>
                <a:latin typeface="Arial"/>
                <a:ea typeface="+mn-ea"/>
                <a:cs typeface="+mn-cs"/>
              </a:defRPr>
            </a:lvl3pPr>
            <a:lvl4pPr marL="1600200" indent="-228600" algn="l" rtl="0" eaLnBrk="0" fontAlgn="base" hangingPunct="0">
              <a:spcBef>
                <a:spcPct val="0"/>
              </a:spcBef>
              <a:spcAft>
                <a:spcPct val="0"/>
              </a:spcAft>
              <a:defRPr sz="1600" kern="1200">
                <a:solidFill>
                  <a:schemeClr val="tx1"/>
                </a:solidFill>
                <a:latin typeface="Arial"/>
                <a:ea typeface="+mn-ea"/>
                <a:cs typeface="+mn-cs"/>
              </a:defRPr>
            </a:lvl4pPr>
            <a:lvl5pPr marL="2057400" indent="-228600" algn="l" rtl="0" eaLnBrk="0" fontAlgn="base" hangingPunct="0">
              <a:spcBef>
                <a:spcPct val="0"/>
              </a:spcBef>
              <a:spcAft>
                <a:spcPct val="0"/>
              </a:spcAft>
              <a:defRPr sz="1600" kern="1200">
                <a:solidFill>
                  <a:schemeClr val="tx1"/>
                </a:solidFill>
                <a:latin typeface="Arial"/>
                <a:ea typeface="+mn-ea"/>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Arial"/>
                <a:ea typeface="+mn-ea"/>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Arial"/>
                <a:ea typeface="+mn-ea"/>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Arial"/>
                <a:ea typeface="+mn-ea"/>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Arial"/>
                <a:ea typeface="+mn-ea"/>
                <a:cs typeface="+mn-cs"/>
              </a:defRPr>
            </a:lvl9pPr>
          </a:lstStyle>
          <a:p>
            <a:pPr eaLnBrk="1" hangingPunct="1">
              <a:defRPr/>
            </a:pPr>
            <a:r>
              <a:rPr lang="en-US" altLang="zh-CN" sz="900" b="1" baseline="0" noProof="0" smtClean="0">
                <a:latin typeface="+mn-lt"/>
              </a:rPr>
              <a:t>WORKING DRAFT</a:t>
            </a:r>
          </a:p>
        </p:txBody>
      </p:sp>
      <p:sp>
        <p:nvSpPr>
          <p:cNvPr id="5" name="doc id"/>
          <p:cNvSpPr txBox="1">
            <a:spLocks noChangeArrowheads="1"/>
          </p:cNvSpPr>
          <p:nvPr/>
        </p:nvSpPr>
        <p:spPr bwMode="auto">
          <a:xfrm>
            <a:off x="8442325" y="36513"/>
            <a:ext cx="295275" cy="122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lstStyle>
            <a:defPPr>
              <a:defRPr lang="en-US"/>
            </a:defPPr>
            <a:lvl1pPr algn="l" rtl="0" eaLnBrk="0" fontAlgn="base" hangingPunct="0">
              <a:spcBef>
                <a:spcPct val="0"/>
              </a:spcBef>
              <a:spcAft>
                <a:spcPct val="0"/>
              </a:spcAft>
              <a:defRPr sz="1600" kern="1200">
                <a:solidFill>
                  <a:schemeClr val="tx1"/>
                </a:solidFill>
                <a:latin typeface="Arial"/>
                <a:ea typeface="+mn-ea"/>
                <a:cs typeface="+mn-cs"/>
              </a:defRPr>
            </a:lvl1pPr>
            <a:lvl2pPr marL="742950" indent="-285750" algn="l" rtl="0" eaLnBrk="0" fontAlgn="base" hangingPunct="0">
              <a:spcBef>
                <a:spcPct val="0"/>
              </a:spcBef>
              <a:spcAft>
                <a:spcPct val="0"/>
              </a:spcAft>
              <a:defRPr sz="1600" kern="1200">
                <a:solidFill>
                  <a:schemeClr val="tx1"/>
                </a:solidFill>
                <a:latin typeface="Arial"/>
                <a:ea typeface="+mn-ea"/>
                <a:cs typeface="+mn-cs"/>
              </a:defRPr>
            </a:lvl2pPr>
            <a:lvl3pPr marL="1143000" indent="-228600" algn="l" rtl="0" eaLnBrk="0" fontAlgn="base" hangingPunct="0">
              <a:spcBef>
                <a:spcPct val="0"/>
              </a:spcBef>
              <a:spcAft>
                <a:spcPct val="0"/>
              </a:spcAft>
              <a:defRPr sz="1600" kern="1200">
                <a:solidFill>
                  <a:schemeClr val="tx1"/>
                </a:solidFill>
                <a:latin typeface="Arial"/>
                <a:ea typeface="+mn-ea"/>
                <a:cs typeface="+mn-cs"/>
              </a:defRPr>
            </a:lvl3pPr>
            <a:lvl4pPr marL="1600200" indent="-228600" algn="l" rtl="0" eaLnBrk="0" fontAlgn="base" hangingPunct="0">
              <a:spcBef>
                <a:spcPct val="0"/>
              </a:spcBef>
              <a:spcAft>
                <a:spcPct val="0"/>
              </a:spcAft>
              <a:defRPr sz="1600" kern="1200">
                <a:solidFill>
                  <a:schemeClr val="tx1"/>
                </a:solidFill>
                <a:latin typeface="Arial"/>
                <a:ea typeface="+mn-ea"/>
                <a:cs typeface="+mn-cs"/>
              </a:defRPr>
            </a:lvl4pPr>
            <a:lvl5pPr marL="2057400" indent="-228600" algn="l" rtl="0" eaLnBrk="0" fontAlgn="base" hangingPunct="0">
              <a:spcBef>
                <a:spcPct val="0"/>
              </a:spcBef>
              <a:spcAft>
                <a:spcPct val="0"/>
              </a:spcAft>
              <a:defRPr sz="1600" kern="1200">
                <a:solidFill>
                  <a:schemeClr val="tx1"/>
                </a:solidFill>
                <a:latin typeface="Arial"/>
                <a:ea typeface="+mn-ea"/>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Arial"/>
                <a:ea typeface="+mn-ea"/>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Arial"/>
                <a:ea typeface="+mn-ea"/>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Arial"/>
                <a:ea typeface="+mn-ea"/>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Arial"/>
                <a:ea typeface="+mn-ea"/>
                <a:cs typeface="+mn-cs"/>
              </a:defRPr>
            </a:lvl9pPr>
          </a:lstStyle>
          <a:p>
            <a:pPr algn="r" eaLnBrk="1" hangingPunct="1">
              <a:defRPr/>
            </a:pPr>
            <a:endParaRPr lang="en-US" altLang="zh-CN" sz="800" baseline="0" noProof="0" smtClean="0">
              <a:latin typeface="+mn-lt"/>
            </a:endParaRPr>
          </a:p>
        </p:txBody>
      </p:sp>
      <p:sp>
        <p:nvSpPr>
          <p:cNvPr id="6" name="Working Draft" hidden="1"/>
          <p:cNvSpPr txBox="1">
            <a:spLocks noChangeArrowheads="1"/>
          </p:cNvSpPr>
          <p:nvPr/>
        </p:nvSpPr>
        <p:spPr bwMode="auto">
          <a:xfrm>
            <a:off x="2640013" y="498475"/>
            <a:ext cx="2878993" cy="138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eaLnBrk="0" fontAlgn="base" hangingPunct="0">
              <a:spcBef>
                <a:spcPct val="0"/>
              </a:spcBef>
              <a:spcAft>
                <a:spcPct val="0"/>
              </a:spcAft>
              <a:defRPr sz="1600" kern="1200">
                <a:solidFill>
                  <a:schemeClr val="tx1"/>
                </a:solidFill>
                <a:latin typeface="Arial"/>
                <a:ea typeface="+mn-ea"/>
                <a:cs typeface="+mn-cs"/>
              </a:defRPr>
            </a:lvl1pPr>
            <a:lvl2pPr marL="742950" indent="-285750" algn="l" rtl="0" eaLnBrk="0" fontAlgn="base" hangingPunct="0">
              <a:spcBef>
                <a:spcPct val="0"/>
              </a:spcBef>
              <a:spcAft>
                <a:spcPct val="0"/>
              </a:spcAft>
              <a:defRPr sz="1600" kern="1200">
                <a:solidFill>
                  <a:schemeClr val="tx1"/>
                </a:solidFill>
                <a:latin typeface="Arial"/>
                <a:ea typeface="+mn-ea"/>
                <a:cs typeface="+mn-cs"/>
              </a:defRPr>
            </a:lvl2pPr>
            <a:lvl3pPr marL="1143000" indent="-228600" algn="l" rtl="0" eaLnBrk="0" fontAlgn="base" hangingPunct="0">
              <a:spcBef>
                <a:spcPct val="0"/>
              </a:spcBef>
              <a:spcAft>
                <a:spcPct val="0"/>
              </a:spcAft>
              <a:defRPr sz="1600" kern="1200">
                <a:solidFill>
                  <a:schemeClr val="tx1"/>
                </a:solidFill>
                <a:latin typeface="Arial"/>
                <a:ea typeface="+mn-ea"/>
                <a:cs typeface="+mn-cs"/>
              </a:defRPr>
            </a:lvl3pPr>
            <a:lvl4pPr marL="1600200" indent="-228600" algn="l" rtl="0" eaLnBrk="0" fontAlgn="base" hangingPunct="0">
              <a:spcBef>
                <a:spcPct val="0"/>
              </a:spcBef>
              <a:spcAft>
                <a:spcPct val="0"/>
              </a:spcAft>
              <a:defRPr sz="1600" kern="1200">
                <a:solidFill>
                  <a:schemeClr val="tx1"/>
                </a:solidFill>
                <a:latin typeface="Arial"/>
                <a:ea typeface="+mn-ea"/>
                <a:cs typeface="+mn-cs"/>
              </a:defRPr>
            </a:lvl4pPr>
            <a:lvl5pPr marL="2057400" indent="-228600" algn="l" rtl="0" eaLnBrk="0" fontAlgn="base" hangingPunct="0">
              <a:spcBef>
                <a:spcPct val="0"/>
              </a:spcBef>
              <a:spcAft>
                <a:spcPct val="0"/>
              </a:spcAft>
              <a:defRPr sz="1600" kern="1200">
                <a:solidFill>
                  <a:schemeClr val="tx1"/>
                </a:solidFill>
                <a:latin typeface="Arial"/>
                <a:ea typeface="+mn-ea"/>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Arial"/>
                <a:ea typeface="+mn-ea"/>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Arial"/>
                <a:ea typeface="+mn-ea"/>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Arial"/>
                <a:ea typeface="+mn-ea"/>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Arial"/>
                <a:ea typeface="+mn-ea"/>
                <a:cs typeface="+mn-cs"/>
              </a:defRPr>
            </a:lvl9pPr>
          </a:lstStyle>
          <a:p>
            <a:pPr eaLnBrk="1" hangingPunct="1">
              <a:defRPr/>
            </a:pPr>
            <a:r>
              <a:rPr lang="en-US" altLang="zh-CN" sz="900" baseline="0" noProof="0" smtClean="0">
                <a:latin typeface="+mn-lt"/>
              </a:rPr>
              <a:t>Last Modified 9/28/2016 5:17 PM China Standard Time</a:t>
            </a:r>
            <a:endParaRPr lang="en-US" altLang="zh-CN" sz="900" baseline="0" noProof="0" smtClean="0">
              <a:latin typeface="+mn-lt"/>
            </a:endParaRPr>
          </a:p>
        </p:txBody>
      </p:sp>
      <p:sp>
        <p:nvSpPr>
          <p:cNvPr id="7" name="Printed" hidden="1"/>
          <p:cNvSpPr txBox="1">
            <a:spLocks noChangeArrowheads="1"/>
          </p:cNvSpPr>
          <p:nvPr/>
        </p:nvSpPr>
        <p:spPr bwMode="auto">
          <a:xfrm>
            <a:off x="2640013" y="655638"/>
            <a:ext cx="2430152" cy="138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eaLnBrk="0" fontAlgn="base" hangingPunct="0">
              <a:spcBef>
                <a:spcPct val="0"/>
              </a:spcBef>
              <a:spcAft>
                <a:spcPct val="0"/>
              </a:spcAft>
              <a:defRPr sz="1600" kern="1200">
                <a:solidFill>
                  <a:schemeClr val="tx1"/>
                </a:solidFill>
                <a:latin typeface="Arial"/>
                <a:ea typeface="+mn-ea"/>
                <a:cs typeface="+mn-cs"/>
              </a:defRPr>
            </a:lvl1pPr>
            <a:lvl2pPr marL="742950" indent="-285750" algn="l" rtl="0" eaLnBrk="0" fontAlgn="base" hangingPunct="0">
              <a:spcBef>
                <a:spcPct val="0"/>
              </a:spcBef>
              <a:spcAft>
                <a:spcPct val="0"/>
              </a:spcAft>
              <a:defRPr sz="1600" kern="1200">
                <a:solidFill>
                  <a:schemeClr val="tx1"/>
                </a:solidFill>
                <a:latin typeface="Arial"/>
                <a:ea typeface="+mn-ea"/>
                <a:cs typeface="+mn-cs"/>
              </a:defRPr>
            </a:lvl2pPr>
            <a:lvl3pPr marL="1143000" indent="-228600" algn="l" rtl="0" eaLnBrk="0" fontAlgn="base" hangingPunct="0">
              <a:spcBef>
                <a:spcPct val="0"/>
              </a:spcBef>
              <a:spcAft>
                <a:spcPct val="0"/>
              </a:spcAft>
              <a:defRPr sz="1600" kern="1200">
                <a:solidFill>
                  <a:schemeClr val="tx1"/>
                </a:solidFill>
                <a:latin typeface="Arial"/>
                <a:ea typeface="+mn-ea"/>
                <a:cs typeface="+mn-cs"/>
              </a:defRPr>
            </a:lvl3pPr>
            <a:lvl4pPr marL="1600200" indent="-228600" algn="l" rtl="0" eaLnBrk="0" fontAlgn="base" hangingPunct="0">
              <a:spcBef>
                <a:spcPct val="0"/>
              </a:spcBef>
              <a:spcAft>
                <a:spcPct val="0"/>
              </a:spcAft>
              <a:defRPr sz="1600" kern="1200">
                <a:solidFill>
                  <a:schemeClr val="tx1"/>
                </a:solidFill>
                <a:latin typeface="Arial"/>
                <a:ea typeface="+mn-ea"/>
                <a:cs typeface="+mn-cs"/>
              </a:defRPr>
            </a:lvl4pPr>
            <a:lvl5pPr marL="2057400" indent="-228600" algn="l" rtl="0" eaLnBrk="0" fontAlgn="base" hangingPunct="0">
              <a:spcBef>
                <a:spcPct val="0"/>
              </a:spcBef>
              <a:spcAft>
                <a:spcPct val="0"/>
              </a:spcAft>
              <a:defRPr sz="1600" kern="1200">
                <a:solidFill>
                  <a:schemeClr val="tx1"/>
                </a:solidFill>
                <a:latin typeface="Arial"/>
                <a:ea typeface="+mn-ea"/>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Arial"/>
                <a:ea typeface="+mn-ea"/>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Arial"/>
                <a:ea typeface="+mn-ea"/>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Arial"/>
                <a:ea typeface="+mn-ea"/>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Arial"/>
                <a:ea typeface="+mn-ea"/>
                <a:cs typeface="+mn-cs"/>
              </a:defRPr>
            </a:lvl9pPr>
          </a:lstStyle>
          <a:p>
            <a:pPr eaLnBrk="1" hangingPunct="1">
              <a:defRPr/>
            </a:pPr>
            <a:r>
              <a:rPr lang="en-US" altLang="zh-CN" sz="900" baseline="0" noProof="0" smtClean="0">
                <a:latin typeface="+mn-lt"/>
              </a:rPr>
              <a:t>Printed 4/1/2016 6:18 PM China Standard Time</a:t>
            </a:r>
            <a:endParaRPr lang="en-US" altLang="zh-CN" sz="900" baseline="0" noProof="0" smtClean="0">
              <a:latin typeface="+mn-lt"/>
            </a:endParaRPr>
          </a:p>
        </p:txBody>
      </p:sp>
      <p:grpSp>
        <p:nvGrpSpPr>
          <p:cNvPr id="3" name="Title Elements"/>
          <p:cNvGrpSpPr/>
          <p:nvPr userDrawn="1"/>
        </p:nvGrpSpPr>
        <p:grpSpPr>
          <a:xfrm>
            <a:off x="0" y="0"/>
            <a:ext cx="8958264" cy="6723063"/>
            <a:chExt cx="8958264" cy="6723063"/>
          </a:xfrm>
        </p:grpSpPr>
        <p:sp>
          <p:nvSpPr>
            <p:cNvPr id="9" name="Document type" hidden="1"/>
            <p:cNvSpPr txBox="1">
              <a:spLocks noChangeArrowheads="1"/>
            </p:cNvSpPr>
            <p:nvPr/>
          </p:nvSpPr>
          <p:spPr bwMode="auto">
            <a:xfrm>
              <a:off x="2640013" y="4930775"/>
              <a:ext cx="4935538" cy="215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spAutoFit/>
            </a:bodyPr>
            <a:lstStyle>
              <a:defPPr>
                <a:defRPr lang="en-US"/>
              </a:defPPr>
              <a:lvl1pPr algn="l" rtl="0" eaLnBrk="0" fontAlgn="base" hangingPunct="0">
                <a:spcBef>
                  <a:spcPct val="0"/>
                </a:spcBef>
                <a:spcAft>
                  <a:spcPct val="0"/>
                </a:spcAft>
                <a:defRPr sz="1600" kern="1200">
                  <a:solidFill>
                    <a:schemeClr val="tx1"/>
                  </a:solidFill>
                  <a:latin typeface="Arial"/>
                  <a:ea typeface="+mn-ea"/>
                  <a:cs typeface="+mn-cs"/>
                </a:defRPr>
              </a:lvl1pPr>
              <a:lvl2pPr marL="742950" indent="-285750" algn="l" rtl="0" eaLnBrk="0" fontAlgn="base" hangingPunct="0">
                <a:spcBef>
                  <a:spcPct val="0"/>
                </a:spcBef>
                <a:spcAft>
                  <a:spcPct val="0"/>
                </a:spcAft>
                <a:defRPr sz="1600" kern="1200">
                  <a:solidFill>
                    <a:schemeClr val="tx1"/>
                  </a:solidFill>
                  <a:latin typeface="Arial"/>
                  <a:ea typeface="+mn-ea"/>
                  <a:cs typeface="+mn-cs"/>
                </a:defRPr>
              </a:lvl2pPr>
              <a:lvl3pPr marL="1143000" indent="-228600" algn="l" rtl="0" eaLnBrk="0" fontAlgn="base" hangingPunct="0">
                <a:spcBef>
                  <a:spcPct val="0"/>
                </a:spcBef>
                <a:spcAft>
                  <a:spcPct val="0"/>
                </a:spcAft>
                <a:defRPr sz="1600" kern="1200">
                  <a:solidFill>
                    <a:schemeClr val="tx1"/>
                  </a:solidFill>
                  <a:latin typeface="Arial"/>
                  <a:ea typeface="+mn-ea"/>
                  <a:cs typeface="+mn-cs"/>
                </a:defRPr>
              </a:lvl3pPr>
              <a:lvl4pPr marL="1600200" indent="-228600" algn="l" rtl="0" eaLnBrk="0" fontAlgn="base" hangingPunct="0">
                <a:spcBef>
                  <a:spcPct val="0"/>
                </a:spcBef>
                <a:spcAft>
                  <a:spcPct val="0"/>
                </a:spcAft>
                <a:defRPr sz="1600" kern="1200">
                  <a:solidFill>
                    <a:schemeClr val="tx1"/>
                  </a:solidFill>
                  <a:latin typeface="Arial"/>
                  <a:ea typeface="+mn-ea"/>
                  <a:cs typeface="+mn-cs"/>
                </a:defRPr>
              </a:lvl4pPr>
              <a:lvl5pPr marL="2057400" indent="-228600" algn="l" rtl="0" eaLnBrk="0" fontAlgn="base" hangingPunct="0">
                <a:spcBef>
                  <a:spcPct val="0"/>
                </a:spcBef>
                <a:spcAft>
                  <a:spcPct val="0"/>
                </a:spcAft>
                <a:defRPr sz="1600" kern="1200">
                  <a:solidFill>
                    <a:schemeClr val="tx1"/>
                  </a:solidFill>
                  <a:latin typeface="Arial"/>
                  <a:ea typeface="+mn-ea"/>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Arial"/>
                  <a:ea typeface="+mn-ea"/>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Arial"/>
                  <a:ea typeface="+mn-ea"/>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Arial"/>
                  <a:ea typeface="+mn-ea"/>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Arial"/>
                  <a:ea typeface="+mn-ea"/>
                  <a:cs typeface="+mn-cs"/>
                </a:defRPr>
              </a:lvl9pPr>
            </a:lstStyle>
            <a:p>
              <a:pPr eaLnBrk="1" hangingPunct="1">
                <a:defRPr/>
              </a:pPr>
              <a:r>
                <a:rPr lang="zh-CN" altLang="en-US" sz="1400" baseline="0" noProof="0" smtClean="0">
                  <a:latin typeface="+mn-lt"/>
                </a:rPr>
                <a:t>文件类型</a:t>
              </a:r>
              <a:endParaRPr lang="en-US" altLang="zh-CN" sz="1400" baseline="0" noProof="0" smtClean="0">
                <a:latin typeface="+mn-lt"/>
              </a:endParaRPr>
            </a:p>
          </p:txBody>
        </p:sp>
        <p:sp>
          <p:nvSpPr>
            <p:cNvPr id="10" name="Date" hidden="1"/>
            <p:cNvSpPr txBox="1">
              <a:spLocks noChangeArrowheads="1"/>
            </p:cNvSpPr>
            <p:nvPr/>
          </p:nvSpPr>
          <p:spPr bwMode="auto">
            <a:xfrm>
              <a:off x="2640013" y="5199063"/>
              <a:ext cx="4935538" cy="215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rtl="0" eaLnBrk="0" fontAlgn="base" hangingPunct="0">
                <a:spcBef>
                  <a:spcPct val="0"/>
                </a:spcBef>
                <a:spcAft>
                  <a:spcPct val="0"/>
                </a:spcAft>
                <a:defRPr sz="1600" kern="1200">
                  <a:solidFill>
                    <a:schemeClr val="tx1"/>
                  </a:solidFill>
                  <a:latin typeface="Arial"/>
                  <a:ea typeface="+mn-ea"/>
                  <a:cs typeface="+mn-cs"/>
                </a:defRPr>
              </a:lvl1pPr>
              <a:lvl2pPr marL="742950" indent="-285750" algn="l" rtl="0" eaLnBrk="0" fontAlgn="base" hangingPunct="0">
                <a:spcBef>
                  <a:spcPct val="0"/>
                </a:spcBef>
                <a:spcAft>
                  <a:spcPct val="0"/>
                </a:spcAft>
                <a:defRPr sz="1600" kern="1200">
                  <a:solidFill>
                    <a:schemeClr val="tx1"/>
                  </a:solidFill>
                  <a:latin typeface="Arial"/>
                  <a:ea typeface="+mn-ea"/>
                  <a:cs typeface="+mn-cs"/>
                </a:defRPr>
              </a:lvl2pPr>
              <a:lvl3pPr marL="1143000" indent="-228600" algn="l" rtl="0" eaLnBrk="0" fontAlgn="base" hangingPunct="0">
                <a:spcBef>
                  <a:spcPct val="0"/>
                </a:spcBef>
                <a:spcAft>
                  <a:spcPct val="0"/>
                </a:spcAft>
                <a:defRPr sz="1600" kern="1200">
                  <a:solidFill>
                    <a:schemeClr val="tx1"/>
                  </a:solidFill>
                  <a:latin typeface="Arial"/>
                  <a:ea typeface="+mn-ea"/>
                  <a:cs typeface="+mn-cs"/>
                </a:defRPr>
              </a:lvl3pPr>
              <a:lvl4pPr marL="1600200" indent="-228600" algn="l" rtl="0" eaLnBrk="0" fontAlgn="base" hangingPunct="0">
                <a:spcBef>
                  <a:spcPct val="0"/>
                </a:spcBef>
                <a:spcAft>
                  <a:spcPct val="0"/>
                </a:spcAft>
                <a:defRPr sz="1600" kern="1200">
                  <a:solidFill>
                    <a:schemeClr val="tx1"/>
                  </a:solidFill>
                  <a:latin typeface="Arial"/>
                  <a:ea typeface="+mn-ea"/>
                  <a:cs typeface="+mn-cs"/>
                </a:defRPr>
              </a:lvl4pPr>
              <a:lvl5pPr marL="2057400" indent="-228600" algn="l" rtl="0" eaLnBrk="0" fontAlgn="base" hangingPunct="0">
                <a:spcBef>
                  <a:spcPct val="0"/>
                </a:spcBef>
                <a:spcAft>
                  <a:spcPct val="0"/>
                </a:spcAft>
                <a:defRPr sz="1600" kern="1200">
                  <a:solidFill>
                    <a:schemeClr val="tx1"/>
                  </a:solidFill>
                  <a:latin typeface="Arial"/>
                  <a:ea typeface="+mn-ea"/>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Arial"/>
                  <a:ea typeface="+mn-ea"/>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Arial"/>
                  <a:ea typeface="+mn-ea"/>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Arial"/>
                  <a:ea typeface="+mn-ea"/>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Arial"/>
                  <a:ea typeface="+mn-ea"/>
                  <a:cs typeface="+mn-cs"/>
                </a:defRPr>
              </a:lvl9pPr>
            </a:lstStyle>
            <a:p>
              <a:pPr eaLnBrk="1" hangingPunct="1">
                <a:defRPr/>
              </a:pPr>
              <a:r>
                <a:rPr lang="zh-CN" altLang="en-US" sz="1400" baseline="0" noProof="0" smtClean="0">
                  <a:latin typeface="+mn-lt"/>
                </a:rPr>
                <a:t>日期</a:t>
              </a:r>
              <a:endParaRPr lang="en-US" altLang="zh-CN" sz="1400" baseline="0" noProof="0" smtClean="0">
                <a:latin typeface="+mn-lt"/>
              </a:endParaRPr>
            </a:p>
          </p:txBody>
        </p:sp>
        <p:sp>
          <p:nvSpPr>
            <p:cNvPr id="11" name="Disclaimer-Chinese (PRC)" hidden="1"/>
            <p:cNvSpPr>
              <a:spLocks noChangeArrowheads="1"/>
            </p:cNvSpPr>
            <p:nvPr/>
          </p:nvSpPr>
          <p:spPr bwMode="auto">
            <a:xfrm>
              <a:off x="2640013" y="5895975"/>
              <a:ext cx="51212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04863" eaLnBrk="0" hangingPunct="0"/>
              <a:r>
                <a:rPr lang="zh-CN" altLang="en-US" sz="800" baseline="0" noProof="0" smtClean="0">
                  <a:latin typeface="+mn-lt"/>
                </a:rPr>
                <a:t>机密和专有</a:t>
              </a:r>
            </a:p>
            <a:p>
              <a:pPr defTabSz="804863" eaLnBrk="0" hangingPunct="0"/>
              <a:r>
                <a:rPr lang="zh-CN" altLang="en-US" sz="800" baseline="0" noProof="0" smtClean="0">
                  <a:latin typeface="+mn-lt"/>
                </a:rPr>
                <a:t>未经麦肯锡许可，任何对此资料的使用严格禁止</a:t>
              </a:r>
              <a:endParaRPr lang="en-US" altLang="zh-CN" sz="800" baseline="0" noProof="0">
                <a:latin typeface="+mn-lt"/>
              </a:endParaRPr>
            </a:p>
          </p:txBody>
        </p:sp>
        <p:sp>
          <p:nvSpPr>
            <p:cNvPr id="12" name="TitleBottomPlaceholder" hidden="1"/>
            <p:cNvSpPr>
              <a:spLocks noChangeArrowheads="1"/>
            </p:cNvSpPr>
            <p:nvPr/>
          </p:nvSpPr>
          <p:spPr bwMode="auto">
            <a:xfrm>
              <a:off x="0" y="2238375"/>
              <a:ext cx="2193925" cy="4484688"/>
            </a:xfrm>
            <a:prstGeom prst="rect">
              <a:avLst/>
            </a:prstGeom>
            <a:solidFill>
              <a:srgbClr val="0065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tLang="zh-CN" baseline="0" noProof="0">
                <a:latin typeface="+mn-lt"/>
              </a:endParaRPr>
            </a:p>
          </p:txBody>
        </p:sp>
        <p:sp>
          <p:nvSpPr>
            <p:cNvPr id="13" name="TitleTopPlaceholder" hidden="1"/>
            <p:cNvSpPr>
              <a:spLocks noChangeArrowheads="1"/>
            </p:cNvSpPr>
            <p:nvPr/>
          </p:nvSpPr>
          <p:spPr bwMode="auto">
            <a:xfrm>
              <a:off x="0" y="0"/>
              <a:ext cx="2193925" cy="2238375"/>
            </a:xfrm>
            <a:prstGeom prst="rect">
              <a:avLst/>
            </a:prstGeom>
            <a:solidFill>
              <a:srgbClr val="91A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tLang="zh-CN" baseline="0" noProof="0">
                <a:latin typeface="+mn-lt"/>
              </a:endParaRPr>
            </a:p>
          </p:txBody>
        </p:sp>
        <p:sp>
          <p:nvSpPr>
            <p:cNvPr id="19" name="Rectangle 18" hidden="1"/>
            <p:cNvSpPr/>
            <p:nvPr/>
          </p:nvSpPr>
          <p:spPr>
            <a:xfrm>
              <a:off x="0" y="0"/>
              <a:ext cx="8958264" cy="6721475"/>
            </a:xfrm>
            <a:prstGeom prst="rect">
              <a:avLst/>
            </a:prstGeom>
            <a:noFill/>
            <a:ln w="3175">
              <a:solidFill>
                <a:srgbClr val="00000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endParaRPr lang="en-US" smtClean="0">
                <a:solidFill>
                  <a:schemeClr val="tx1"/>
                </a:solidFill>
              </a:endParaRPr>
            </a:p>
          </p:txBody>
        </p:sp>
      </p:grpSp>
      <p:grpSp>
        <p:nvGrpSpPr>
          <p:cNvPr id="15" name="TitleBottomBar"/>
          <p:cNvGrpSpPr/>
          <p:nvPr/>
        </p:nvGrpSpPr>
        <p:grpSpPr>
          <a:xfrm>
            <a:off x="2192338" y="6305550"/>
            <a:ext cx="6767512" cy="420688"/>
            <a:chOff x="1382" y="3969"/>
            <a:chExt cx="4263" cy="265"/>
          </a:xfrm>
        </p:grpSpPr>
        <p:sp>
          <p:nvSpPr>
            <p:cNvPr id="16" name="Rectangle 1134"/>
            <p:cNvSpPr>
              <a:spLocks noChangeArrowheads="1"/>
            </p:cNvSpPr>
            <p:nvPr>
              <p:custDataLst>
                <p:tags r:id="rId4"/>
              </p:custDataLst>
            </p:nvPr>
          </p:nvSpPr>
          <p:spPr bwMode="gray">
            <a:xfrm>
              <a:off x="1382" y="3969"/>
              <a:ext cx="4263" cy="265"/>
            </a:xfrm>
            <a:prstGeom prst="rect">
              <a:avLst/>
            </a:prstGeom>
            <a:solidFill>
              <a:srgbClr val="00296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tLang="zh-CN" baseline="0" noProof="0">
                <a:latin typeface="+mn-lt"/>
              </a:endParaRPr>
            </a:p>
          </p:txBody>
        </p:sp>
        <p:pic>
          <p:nvPicPr>
            <p:cNvPr id="17" name="Picture 1192"/>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4519" y="4059"/>
              <a:ext cx="1023" cy="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18" name="TitleBottomBarBW" hidden="1"/>
          <p:cNvPicPr>
            <a:picLocks noChangeAspect="1" noChangeArrowheads="1"/>
          </p:cNvPicPr>
          <p:nvPr/>
        </p:nvPicPr>
        <p:blipFill>
          <a:blip r:embed="rId6">
            <a:extLst>
              <a:ext uri="{28A0092B-C50C-407E-A947-70E740481C1C}">
                <a14:useLocalDpi xmlns:a14="http://schemas.microsoft.com/office/drawing/2010/main"/>
              </a:ext>
            </a:extLst>
          </a:blip>
          <a:stretch>
            <a:fillRect/>
          </a:stretch>
        </p:blipFill>
        <p:spPr bwMode="auto">
          <a:xfrm>
            <a:off x="7173913" y="6443663"/>
            <a:ext cx="1636712" cy="1920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314" name="Rectangle 1026"/>
          <p:cNvSpPr>
            <a:spLocks noGrp="1" noChangeArrowheads="1"/>
          </p:cNvSpPr>
          <p:nvPr>
            <p:ph type="ctrTitle"/>
          </p:nvPr>
        </p:nvSpPr>
        <p:spPr>
          <a:xfrm>
            <a:off x="2640013" y="2133600"/>
            <a:ext cx="4935537" cy="984885"/>
          </a:xfrm>
          <a:prstGeom prst="rect">
            <a:avLst/>
          </a:prstGeom>
        </p:spPr>
        <p:txBody>
          <a:bodyPr/>
          <a:lstStyle>
            <a:lvl1pPr>
              <a:defRPr sz="3200" b="0" baseline="0"/>
            </a:lvl1pPr>
          </a:lstStyle>
          <a:p>
            <a:pPr lvl="0"/>
            <a:r>
              <a:rPr lang="en-US" altLang="zh-CN" noProof="0" smtClean="0"/>
              <a:t>Click to edit Master title style</a:t>
            </a:r>
            <a:endParaRPr lang="en-US" altLang="zh-CN" noProof="0" smtClean="0"/>
          </a:p>
        </p:txBody>
      </p:sp>
      <p:sp>
        <p:nvSpPr>
          <p:cNvPr id="13315" name="Rectangle 1027"/>
          <p:cNvSpPr>
            <a:spLocks noGrp="1" noChangeArrowheads="1"/>
          </p:cNvSpPr>
          <p:nvPr>
            <p:ph type="subTitle" idx="1"/>
          </p:nvPr>
        </p:nvSpPr>
        <p:spPr>
          <a:xfrm>
            <a:off x="2640013" y="3867150"/>
            <a:ext cx="4935537" cy="215444"/>
          </a:xfrm>
          <a:prstGeom prst="rect">
            <a:avLst/>
          </a:prstGeom>
        </p:spPr>
        <p:txBody>
          <a:bodyPr>
            <a:spAutoFit/>
          </a:bodyPr>
          <a:lstStyle>
            <a:lvl1pPr>
              <a:defRPr sz="1400" baseline="0">
                <a:latin typeface="+mn-lt"/>
              </a:defRPr>
            </a:lvl1pPr>
          </a:lstStyle>
          <a:p>
            <a:pPr lvl="0"/>
            <a:r>
              <a:rPr lang="en-US" altLang="zh-CN" noProof="0" smtClean="0"/>
              <a:t>Click to edit Master subtitle style</a:t>
            </a:r>
            <a:endParaRPr lang="en-US" altLang="zh-CN" noProof="0" smtClean="0"/>
          </a:p>
        </p:txBody>
      </p:sp>
    </p:spTree>
    <p:extLst>
      <p:ext uri="{BB962C8B-B14F-4D97-AF65-F5344CB8AC3E}">
        <p14:creationId xmlns:p14="http://schemas.microsoft.com/office/powerpoint/2010/main" val="780319761"/>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p:spTree>
      <p:nvGrpSpPr>
        <p:cNvPr id="1" name=""/>
        <p:cNvGrpSpPr/>
        <p:nvPr/>
      </p:nvGrpSpPr>
      <p:grpSpPr>
        <a:xfrm>
          <a:off x="0" y="0"/>
          <a:ext cx="0" cy="0"/>
        </a:xfrm>
      </p:grpSpPr>
      <p:sp>
        <p:nvSpPr>
          <p:cNvPr id="14" name="Slide Number"/>
          <p:cNvSpPr txBox="1"/>
          <p:nvPr userDrawn="1"/>
        </p:nvSpPr>
        <p:spPr>
          <a:xfrm>
            <a:off x="8545513" y="6434981"/>
            <a:ext cx="157094" cy="153888"/>
          </a:xfrm>
          <a:prstGeom prst="rect">
            <a:avLst/>
          </a:prstGeom>
        </p:spPr>
        <p:txBody>
          <a:bodyPr vert="horz" wrap="none" lIns="0" tIns="0" rIns="0" bIns="0" rtlCol="0" anchor="ctr">
            <a:spAutoFit/>
          </a:bodyPr>
          <a:lstStyle>
            <a:defPPr>
              <a:defRPr lang="en-US"/>
            </a:defPPr>
            <a:lvl1pPr algn="l" rtl="0" fontAlgn="base">
              <a:spcBef>
                <a:spcPct val="0"/>
              </a:spcBef>
              <a:spcAft>
                <a:spcPct val="0"/>
              </a:spcAft>
              <a:defRPr sz="1000" kern="1200" baseline="0">
                <a:solidFill>
                  <a:schemeClr val="tx1"/>
                </a:solidFill>
                <a:latin typeface="+mn-lt"/>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lvl="0"/>
            <a:fld id="{42C328C1-A84F-4A39-A664-DBA00541A8C6}" type="slidenum">
              <a:rPr lang="en-US" smtClean="0"/>
              <a:pPr lvl="0"/>
              <a:t>1</a:t>
            </a:fld>
            <a:endParaRPr lang="en-US"/>
          </a:p>
        </p:txBody>
      </p:sp>
      <p:sp>
        <p:nvSpPr>
          <p:cNvPr id="5" name="SlideLogoSeparator"/>
          <p:cNvSpPr>
            <a:spLocks noChangeArrowheads="1"/>
          </p:cNvSpPr>
          <p:nvPr userDrawn="1">
            <p:custDataLst>
              <p:tags r:id="rId1"/>
            </p:custDataLst>
          </p:nvPr>
        </p:nvSpPr>
        <p:spPr bwMode="auto">
          <a:xfrm>
            <a:off x="8419112" y="6403975"/>
            <a:ext cx="40076" cy="182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r" defTabSz="895350"/>
            <a:r>
              <a:rPr lang="en-US" sz="1200" baseline="0" noProof="0">
                <a:latin typeface="+mn-lt"/>
                <a:ea typeface="+mn-ea"/>
              </a:rPr>
              <a:t>|</a:t>
            </a:r>
          </a:p>
        </p:txBody>
      </p:sp>
      <p:sp>
        <p:nvSpPr>
          <p:cNvPr id="4" name="2. Slide Title"/>
          <p:cNvSpPr>
            <a:spLocks noGrp="1" noChangeArrowheads="1"/>
          </p:cNvSpPr>
          <p:nvPr>
            <p:ph type="title"/>
          </p:nvPr>
        </p:nvSpPr>
        <p:spPr bwMode="auto">
          <a:xfrm>
            <a:off x="119063" y="230188"/>
            <a:ext cx="8618537" cy="292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lvl1pPr>
              <a:tabLst>
                <a:tab pos="361950"/>
              </a:tabLst>
              <a:defRPr baseline="0"/>
            </a:lvl1pPr>
          </a:lstStyle>
          <a:p>
            <a:pPr lvl="0"/>
            <a:r>
              <a:rPr lang="en-US" altLang="zh-CN" noProof="0" smtClean="0"/>
              <a:t>Click to edit Master title style</a:t>
            </a:r>
            <a:endParaRPr lang="en-US" altLang="zh-CN" noProof="0" smtClean="0"/>
          </a:p>
        </p:txBody>
      </p:sp>
    </p:spTree>
    <p:extLst>
      <p:ext uri="{BB962C8B-B14F-4D97-AF65-F5344CB8AC3E}">
        <p14:creationId xmlns:p14="http://schemas.microsoft.com/office/powerpoint/2010/main" val="4229758473"/>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605378623"/>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2_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319863923"/>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ags" Target="../tags/tag4.xml" /><Relationship Id="rId6" Type="http://schemas.openxmlformats.org/officeDocument/2006/relationships/oleObject" Target="../embeddings/oleObject1.bin" TargetMode="Internal" /><Relationship Id="rId7" Type="http://schemas.openxmlformats.org/officeDocument/2006/relationships/image" Target="../media/image4.emf" /><Relationship Id="rId8" Type="http://schemas.openxmlformats.org/officeDocument/2006/relationships/tags" Target="../tags/tag5.xml" /><Relationship Id="rId9" Type="http://schemas.openxmlformats.org/officeDocument/2006/relationships/vmlDrawing" Target="../drawings/vmlDrawing2.v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graphicFrame>
        <p:nvGraphicFramePr>
          <p:cNvPr id="2" name="Object 1" hidden="1"/>
          <p:cNvGraphicFramePr>
            <a:graphicFrameLocks noChangeAspect="1"/>
          </p:cNvGraphicFramePr>
          <p:nvPr userDrawn="1">
            <p:custDataLst>
              <p:tags r:id="rId5"/>
            </p:custDataLst>
            <p:extLst>
              <p:ext uri="{D42A27DB-BD31-4B8C-83A1-F6EECF244321}">
                <p14:modId xmlns:p14="http://schemas.microsoft.com/office/powerpoint/2010/main" val="2876093941"/>
              </p:ext>
            </p:extLst>
          </p:nvPr>
        </p:nvGraphicFramePr>
        <p:xfrm>
          <a:off x="0" y="0"/>
          <a:ext cx="158750" cy="158750"/>
        </p:xfrm>
        <a:graphic>
          <a:graphicData uri="http://schemas.openxmlformats.org/presentationml/2006/ole">
            <mc:AlternateContent>
              <mc:Choice xmlns:v="urn:schemas-microsoft-com:vml" Requires="v">
                <p:oleObj spid="_x0000_s1039" name="think-cell Slide" r:id="rId6" imgW="270" imgH="270" progId="TCLayout.ActiveDocument.1">
                  <p:embed/>
                </p:oleObj>
              </mc:Choice>
              <mc:Fallback>
                <p:oleObj name="think-cell Slide" r:id="rId6" imgW="270" imgH="270" progId="TCLayout.ActiveDocument.1">
                  <p:embed/>
                  <p:pic>
                    <p:nvPicPr>
                      <p:cNvPr id="0" name="OLE substitute image"/>
                      <p:cNvPicPr/>
                      <p:nvPr/>
                    </p:nvPicPr>
                    <p:blipFill>
                      <a:blip r:embed="rId7"/>
                      <a:stretch>
                        <a:fillRect/>
                      </a:stretch>
                    </p:blipFill>
                    <p:spPr>
                      <a:xfrm>
                        <a:off x="0" y="0"/>
                        <a:ext cx="158750" cy="158750"/>
                      </a:xfrm>
                      <a:prstGeom prst="rect">
                        <a:avLst/>
                      </a:prstGeom>
                    </p:spPr>
                  </p:pic>
                </p:oleObj>
              </mc:Fallback>
            </mc:AlternateContent>
          </a:graphicData>
        </a:graphic>
      </p:graphicFrame>
      <p:sp>
        <p:nvSpPr>
          <p:cNvPr id="1026" name="SlideBottomBar"/>
          <p:cNvSpPr>
            <a:spLocks noChangeArrowheads="1"/>
          </p:cNvSpPr>
          <p:nvPr/>
        </p:nvSpPr>
        <p:spPr bwMode="auto">
          <a:xfrm>
            <a:off x="0" y="6300788"/>
            <a:ext cx="8961438" cy="422275"/>
          </a:xfrm>
          <a:prstGeom prst="rect">
            <a:avLst/>
          </a:prstGeom>
          <a:solidFill>
            <a:srgbClr val="C7DFF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altLang="zh-CN" baseline="0" noProof="0">
              <a:latin typeface="+mn-lt"/>
              <a:ea typeface="+mn-ea"/>
            </a:endParaRPr>
          </a:p>
        </p:txBody>
      </p:sp>
      <p:sp>
        <p:nvSpPr>
          <p:cNvPr id="1033" name="doc id"/>
          <p:cNvSpPr>
            <a:spLocks noChangeArrowheads="1"/>
          </p:cNvSpPr>
          <p:nvPr/>
        </p:nvSpPr>
        <p:spPr bwMode="auto">
          <a:xfrm>
            <a:off x="8081963" y="36513"/>
            <a:ext cx="657225" cy="122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r" defTabSz="895350"/>
            <a:endParaRPr lang="en-US" altLang="zh-CN" sz="800" baseline="0" noProof="0">
              <a:solidFill>
                <a:srgbClr val="000000"/>
              </a:solidFill>
              <a:latin typeface="+mn-lt"/>
              <a:ea typeface="+mn-ea"/>
            </a:endParaRPr>
          </a:p>
        </p:txBody>
      </p:sp>
      <p:sp>
        <p:nvSpPr>
          <p:cNvPr id="1034" name="Working Draft" hidden="1"/>
          <p:cNvSpPr txBox="1">
            <a:spLocks noChangeArrowheads="1"/>
          </p:cNvSpPr>
          <p:nvPr/>
        </p:nvSpPr>
        <p:spPr bwMode="auto">
          <a:xfrm rot="5400000">
            <a:off x="7927381" y="1940591"/>
            <a:ext cx="1928413" cy="92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eaLnBrk="0" fontAlgn="base" hangingPunct="0">
              <a:spcBef>
                <a:spcPct val="0"/>
              </a:spcBef>
              <a:spcAft>
                <a:spcPct val="0"/>
              </a:spcAft>
              <a:defRPr sz="1600" kern="1200">
                <a:solidFill>
                  <a:schemeClr val="tx1"/>
                </a:solidFill>
                <a:latin typeface="Arial"/>
                <a:ea typeface="+mn-ea"/>
                <a:cs typeface="+mn-cs"/>
              </a:defRPr>
            </a:lvl1pPr>
            <a:lvl2pPr marL="742950" indent="-285750" algn="l" rtl="0" eaLnBrk="0" fontAlgn="base" hangingPunct="0">
              <a:spcBef>
                <a:spcPct val="0"/>
              </a:spcBef>
              <a:spcAft>
                <a:spcPct val="0"/>
              </a:spcAft>
              <a:defRPr sz="1600" kern="1200">
                <a:solidFill>
                  <a:schemeClr val="tx1"/>
                </a:solidFill>
                <a:latin typeface="Arial"/>
                <a:ea typeface="+mn-ea"/>
                <a:cs typeface="+mn-cs"/>
              </a:defRPr>
            </a:lvl2pPr>
            <a:lvl3pPr marL="1143000" indent="-228600" algn="l" rtl="0" eaLnBrk="0" fontAlgn="base" hangingPunct="0">
              <a:spcBef>
                <a:spcPct val="0"/>
              </a:spcBef>
              <a:spcAft>
                <a:spcPct val="0"/>
              </a:spcAft>
              <a:defRPr sz="1600" kern="1200">
                <a:solidFill>
                  <a:schemeClr val="tx1"/>
                </a:solidFill>
                <a:latin typeface="Arial"/>
                <a:ea typeface="+mn-ea"/>
                <a:cs typeface="+mn-cs"/>
              </a:defRPr>
            </a:lvl3pPr>
            <a:lvl4pPr marL="1600200" indent="-228600" algn="l" rtl="0" eaLnBrk="0" fontAlgn="base" hangingPunct="0">
              <a:spcBef>
                <a:spcPct val="0"/>
              </a:spcBef>
              <a:spcAft>
                <a:spcPct val="0"/>
              </a:spcAft>
              <a:defRPr sz="1600" kern="1200">
                <a:solidFill>
                  <a:schemeClr val="tx1"/>
                </a:solidFill>
                <a:latin typeface="Arial"/>
                <a:ea typeface="+mn-ea"/>
                <a:cs typeface="+mn-cs"/>
              </a:defRPr>
            </a:lvl4pPr>
            <a:lvl5pPr marL="2057400" indent="-228600" algn="l" rtl="0" eaLnBrk="0" fontAlgn="base" hangingPunct="0">
              <a:spcBef>
                <a:spcPct val="0"/>
              </a:spcBef>
              <a:spcAft>
                <a:spcPct val="0"/>
              </a:spcAft>
              <a:defRPr sz="1600" kern="1200">
                <a:solidFill>
                  <a:schemeClr val="tx1"/>
                </a:solidFill>
                <a:latin typeface="Arial"/>
                <a:ea typeface="+mn-ea"/>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Arial"/>
                <a:ea typeface="+mn-ea"/>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Arial"/>
                <a:ea typeface="+mn-ea"/>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Arial"/>
                <a:ea typeface="+mn-ea"/>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Arial"/>
                <a:ea typeface="+mn-ea"/>
                <a:cs typeface="+mn-cs"/>
              </a:defRPr>
            </a:lvl9pPr>
          </a:lstStyle>
          <a:p>
            <a:pPr eaLnBrk="1" hangingPunct="1">
              <a:defRPr/>
            </a:pPr>
            <a:r>
              <a:rPr lang="en-US" altLang="zh-CN" sz="600" baseline="0" noProof="0" smtClean="0">
                <a:latin typeface="+mn-lt"/>
                <a:ea typeface="+mn-ea"/>
              </a:rPr>
              <a:t>Last Modified 9/28/2016 5:17 PM China Standard Time</a:t>
            </a:r>
            <a:endParaRPr lang="en-US" altLang="zh-CN" baseline="0" noProof="0" smtClean="0">
              <a:latin typeface="+mn-lt"/>
              <a:ea typeface="+mn-ea"/>
            </a:endParaRPr>
          </a:p>
        </p:txBody>
      </p:sp>
      <p:sp>
        <p:nvSpPr>
          <p:cNvPr id="1035" name="Printed" hidden="1"/>
          <p:cNvSpPr txBox="1">
            <a:spLocks noChangeArrowheads="1"/>
          </p:cNvSpPr>
          <p:nvPr/>
        </p:nvSpPr>
        <p:spPr bwMode="auto">
          <a:xfrm rot="5400000">
            <a:off x="8078064" y="4114417"/>
            <a:ext cx="1627048" cy="92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eaLnBrk="0" fontAlgn="base" hangingPunct="0">
              <a:spcBef>
                <a:spcPct val="0"/>
              </a:spcBef>
              <a:spcAft>
                <a:spcPct val="0"/>
              </a:spcAft>
              <a:defRPr sz="1600" kern="1200">
                <a:solidFill>
                  <a:schemeClr val="tx1"/>
                </a:solidFill>
                <a:latin typeface="Arial"/>
                <a:ea typeface="+mn-ea"/>
                <a:cs typeface="+mn-cs"/>
              </a:defRPr>
            </a:lvl1pPr>
            <a:lvl2pPr marL="742950" indent="-285750" algn="l" rtl="0" eaLnBrk="0" fontAlgn="base" hangingPunct="0">
              <a:spcBef>
                <a:spcPct val="0"/>
              </a:spcBef>
              <a:spcAft>
                <a:spcPct val="0"/>
              </a:spcAft>
              <a:defRPr sz="1600" kern="1200">
                <a:solidFill>
                  <a:schemeClr val="tx1"/>
                </a:solidFill>
                <a:latin typeface="Arial"/>
                <a:ea typeface="+mn-ea"/>
                <a:cs typeface="+mn-cs"/>
              </a:defRPr>
            </a:lvl2pPr>
            <a:lvl3pPr marL="1143000" indent="-228600" algn="l" rtl="0" eaLnBrk="0" fontAlgn="base" hangingPunct="0">
              <a:spcBef>
                <a:spcPct val="0"/>
              </a:spcBef>
              <a:spcAft>
                <a:spcPct val="0"/>
              </a:spcAft>
              <a:defRPr sz="1600" kern="1200">
                <a:solidFill>
                  <a:schemeClr val="tx1"/>
                </a:solidFill>
                <a:latin typeface="Arial"/>
                <a:ea typeface="+mn-ea"/>
                <a:cs typeface="+mn-cs"/>
              </a:defRPr>
            </a:lvl3pPr>
            <a:lvl4pPr marL="1600200" indent="-228600" algn="l" rtl="0" eaLnBrk="0" fontAlgn="base" hangingPunct="0">
              <a:spcBef>
                <a:spcPct val="0"/>
              </a:spcBef>
              <a:spcAft>
                <a:spcPct val="0"/>
              </a:spcAft>
              <a:defRPr sz="1600" kern="1200">
                <a:solidFill>
                  <a:schemeClr val="tx1"/>
                </a:solidFill>
                <a:latin typeface="Arial"/>
                <a:ea typeface="+mn-ea"/>
                <a:cs typeface="+mn-cs"/>
              </a:defRPr>
            </a:lvl4pPr>
            <a:lvl5pPr marL="2057400" indent="-228600" algn="l" rtl="0" eaLnBrk="0" fontAlgn="base" hangingPunct="0">
              <a:spcBef>
                <a:spcPct val="0"/>
              </a:spcBef>
              <a:spcAft>
                <a:spcPct val="0"/>
              </a:spcAft>
              <a:defRPr sz="1600" kern="1200">
                <a:solidFill>
                  <a:schemeClr val="tx1"/>
                </a:solidFill>
                <a:latin typeface="Arial"/>
                <a:ea typeface="+mn-ea"/>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Arial"/>
                <a:ea typeface="+mn-ea"/>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Arial"/>
                <a:ea typeface="+mn-ea"/>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Arial"/>
                <a:ea typeface="+mn-ea"/>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Arial"/>
                <a:ea typeface="+mn-ea"/>
                <a:cs typeface="+mn-cs"/>
              </a:defRPr>
            </a:lvl9pPr>
          </a:lstStyle>
          <a:p>
            <a:pPr eaLnBrk="1" hangingPunct="1">
              <a:defRPr/>
            </a:pPr>
            <a:r>
              <a:rPr lang="en-US" altLang="zh-CN" sz="600" baseline="0" noProof="0" smtClean="0">
                <a:latin typeface="+mn-lt"/>
                <a:ea typeface="+mn-ea"/>
              </a:rPr>
              <a:t>Printed 4/1/2016 6:18 PM China Standard Time</a:t>
            </a:r>
            <a:endParaRPr lang="en-US" altLang="zh-CN" baseline="0" noProof="0" smtClean="0">
              <a:latin typeface="+mn-lt"/>
              <a:ea typeface="+mn-ea"/>
            </a:endParaRPr>
          </a:p>
        </p:txBody>
      </p:sp>
      <p:sp>
        <p:nvSpPr>
          <p:cNvPr id="19" name="Title Placeholder 2"/>
          <p:cNvSpPr>
            <a:spLocks noGrp="1" noChangeArrowheads="1"/>
          </p:cNvSpPr>
          <p:nvPr>
            <p:ph type="title"/>
          </p:nvPr>
        </p:nvSpPr>
        <p:spPr bwMode="auto">
          <a:xfrm>
            <a:off x="119063" y="230188"/>
            <a:ext cx="8618537" cy="292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lvl="0"/>
            <a:r>
              <a:rPr lang="en-US" altLang="zh-CN" noProof="0" smtClean="0"/>
              <a:t>Click to edit Master title style</a:t>
            </a:r>
            <a:endParaRPr lang="en-US" altLang="zh-CN" noProof="0" smtClean="0"/>
          </a:p>
        </p:txBody>
      </p:sp>
      <p:sp>
        <p:nvSpPr>
          <p:cNvPr id="10" name="SlideLogoText"/>
          <p:cNvSpPr>
            <a:spLocks noChangeArrowheads="1"/>
          </p:cNvSpPr>
          <p:nvPr userDrawn="1">
            <p:custDataLst>
              <p:tags r:id="rId8"/>
            </p:custDataLst>
          </p:nvPr>
        </p:nvSpPr>
        <p:spPr bwMode="auto">
          <a:xfrm>
            <a:off x="7088188" y="6435725"/>
            <a:ext cx="1244600" cy="152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r" defTabSz="895350"/>
            <a:r>
              <a:rPr lang="en-US" sz="1000" baseline="0" noProof="0">
                <a:latin typeface="+mn-lt"/>
                <a:ea typeface="+mn-ea"/>
              </a:rPr>
              <a:t>McKinsey &amp; Company</a:t>
            </a:r>
          </a:p>
        </p:txBody>
      </p:sp>
      <p:sp>
        <p:nvSpPr>
          <p:cNvPr id="3" name="Text Placeholder 2"/>
          <p:cNvSpPr>
            <a:spLocks noGrp="1"/>
          </p:cNvSpPr>
          <p:nvPr>
            <p:ph type="body" idx="1"/>
          </p:nvPr>
        </p:nvSpPr>
        <p:spPr>
          <a:xfrm>
            <a:off x="1452564" y="1951038"/>
            <a:ext cx="4302125" cy="1231106"/>
          </a:xfrm>
          <a:prstGeom prst="rect">
            <a:avLst/>
          </a:prstGeom>
        </p:spPr>
        <p:txBody>
          <a:bodyPr vert="horz" lIns="0" tIns="0" rIns="0" bIns="0" rtlCol="0">
            <a:spAutoFit/>
          </a:bodyPr>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12" name="1. On-page tracker" hidden="1"/>
          <p:cNvSpPr>
            <a:spLocks noChangeArrowheads="1"/>
          </p:cNvSpPr>
          <p:nvPr userDrawn="1"/>
        </p:nvSpPr>
        <p:spPr bwMode="auto">
          <a:xfrm>
            <a:off x="119063" y="26988"/>
            <a:ext cx="859210"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en-US" altLang="zh-CN" sz="1400" noProof="0" smtClean="0">
                <a:solidFill>
                  <a:srgbClr val="808080"/>
                </a:solidFill>
                <a:latin typeface="+mn-lt"/>
              </a:rPr>
              <a:t>TRACKER</a:t>
            </a:r>
            <a:endParaRPr lang="en-US" altLang="zh-CN" sz="1400" noProof="0">
              <a:solidFill>
                <a:srgbClr val="808080"/>
              </a:solidFill>
              <a:latin typeface="+mn-lt"/>
            </a:endParaRPr>
          </a:p>
        </p:txBody>
      </p:sp>
      <p:sp>
        <p:nvSpPr>
          <p:cNvPr id="13" name="3. Unit of measure" hidden="1"/>
          <p:cNvSpPr txBox="1">
            <a:spLocks noChangeArrowheads="1"/>
          </p:cNvSpPr>
          <p:nvPr userDrawn="1"/>
        </p:nvSpPr>
        <p:spPr bwMode="auto">
          <a:xfrm>
            <a:off x="119062" y="531813"/>
            <a:ext cx="8618537"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447675" algn="l" defTabSz="895350" rtl="0" fontAlgn="base">
              <a:spcBef>
                <a:spcPct val="0"/>
              </a:spcBef>
              <a:spcAft>
                <a:spcPct val="0"/>
              </a:spcAft>
              <a:defRPr sz="2400" kern="1200">
                <a:solidFill>
                  <a:schemeClr val="tx1"/>
                </a:solidFill>
                <a:latin typeface="Arial"/>
                <a:ea typeface="+mn-ea"/>
                <a:cs typeface="+mn-cs"/>
              </a:defRPr>
            </a:lvl2pPr>
            <a:lvl3pPr marL="895350" algn="l" defTabSz="895350" rtl="0" fontAlgn="base">
              <a:spcBef>
                <a:spcPct val="0"/>
              </a:spcBef>
              <a:spcAft>
                <a:spcPct val="0"/>
              </a:spcAft>
              <a:defRPr sz="2400" kern="1200">
                <a:solidFill>
                  <a:schemeClr val="tx1"/>
                </a:solidFill>
                <a:latin typeface="Arial"/>
                <a:ea typeface="+mn-ea"/>
                <a:cs typeface="+mn-cs"/>
              </a:defRPr>
            </a:lvl3pPr>
            <a:lvl4pPr marL="1344613" algn="l" defTabSz="895350" rtl="0" fontAlgn="base">
              <a:spcBef>
                <a:spcPct val="0"/>
              </a:spcBef>
              <a:spcAft>
                <a:spcPct val="0"/>
              </a:spcAft>
              <a:defRPr sz="2400" kern="1200">
                <a:solidFill>
                  <a:schemeClr val="tx1"/>
                </a:solidFill>
                <a:latin typeface="Arial"/>
                <a:ea typeface="+mn-ea"/>
                <a:cs typeface="+mn-cs"/>
              </a:defRPr>
            </a:lvl4pPr>
            <a:lvl5pPr marL="1792288" algn="l" defTabSz="895350" rtl="0" fontAlgn="base">
              <a:spcBef>
                <a:spcPct val="0"/>
              </a:spcBef>
              <a:spcAft>
                <a:spcPct val="0"/>
              </a:spcAft>
              <a:defRPr sz="2400" kern="1200">
                <a:solidFill>
                  <a:schemeClr val="tx1"/>
                </a:solidFill>
                <a:latin typeface="Arial"/>
                <a:ea typeface="+mn-ea"/>
                <a:cs typeface="+mn-cs"/>
              </a:defRPr>
            </a:lvl5pPr>
            <a:lvl6pPr marL="2249488"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706688"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163888"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621088"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defRPr/>
            </a:pPr>
            <a:r>
              <a:rPr lang="en-US" altLang="zh-CN" sz="1600" noProof="0" smtClean="0">
                <a:solidFill>
                  <a:srgbClr val="808080"/>
                </a:solidFill>
              </a:rPr>
              <a:t>Unit of measure</a:t>
            </a:r>
          </a:p>
        </p:txBody>
      </p:sp>
      <p:grpSp>
        <p:nvGrpSpPr>
          <p:cNvPr id="14" name="Slide Elements" hidden="1"/>
          <p:cNvGrpSpPr/>
          <p:nvPr userDrawn="1"/>
        </p:nvGrpSpPr>
        <p:grpSpPr>
          <a:xfrm>
            <a:off x="119063" y="6080137"/>
            <a:ext cx="8548687" cy="511176"/>
            <a:chOff x="75" y="3830"/>
            <a:chExt cx="5385" cy="322"/>
          </a:xfrm>
        </p:grpSpPr>
        <p:sp>
          <p:nvSpPr>
            <p:cNvPr id="15" name="4. Footnote"/>
            <p:cNvSpPr txBox="1">
              <a:spLocks noChangeArrowheads="1"/>
            </p:cNvSpPr>
            <p:nvPr/>
          </p:nvSpPr>
          <p:spPr bwMode="auto">
            <a:xfrm>
              <a:off x="75" y="3830"/>
              <a:ext cx="5385" cy="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spAutoFit/>
            </a:bodyPr>
            <a:lstStyle>
              <a:defPPr>
                <a:defRPr lang="en-US"/>
              </a:defPPr>
              <a:lvl1pPr marL="104775" indent="-104775" algn="l" defTabSz="895350" rtl="0" fontAlgn="base">
                <a:spcBef>
                  <a:spcPct val="0"/>
                </a:spcBef>
                <a:spcAft>
                  <a:spcPct val="0"/>
                </a:spcAft>
                <a:defRPr sz="2400" kern="1200">
                  <a:solidFill>
                    <a:schemeClr val="tx1"/>
                  </a:solidFill>
                  <a:latin typeface="Arial"/>
                  <a:ea typeface="+mn-ea"/>
                  <a:cs typeface="+mn-cs"/>
                </a:defRPr>
              </a:lvl1pPr>
              <a:lvl2pPr marL="1031875" algn="l" defTabSz="895350" rtl="0" fontAlgn="base">
                <a:spcBef>
                  <a:spcPct val="0"/>
                </a:spcBef>
                <a:spcAft>
                  <a:spcPct val="0"/>
                </a:spcAft>
                <a:defRPr sz="2400" kern="1200">
                  <a:solidFill>
                    <a:schemeClr val="tx1"/>
                  </a:solidFill>
                  <a:latin typeface="Arial"/>
                  <a:ea typeface="+mn-ea"/>
                  <a:cs typeface="+mn-cs"/>
                </a:defRPr>
              </a:lvl2pPr>
              <a:lvl3pPr marL="1217613" algn="l" defTabSz="895350" rtl="0" fontAlgn="base">
                <a:spcBef>
                  <a:spcPct val="0"/>
                </a:spcBef>
                <a:spcAft>
                  <a:spcPct val="0"/>
                </a:spcAft>
                <a:defRPr sz="2400" kern="1200">
                  <a:solidFill>
                    <a:schemeClr val="tx1"/>
                  </a:solidFill>
                  <a:latin typeface="Arial"/>
                  <a:ea typeface="+mn-ea"/>
                  <a:cs typeface="+mn-cs"/>
                </a:defRPr>
              </a:lvl3pPr>
              <a:lvl4pPr marL="1404938" algn="l" defTabSz="895350" rtl="0" fontAlgn="base">
                <a:spcBef>
                  <a:spcPct val="0"/>
                </a:spcBef>
                <a:spcAft>
                  <a:spcPct val="0"/>
                </a:spcAft>
                <a:defRPr sz="2400" kern="1200">
                  <a:solidFill>
                    <a:schemeClr val="tx1"/>
                  </a:solidFill>
                  <a:latin typeface="Arial"/>
                  <a:ea typeface="+mn-ea"/>
                  <a:cs typeface="+mn-cs"/>
                </a:defRPr>
              </a:lvl4pPr>
              <a:lvl5pPr marL="1792288" algn="l" defTabSz="895350" rtl="0" fontAlgn="base">
                <a:spcBef>
                  <a:spcPct val="0"/>
                </a:spcBef>
                <a:spcAft>
                  <a:spcPct val="0"/>
                </a:spcAft>
                <a:defRPr sz="2400" kern="1200">
                  <a:solidFill>
                    <a:schemeClr val="tx1"/>
                  </a:solidFill>
                  <a:latin typeface="Arial"/>
                  <a:ea typeface="+mn-ea"/>
                  <a:cs typeface="+mn-cs"/>
                </a:defRPr>
              </a:lvl5pPr>
              <a:lvl6pPr marL="2249488"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706688"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163888"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621088"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defRPr/>
              </a:pPr>
              <a:r>
                <a:rPr lang="en-US" altLang="zh-CN" sz="1000" noProof="0" smtClean="0"/>
                <a:t>1 </a:t>
              </a:r>
              <a:r>
                <a:rPr lang="zh-CN" altLang="en-US" sz="1000" noProof="0" smtClean="0"/>
                <a:t>注</a:t>
              </a:r>
              <a:endParaRPr lang="en-US" altLang="zh-CN" sz="1000" noProof="0" smtClean="0"/>
            </a:p>
          </p:txBody>
        </p:sp>
        <p:sp>
          <p:nvSpPr>
            <p:cNvPr id="16" name="5. Source"/>
            <p:cNvSpPr>
              <a:spLocks noChangeArrowheads="1"/>
            </p:cNvSpPr>
            <p:nvPr/>
          </p:nvSpPr>
          <p:spPr bwMode="auto">
            <a:xfrm>
              <a:off x="75" y="4055"/>
              <a:ext cx="4323" cy="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lvl="0" indent="-633413" defTabSz="895350">
                <a:tabLst>
                  <a:tab pos="628650"/>
                </a:tabLst>
              </a:pPr>
              <a:r>
                <a:rPr lang="zh-CN" altLang="en-US" sz="1000" smtClean="0">
                  <a:solidFill>
                    <a:srgbClr val="000000"/>
                  </a:solidFill>
                  <a:latin typeface="+mn-lt"/>
                </a:rPr>
                <a:t>资料来源：来源</a:t>
              </a:r>
              <a:endParaRPr lang="en-US" altLang="zh-CN" sz="1000" smtClean="0">
                <a:solidFill>
                  <a:srgbClr val="000000"/>
                </a:solidFill>
                <a:latin typeface="+mn-lt"/>
              </a:endParaRPr>
            </a:p>
          </p:txBody>
        </p:sp>
      </p:grpSp>
      <p:grpSp>
        <p:nvGrpSpPr>
          <p:cNvPr id="17" name="ACET" hidden="1"/>
          <p:cNvGrpSpPr/>
          <p:nvPr userDrawn="1"/>
        </p:nvGrpSpPr>
        <p:grpSpPr>
          <a:xfrm>
            <a:off x="1452563" y="1127125"/>
            <a:ext cx="4264025" cy="508000"/>
            <a:chOff x="915" y="710"/>
            <a:chExt cx="2686" cy="320"/>
          </a:xfrm>
        </p:grpSpPr>
        <p:cxnSp>
          <p:nvCxnSpPr>
            <p:cNvPr id="18" name="AutoShape 249"/>
            <p:cNvCxnSpPr>
              <a:cxnSpLocks noChangeShapeType="1"/>
              <a:stCxn id="20" idx="4"/>
              <a:endCxn id="20" idx="6"/>
            </p:cNvCxnSpPr>
            <p:nvPr/>
          </p:nvCxnSpPr>
          <p:spPr bwMode="auto">
            <a:xfrm>
              <a:off x="915" y="1030"/>
              <a:ext cx="2686" cy="0"/>
            </a:xfrm>
            <a:prstGeom prst="straightConnector1">
              <a:avLst/>
            </a:prstGeom>
            <a:noFill/>
            <a:ln w="9525">
              <a:solidFill>
                <a:srgbClr val="80808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AutoShape 250"/>
            <p:cNvSpPr>
              <a:spLocks noChangeArrowheads="1"/>
            </p:cNvSpPr>
            <p:nvPr/>
          </p:nvSpPr>
          <p:spPr bwMode="auto">
            <a:xfrm>
              <a:off x="915" y="710"/>
              <a:ext cx="2686" cy="320"/>
            </a:xfrm>
            <a:prstGeom prst="leftRightArrow">
              <a:avLst>
                <a:gd name="adj1" fmla="val 100000"/>
                <a:gd name="adj2" fmla="val 0"/>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18288" anchor="b">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en-US" altLang="zh-CN" b="1" noProof="0" smtClean="0"/>
                <a:t>Title</a:t>
              </a:r>
            </a:p>
            <a:p>
              <a:r>
                <a:rPr lang="en-US" altLang="zh-CN" noProof="0" smtClean="0">
                  <a:solidFill>
                    <a:srgbClr val="808080"/>
                  </a:solidFill>
                </a:rPr>
                <a:t>Unit of measure</a:t>
              </a:r>
              <a:endParaRPr lang="en-US" altLang="zh-CN" noProof="0">
                <a:solidFill>
                  <a:srgbClr val="808080"/>
                </a:solidFill>
              </a:endParaRPr>
            </a:p>
          </p:txBody>
        </p:sp>
      </p:grpSp>
    </p:spTree>
  </p:cSld>
  <p:clrMap bg1="lt1" tx1="dk1" bg2="lt2" tx2="dk2" accent1="accent1" accent2="accent2" accent3="accent3" accent4="accent4" accent5="accent5" accent6="accent6" hlink="hlink" folHlink="folHlink"/>
  <p:sldLayoutIdLst>
    <p:sldLayoutId id="2147483660" r:id="rId1"/>
    <p:sldLayoutId id="2147483664" r:id="rId2"/>
    <p:sldLayoutId id="2147483665" r:id="rId3"/>
    <p:sldLayoutId id="2147483666" r:id="rId4"/>
  </p:sldLayoutIdLst>
  <p:transition/>
  <p:timing/>
  <p:hf hdr="0" ftr="0" dt="0"/>
  <p:txStyles>
    <p:titleStyle>
      <a:lvl1pPr algn="l" defTabSz="895350" rtl="0" eaLnBrk="1" fontAlgn="base" hangingPunct="1">
        <a:spcBef>
          <a:spcPct val="0"/>
        </a:spcBef>
        <a:spcAft>
          <a:spcPct val="0"/>
        </a:spcAft>
        <a:tabLst>
          <a:tab pos="361950"/>
        </a:tabLst>
        <a:defRPr sz="1900" b="1">
          <a:solidFill>
            <a:schemeClr val="tx2"/>
          </a:solidFill>
          <a:latin typeface="+mj-lt"/>
          <a:ea typeface="+mj-ea"/>
          <a:cs typeface="+mj-cs"/>
        </a:defRPr>
      </a:lvl1pPr>
      <a:lvl2pPr algn="l" defTabSz="895350" rtl="0" eaLnBrk="1" fontAlgn="base" hangingPunct="1">
        <a:spcBef>
          <a:spcPct val="0"/>
        </a:spcBef>
        <a:spcAft>
          <a:spcPct val="0"/>
        </a:spcAft>
        <a:defRPr sz="1900" b="1">
          <a:solidFill>
            <a:schemeClr val="tx2"/>
          </a:solidFill>
          <a:latin typeface="Arial"/>
        </a:defRPr>
      </a:lvl2pPr>
      <a:lvl3pPr algn="l" defTabSz="895350" rtl="0" eaLnBrk="1" fontAlgn="base" hangingPunct="1">
        <a:spcBef>
          <a:spcPct val="0"/>
        </a:spcBef>
        <a:spcAft>
          <a:spcPct val="0"/>
        </a:spcAft>
        <a:defRPr sz="1900" b="1">
          <a:solidFill>
            <a:schemeClr val="tx2"/>
          </a:solidFill>
          <a:latin typeface="Arial"/>
        </a:defRPr>
      </a:lvl3pPr>
      <a:lvl4pPr algn="l" defTabSz="895350" rtl="0" eaLnBrk="1" fontAlgn="base" hangingPunct="1">
        <a:spcBef>
          <a:spcPct val="0"/>
        </a:spcBef>
        <a:spcAft>
          <a:spcPct val="0"/>
        </a:spcAft>
        <a:defRPr sz="1900" b="1">
          <a:solidFill>
            <a:schemeClr val="tx2"/>
          </a:solidFill>
          <a:latin typeface="Arial"/>
        </a:defRPr>
      </a:lvl4pPr>
      <a:lvl5pPr algn="l" defTabSz="895350" rtl="0" eaLnBrk="1" fontAlgn="base" hangingPunct="1">
        <a:spcBef>
          <a:spcPct val="0"/>
        </a:spcBef>
        <a:spcAft>
          <a:spcPct val="0"/>
        </a:spcAft>
        <a:defRPr sz="1900" b="1">
          <a:solidFill>
            <a:schemeClr val="tx2"/>
          </a:solidFill>
          <a:latin typeface="Arial"/>
        </a:defRPr>
      </a:lvl5pPr>
      <a:lvl6pPr marL="457200" algn="l" defTabSz="895350" rtl="0" eaLnBrk="1" fontAlgn="base" hangingPunct="1">
        <a:spcBef>
          <a:spcPct val="0"/>
        </a:spcBef>
        <a:spcAft>
          <a:spcPct val="0"/>
        </a:spcAft>
        <a:defRPr sz="1900" b="1">
          <a:solidFill>
            <a:schemeClr val="tx2"/>
          </a:solidFill>
          <a:latin typeface="Arial"/>
        </a:defRPr>
      </a:lvl6pPr>
      <a:lvl7pPr marL="914400" algn="l" defTabSz="895350" rtl="0" eaLnBrk="1" fontAlgn="base" hangingPunct="1">
        <a:spcBef>
          <a:spcPct val="0"/>
        </a:spcBef>
        <a:spcAft>
          <a:spcPct val="0"/>
        </a:spcAft>
        <a:defRPr sz="1900" b="1">
          <a:solidFill>
            <a:schemeClr val="tx2"/>
          </a:solidFill>
          <a:latin typeface="Arial"/>
        </a:defRPr>
      </a:lvl7pPr>
      <a:lvl8pPr marL="1371600" algn="l" defTabSz="895350" rtl="0" eaLnBrk="1" fontAlgn="base" hangingPunct="1">
        <a:spcBef>
          <a:spcPct val="0"/>
        </a:spcBef>
        <a:spcAft>
          <a:spcPct val="0"/>
        </a:spcAft>
        <a:defRPr sz="1900" b="1">
          <a:solidFill>
            <a:schemeClr val="tx2"/>
          </a:solidFill>
          <a:latin typeface="Arial"/>
        </a:defRPr>
      </a:lvl8pPr>
      <a:lvl9pPr marL="1828800" algn="l" defTabSz="895350" rtl="0" eaLnBrk="1" fontAlgn="base" hangingPunct="1">
        <a:spcBef>
          <a:spcPct val="0"/>
        </a:spcBef>
        <a:spcAft>
          <a:spcPct val="0"/>
        </a:spcAft>
        <a:defRPr sz="1900" b="1">
          <a:solidFill>
            <a:schemeClr val="tx2"/>
          </a:solidFill>
          <a:latin typeface="Arial"/>
        </a:defRPr>
      </a:lvl9pPr>
    </p:titleStyle>
    <p:bodyStyle>
      <a:lvl1pPr marL="0" indent="0" algn="l" defTabSz="895350" rtl="0" eaLnBrk="1" fontAlgn="base" hangingPunct="1">
        <a:spcBef>
          <a:spcPct val="0"/>
        </a:spcBef>
        <a:spcAft>
          <a:spcPct val="0"/>
        </a:spcAft>
        <a:buClr>
          <a:schemeClr val="tx2"/>
        </a:buClr>
        <a:defRPr sz="16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baseline="0">
          <a:solidFill>
            <a:schemeClr val="tx1"/>
          </a:solidFill>
          <a:latin typeface="+mn-lt"/>
        </a:defRPr>
      </a:lvl2pPr>
      <a:lvl3pPr marL="457200" indent="-261938" algn="l" defTabSz="895350" rtl="0" eaLnBrk="1" fontAlgn="base" hangingPunct="1">
        <a:spcBef>
          <a:spcPct val="0"/>
        </a:spcBef>
        <a:spcAft>
          <a:spcPct val="0"/>
        </a:spcAft>
        <a:buClr>
          <a:schemeClr val="tx2"/>
        </a:buClr>
        <a:buSzPct val="120000"/>
        <a:buFont typeface="Arial"/>
        <a:buChar char="–"/>
        <a:defRPr sz="1600" baseline="0">
          <a:solidFill>
            <a:schemeClr val="tx1"/>
          </a:solidFill>
          <a:latin typeface="+mn-lt"/>
        </a:defRPr>
      </a:lvl3pPr>
      <a:lvl4pPr marL="614363" indent="-155575" algn="l" defTabSz="895350" rtl="0" eaLnBrk="1" fontAlgn="base" hangingPunct="1">
        <a:spcBef>
          <a:spcPct val="0"/>
        </a:spcBef>
        <a:spcAft>
          <a:spcPct val="0"/>
        </a:spcAft>
        <a:buClr>
          <a:schemeClr val="tx2"/>
        </a:buClr>
        <a:buSzPct val="120000"/>
        <a:buFont typeface="Arial"/>
        <a:buChar char="▫"/>
        <a:defRPr sz="1600" baseline="0">
          <a:solidFill>
            <a:schemeClr val="tx1"/>
          </a:solidFill>
          <a:latin typeface="+mn-lt"/>
        </a:defRPr>
      </a:lvl4pPr>
      <a:lvl5pPr marL="749808" indent="-130175" algn="l" defTabSz="895350" rtl="0" eaLnBrk="1" fontAlgn="base" hangingPunct="1">
        <a:spcBef>
          <a:spcPct val="0"/>
        </a:spcBef>
        <a:spcAft>
          <a:spcPct val="0"/>
        </a:spcAft>
        <a:buClr>
          <a:schemeClr val="tx2"/>
        </a:buClr>
        <a:buSzPct val="89000"/>
        <a:buFont typeface="Arial"/>
        <a:buChar char="-"/>
        <a:defRPr sz="1600" baseline="0">
          <a:solidFill>
            <a:schemeClr val="tx1"/>
          </a:solidFill>
          <a:latin typeface="+mn-lt"/>
        </a:defRPr>
      </a:lvl5pPr>
      <a:lvl6pPr marL="749808" indent="-130175" algn="l" defTabSz="895350" rtl="0" eaLnBrk="1" fontAlgn="base" hangingPunct="1">
        <a:spcBef>
          <a:spcPct val="0"/>
        </a:spcBef>
        <a:spcAft>
          <a:spcPct val="0"/>
        </a:spcAft>
        <a:buClr>
          <a:schemeClr val="tx2"/>
        </a:buClr>
        <a:buSzPct val="89000"/>
        <a:buFont typeface="Arial"/>
        <a:buChar char="-"/>
        <a:defRPr sz="1600" baseline="0">
          <a:solidFill>
            <a:schemeClr val="tx1"/>
          </a:solidFill>
          <a:latin typeface="+mn-lt"/>
        </a:defRPr>
      </a:lvl6pPr>
      <a:lvl7pPr marL="749808" indent="-130175" algn="l" defTabSz="895350" rtl="0" eaLnBrk="1" fontAlgn="base" hangingPunct="1">
        <a:spcBef>
          <a:spcPct val="0"/>
        </a:spcBef>
        <a:spcAft>
          <a:spcPct val="0"/>
        </a:spcAft>
        <a:buClr>
          <a:schemeClr val="tx2"/>
        </a:buClr>
        <a:buSzPct val="89000"/>
        <a:buFont typeface="Arial"/>
        <a:buChar char="-"/>
        <a:defRPr sz="1600" baseline="0">
          <a:solidFill>
            <a:schemeClr val="tx1"/>
          </a:solidFill>
          <a:latin typeface="+mn-lt"/>
        </a:defRPr>
      </a:lvl7pPr>
      <a:lvl8pPr marL="749808" indent="-130175" algn="l" defTabSz="895350" rtl="0" eaLnBrk="1" fontAlgn="base" hangingPunct="1">
        <a:spcBef>
          <a:spcPct val="0"/>
        </a:spcBef>
        <a:spcAft>
          <a:spcPct val="0"/>
        </a:spcAft>
        <a:buClr>
          <a:schemeClr val="tx2"/>
        </a:buClr>
        <a:buSzPct val="89000"/>
        <a:buFont typeface="Arial"/>
        <a:buChar char="-"/>
        <a:defRPr sz="1600" baseline="0">
          <a:solidFill>
            <a:schemeClr val="tx1"/>
          </a:solidFill>
          <a:latin typeface="+mn-lt"/>
        </a:defRPr>
      </a:lvl8pPr>
      <a:lvl9pPr marL="749808" indent="-130175" algn="l" defTabSz="895350" rtl="0" eaLnBrk="1" fontAlgn="base" hangingPunct="1">
        <a:spcBef>
          <a:spcPct val="0"/>
        </a:spcBef>
        <a:spcAft>
          <a:spcPct val="0"/>
        </a:spcAft>
        <a:buClr>
          <a:schemeClr val="tx2"/>
        </a:buClr>
        <a:buSzPct val="89000"/>
        <a:buFont typeface="Arial"/>
        <a:buChar char="-"/>
        <a:defRPr sz="1600" baseline="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xml" /><Relationship Id="rId11" Type="http://schemas.openxmlformats.org/officeDocument/2006/relationships/tags" Target="../tags/tag13.xml" /><Relationship Id="rId12" Type="http://schemas.openxmlformats.org/officeDocument/2006/relationships/tags" Target="../tags/tag14.xml" /><Relationship Id="rId13" Type="http://schemas.openxmlformats.org/officeDocument/2006/relationships/tags" Target="../tags/tag15.xml" /><Relationship Id="rId14" Type="http://schemas.openxmlformats.org/officeDocument/2006/relationships/tags" Target="../tags/tag16.xml" /><Relationship Id="rId15" Type="http://schemas.openxmlformats.org/officeDocument/2006/relationships/vmlDrawing" Target="../drawings/vmlDrawing3.vml" /><Relationship Id="rId2" Type="http://schemas.openxmlformats.org/officeDocument/2006/relationships/tags" Target="../tags/tag6.xml" /><Relationship Id="rId3" Type="http://schemas.openxmlformats.org/officeDocument/2006/relationships/oleObject" Target="../embeddings/oleObject5.bin" TargetMode="Internal" /><Relationship Id="rId4" Type="http://schemas.openxmlformats.org/officeDocument/2006/relationships/image" Target="../media/image5.emf" /><Relationship Id="rId5" Type="http://schemas.openxmlformats.org/officeDocument/2006/relationships/tags" Target="../tags/tag7.xml" /><Relationship Id="rId6" Type="http://schemas.openxmlformats.org/officeDocument/2006/relationships/tags" Target="../tags/tag8.xml" /><Relationship Id="rId7" Type="http://schemas.openxmlformats.org/officeDocument/2006/relationships/tags" Target="../tags/tag9.xml" /><Relationship Id="rId8" Type="http://schemas.openxmlformats.org/officeDocument/2006/relationships/tags" Target="../tags/tag10.xml" /><Relationship Id="rId9" Type="http://schemas.openxmlformats.org/officeDocument/2006/relationships/tags" Target="../tags/tag1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xml" /><Relationship Id="rId11" Type="http://schemas.openxmlformats.org/officeDocument/2006/relationships/tags" Target="../tags/tag2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tags" Target="../tags/tag22.xml" /><Relationship Id="rId8" Type="http://schemas.openxmlformats.org/officeDocument/2006/relationships/tags" Target="../tags/tag23.xml" /><Relationship Id="rId9" Type="http://schemas.openxmlformats.org/officeDocument/2006/relationships/tags" Target="../tags/tag2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7.xml" /><Relationship Id="rId3" Type="http://schemas.openxmlformats.org/officeDocument/2006/relationships/oleObject" Target="../embeddings/oleObject6.bin" TargetMode="Internal" /><Relationship Id="rId4" Type="http://schemas.openxmlformats.org/officeDocument/2006/relationships/image" Target="../media/image6.emf" /><Relationship Id="rId5" Type="http://schemas.openxmlformats.org/officeDocument/2006/relationships/tags" Target="../tags/tag28.xml" /><Relationship Id="rId6" Type="http://schemas.openxmlformats.org/officeDocument/2006/relationships/vmlDrawing" Target="../drawings/vmlDrawing4.v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5.xml" /><Relationship Id="rId11" Type="http://schemas.openxmlformats.org/officeDocument/2006/relationships/slide" Target="slide1.xml" TargetMode="Internal" /><Relationship Id="rId12" Type="http://schemas.openxmlformats.org/officeDocument/2006/relationships/tags" Target="../tags/tag36.xml" /><Relationship Id="rId13" Type="http://schemas.openxmlformats.org/officeDocument/2006/relationships/tags" Target="../tags/tag37.xml" /><Relationship Id="rId14" Type="http://schemas.openxmlformats.org/officeDocument/2006/relationships/tags" Target="../tags/tag38.xml" /><Relationship Id="rId15" Type="http://schemas.openxmlformats.org/officeDocument/2006/relationships/tags" Target="../tags/tag39.xml" /><Relationship Id="rId16" Type="http://schemas.openxmlformats.org/officeDocument/2006/relationships/vmlDrawing" Target="../drawings/vmlDrawing5.vml" /><Relationship Id="rId2" Type="http://schemas.openxmlformats.org/officeDocument/2006/relationships/tags" Target="../tags/tag29.xml" /><Relationship Id="rId3" Type="http://schemas.openxmlformats.org/officeDocument/2006/relationships/oleObject" Target="../embeddings/oleObject7.bin" TargetMode="Internal" /><Relationship Id="rId4" Type="http://schemas.openxmlformats.org/officeDocument/2006/relationships/image" Target="../media/image5.emf"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11" Type="http://schemas.openxmlformats.org/officeDocument/2006/relationships/image" Target="../media/image13.png" /><Relationship Id="rId12" Type="http://schemas.openxmlformats.org/officeDocument/2006/relationships/image" Target="../media/image14.jpeg" /><Relationship Id="rId13" Type="http://schemas.openxmlformats.org/officeDocument/2006/relationships/vmlDrawing" Target="../drawings/vmlDrawing6.vml" /><Relationship Id="rId2" Type="http://schemas.openxmlformats.org/officeDocument/2006/relationships/tags" Target="../tags/tag40.xml" /><Relationship Id="rId3" Type="http://schemas.openxmlformats.org/officeDocument/2006/relationships/oleObject" Target="../embeddings/oleObject8.bin" TargetMode="Internal" /><Relationship Id="rId4" Type="http://schemas.openxmlformats.org/officeDocument/2006/relationships/image" Target="../media/image6.emf" /><Relationship Id="rId5" Type="http://schemas.openxmlformats.org/officeDocument/2006/relationships/image" Target="../media/image7.jpe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1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vmlDrawing" Target="../drawings/vmlDrawing7.vml" /><Relationship Id="rId2" Type="http://schemas.openxmlformats.org/officeDocument/2006/relationships/notesSlide" Target="../notesSlides/notesSlide1.xml" /><Relationship Id="rId3" Type="http://schemas.openxmlformats.org/officeDocument/2006/relationships/tags" Target="../tags/tag41.xml" /><Relationship Id="rId4" Type="http://schemas.openxmlformats.org/officeDocument/2006/relationships/oleObject" Target="../embeddings/oleObject9.bin" TargetMode="Internal" /><Relationship Id="rId5" Type="http://schemas.openxmlformats.org/officeDocument/2006/relationships/image" Target="../media/image15.emf"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image" Target="../media/image16.png" /><Relationship Id="rId9" Type="http://schemas.openxmlformats.org/officeDocument/2006/relationships/tags" Target="../tags/tag4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vmlDrawing" Target="../drawings/vmlDrawing8.vml" /><Relationship Id="rId2" Type="http://schemas.openxmlformats.org/officeDocument/2006/relationships/notesSlide" Target="../notesSlides/notesSlide2.xml" /><Relationship Id="rId3" Type="http://schemas.openxmlformats.org/officeDocument/2006/relationships/tags" Target="../tags/tag45.xml" /><Relationship Id="rId4" Type="http://schemas.openxmlformats.org/officeDocument/2006/relationships/oleObject" Target="../embeddings/oleObject10.bin" TargetMode="Internal" /><Relationship Id="rId5" Type="http://schemas.openxmlformats.org/officeDocument/2006/relationships/image" Target="../media/image17.emf" /><Relationship Id="rId6" Type="http://schemas.openxmlformats.org/officeDocument/2006/relationships/tags" Target="../tags/tag46.xml" /><Relationship Id="rId7" Type="http://schemas.openxmlformats.org/officeDocument/2006/relationships/image" Target="../media/image18.jpeg" /><Relationship Id="rId8" Type="http://schemas.openxmlformats.org/officeDocument/2006/relationships/tags" Target="../tags/tag47.xml" /><Relationship Id="rId9" Type="http://schemas.openxmlformats.org/officeDocument/2006/relationships/tags" Target="../tags/tag4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3.xml" /><Relationship Id="rId11" Type="http://schemas.openxmlformats.org/officeDocument/2006/relationships/tags" Target="../tags/tag54.xml" /><Relationship Id="rId12" Type="http://schemas.openxmlformats.org/officeDocument/2006/relationships/tags" Target="../tags/tag55.xml" /><Relationship Id="rId13" Type="http://schemas.openxmlformats.org/officeDocument/2006/relationships/tags" Target="../tags/tag56.xml" /><Relationship Id="rId14" Type="http://schemas.openxmlformats.org/officeDocument/2006/relationships/tags" Target="../tags/tag57.xml" /><Relationship Id="rId15" Type="http://schemas.openxmlformats.org/officeDocument/2006/relationships/tags" Target="../tags/tag58.xml" /><Relationship Id="rId16" Type="http://schemas.openxmlformats.org/officeDocument/2006/relationships/tags" Target="../tags/tag59.xml" /><Relationship Id="rId17" Type="http://schemas.openxmlformats.org/officeDocument/2006/relationships/tags" Target="../tags/tag60.xml" /><Relationship Id="rId18" Type="http://schemas.openxmlformats.org/officeDocument/2006/relationships/tags" Target="../tags/tag61.xml" /><Relationship Id="rId19" Type="http://schemas.openxmlformats.org/officeDocument/2006/relationships/tags" Target="../tags/tag62.xml" /><Relationship Id="rId2" Type="http://schemas.openxmlformats.org/officeDocument/2006/relationships/notesSlide" Target="../notesSlides/notesSlide3.xml" /><Relationship Id="rId20" Type="http://schemas.openxmlformats.org/officeDocument/2006/relationships/tags" Target="../tags/tag63.xml" /><Relationship Id="rId21" Type="http://schemas.openxmlformats.org/officeDocument/2006/relationships/tags" Target="../tags/tag64.xml" /><Relationship Id="rId22" Type="http://schemas.openxmlformats.org/officeDocument/2006/relationships/tags" Target="../tags/tag65.xml" /><Relationship Id="rId23" Type="http://schemas.openxmlformats.org/officeDocument/2006/relationships/tags" Target="../tags/tag66.xml" /><Relationship Id="rId24" Type="http://schemas.openxmlformats.org/officeDocument/2006/relationships/tags" Target="../tags/tag67.xml" /><Relationship Id="rId25" Type="http://schemas.openxmlformats.org/officeDocument/2006/relationships/vmlDrawing" Target="../drawings/vmlDrawing9.vml" /><Relationship Id="rId3" Type="http://schemas.openxmlformats.org/officeDocument/2006/relationships/tags" Target="../tags/tag49.xml" /><Relationship Id="rId4" Type="http://schemas.openxmlformats.org/officeDocument/2006/relationships/oleObject" Target="../embeddings/oleObject11.bin" TargetMode="Internal" /><Relationship Id="rId5" Type="http://schemas.openxmlformats.org/officeDocument/2006/relationships/image" Target="../media/image19.emf" /><Relationship Id="rId6" Type="http://schemas.openxmlformats.org/officeDocument/2006/relationships/tags" Target="../tags/tag50.xml" /><Relationship Id="rId7" Type="http://schemas.openxmlformats.org/officeDocument/2006/relationships/image" Target="../media/image20.png" /><Relationship Id="rId8" Type="http://schemas.openxmlformats.org/officeDocument/2006/relationships/tags" Target="../tags/tag51.xml" /><Relationship Id="rId9" Type="http://schemas.openxmlformats.org/officeDocument/2006/relationships/tags" Target="../tags/tag5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tags" Target="../tags/tag68.xml" /><Relationship Id="rId4" Type="http://schemas.openxmlformats.org/officeDocument/2006/relationships/oleObject" Target="../embeddings/oleObject12.bin" TargetMode="Internal" /><Relationship Id="rId5" Type="http://schemas.openxmlformats.org/officeDocument/2006/relationships/image" Target="../media/image6.emf"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tags" Target="../tags/tag71.xml" /><Relationship Id="rId9" Type="http://schemas.openxmlformats.org/officeDocument/2006/relationships/vmlDrawing" Target="../drawings/vmlDrawing10.v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tags" Target="../tags/tag72.xml" /><Relationship Id="rId4" Type="http://schemas.openxmlformats.org/officeDocument/2006/relationships/oleObject" Target="../embeddings/oleObject13.bin" TargetMode="Internal" /><Relationship Id="rId5" Type="http://schemas.openxmlformats.org/officeDocument/2006/relationships/image" Target="../media/image21.emf"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vmlDrawing" Target="../drawings/vmlDrawing11.v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tags" Target="../tags/tag75.xml" /><Relationship Id="rId4" Type="http://schemas.openxmlformats.org/officeDocument/2006/relationships/oleObject" Target="../embeddings/oleObject14.bin" TargetMode="Internal" /><Relationship Id="rId5" Type="http://schemas.openxmlformats.org/officeDocument/2006/relationships/image" Target="../media/image22.emf"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tags" Target="../tags/tag78.xml" /><Relationship Id="rId9" Type="http://schemas.openxmlformats.org/officeDocument/2006/relationships/vmlDrawing" Target="../drawings/vmlDrawing12.v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tags" Target="../tags/tag82.xml" /><Relationship Id="rId4" Type="http://schemas.openxmlformats.org/officeDocument/2006/relationships/oleObject" Target="../embeddings/oleObject15.bin" TargetMode="Internal" /><Relationship Id="rId5" Type="http://schemas.openxmlformats.org/officeDocument/2006/relationships/image" Target="../media/image21.emf"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vmlDrawing" Target="../drawings/vmlDrawing13.v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tags" Target="../tags/tag85.xml" /><Relationship Id="rId4" Type="http://schemas.openxmlformats.org/officeDocument/2006/relationships/oleObject" Target="../embeddings/oleObject16.bin" TargetMode="Internal" /><Relationship Id="rId5" Type="http://schemas.openxmlformats.org/officeDocument/2006/relationships/image" Target="../media/image6.emf" /><Relationship Id="rId6" Type="http://schemas.openxmlformats.org/officeDocument/2006/relationships/vmlDrawing" Target="../drawings/vmlDrawing14.v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tags" Target="../tags/tag86.xml" /><Relationship Id="rId4" Type="http://schemas.openxmlformats.org/officeDocument/2006/relationships/oleObject" Target="../embeddings/oleObject17.bin" TargetMode="Internal" /><Relationship Id="rId5" Type="http://schemas.openxmlformats.org/officeDocument/2006/relationships/image" Target="../media/image6.emf" /><Relationship Id="rId6" Type="http://schemas.openxmlformats.org/officeDocument/2006/relationships/vmlDrawing" Target="../drawings/vmlDrawing15.v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21515223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Object 4" hidden="1"/>
          <p:cNvGraphicFramePr>
            <a:graphicFrameLocks noChangeAspect="1"/>
          </p:cNvGraphicFramePr>
          <p:nvPr>
            <p:custDataLst>
              <p:tags r:id="rId2"/>
            </p:custDataLst>
            <p:extLst>
              <p:ext uri="{D42A27DB-BD31-4B8C-83A1-F6EECF244321}">
                <p14:modId xmlns:p14="http://schemas.microsoft.com/office/powerpoint/2010/main" val="650606117"/>
              </p:ext>
            </p:extLst>
          </p:nvPr>
        </p:nvGraphicFramePr>
        <p:xfrm>
          <a:off x="1588" y="1588"/>
          <a:ext cx="1587" cy="1587"/>
        </p:xfrm>
        <a:graphic>
          <a:graphicData uri="http://schemas.openxmlformats.org/presentationml/2006/ole">
            <mc:AlternateContent>
              <mc:Choice xmlns:v="urn:schemas-microsoft-com:vml" Requires="v">
                <p:oleObj spid="_x0000_s1040" name="think-cell Slide" r:id="rId3" imgW="473" imgH="472" progId="TCLayout.ActiveDocument.1">
                  <p:embed/>
                </p:oleObj>
              </mc:Choice>
              <mc:Fallback>
                <p:oleObj name="think-cell Slide" r:id="rId3" imgW="473" imgH="472"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4" name="Rectangle 3" hidden="1"/>
          <p:cNvSpPr/>
          <p:nvPr>
            <p:custDataLst>
              <p:tags r:id="rId5"/>
            </p:custDataLst>
          </p:nvPr>
        </p:nvSpPr>
        <p:spPr bwMode="auto">
          <a:xfrm>
            <a:off x="0" y="0"/>
            <a:ext cx="158750" cy="158750"/>
          </a:xfrm>
          <a:prstGeom prst="rect">
            <a:avLst/>
          </a:prstGeom>
          <a:solidFill>
            <a:schemeClr val="accent1"/>
          </a:solidFill>
          <a:ln w="952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numCol="1" spcCol="0" rtlCol="0" anchor="ctr" anchorCtr="0">
            <a:noAutofit/>
          </a:bodyP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err="1" smtClean="0">
              <a:solidFill>
                <a:schemeClr val="tx1"/>
              </a:solidFill>
              <a:latin typeface="Arial" pitchFamily="34" charset="0"/>
              <a:ea typeface="楷体" panose="02010609060101010101" pitchFamily="49" charset="-122"/>
              <a:sym typeface="Arial" pitchFamily="34" charset="0"/>
            </a:endParaRPr>
          </a:p>
        </p:txBody>
      </p:sp>
      <p:sp>
        <p:nvSpPr>
          <p:cNvPr id="2" name="Title 1"/>
          <p:cNvSpPr>
            <a:spLocks noGrp="1"/>
          </p:cNvSpPr>
          <p:nvPr>
            <p:ph type="title"/>
          </p:nvPr>
        </p:nvSpPr>
        <p:spPr>
          <a:xfrm>
            <a:off x="119063" y="230188"/>
            <a:ext cx="8618537" cy="292388"/>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r>
              <a:rPr lang="zh-CN" altLang="en-US"/>
              <a:t>目录</a:t>
            </a:r>
            <a:endParaRPr lang="en-US"/>
          </a:p>
        </p:txBody>
      </p:sp>
      <p:sp>
        <p:nvSpPr>
          <p:cNvPr id="19" name="Text Placeholder 2"/>
          <p:cNvSpPr>
            <a:spLocks noGrp="1"/>
          </p:cNvSpPr>
          <p:nvPr>
            <p:custDataLst>
              <p:tags r:id="rId6"/>
            </p:custDataLst>
          </p:nvPr>
        </p:nvSpPr>
        <p:spPr bwMode="gray">
          <a:xfrm>
            <a:off x="3482975" y="1528763"/>
            <a:ext cx="1995488" cy="407988"/>
          </a:xfrm>
          <a:prstGeom prst="rect">
            <a:avLst/>
          </a:prstGeom>
          <a:noFill/>
          <a:ln w="9525">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14:hiddenLine>
            </a:ext>
          </a:extLst>
        </p:spPr>
        <p:txBody>
          <a:bodyPr vert="horz" wrap="square" lIns="80963" tIns="80963" rIns="0" bIns="82550" numCol="1" spcCol="0" rtlCol="0" anchor="ctr" anchorCtr="0">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mtClean="0"/>
              <a:t>宏观环境分析</a:t>
            </a:r>
            <a:endParaRPr lang="en-US"/>
          </a:p>
        </p:txBody>
      </p:sp>
      <p:sp>
        <p:nvSpPr>
          <p:cNvPr id="20" name="Text Placeholder 2"/>
          <p:cNvSpPr>
            <a:spLocks noGrp="1"/>
          </p:cNvSpPr>
          <p:nvPr>
            <p:custDataLst>
              <p:tags r:id="rId7"/>
            </p:custDataLst>
          </p:nvPr>
        </p:nvSpPr>
        <p:spPr bwMode="gray">
          <a:xfrm>
            <a:off x="3482975" y="1936750"/>
            <a:ext cx="1995488" cy="406400"/>
          </a:xfrm>
          <a:prstGeom prst="rect">
            <a:avLst/>
          </a:prstGeom>
          <a:noFill/>
          <a:ln w="9525">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14:hiddenLine>
            </a:ext>
          </a:extLst>
        </p:spPr>
        <p:txBody>
          <a:bodyPr vert="horz" wrap="square" lIns="80963" tIns="80963" rIns="0" bIns="80963" numCol="1" spcCol="0" rtlCol="0" anchor="ctr" anchorCtr="0">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mtClean="0"/>
              <a:t>开投现状诊断</a:t>
            </a:r>
            <a:endParaRPr lang="en-US"/>
          </a:p>
        </p:txBody>
      </p:sp>
      <p:sp>
        <p:nvSpPr>
          <p:cNvPr id="21" name="Text Placeholder 2">
            <a:hlinkClick action="ppaction://noaction"/>
          </p:cNvPr>
          <p:cNvSpPr>
            <a:spLocks noGrp="1"/>
          </p:cNvSpPr>
          <p:nvPr>
            <p:custDataLst>
              <p:tags r:id="rId8"/>
            </p:custDataLst>
          </p:nvPr>
        </p:nvSpPr>
        <p:spPr bwMode="gray">
          <a:xfrm>
            <a:off x="3482975" y="2343150"/>
            <a:ext cx="1995488" cy="406400"/>
          </a:xfrm>
          <a:prstGeom prst="rect">
            <a:avLst/>
          </a:prstGeom>
          <a:noFill/>
          <a:ln w="9525">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14:hiddenLine>
            </a:ext>
          </a:extLst>
        </p:spPr>
        <p:txBody>
          <a:bodyPr vert="horz" wrap="square" lIns="80963" tIns="80963" rIns="0" bIns="80963" numCol="1" spcCol="0" rtlCol="0" anchor="ctr" anchorCtr="0">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mtClean="0"/>
              <a:t>行业案例分析</a:t>
            </a:r>
            <a:endParaRPr lang="en-US"/>
          </a:p>
        </p:txBody>
      </p:sp>
      <p:sp>
        <p:nvSpPr>
          <p:cNvPr id="22" name="Text Placeholder 2">
            <a:hlinkClick action="ppaction://noaction"/>
          </p:cNvPr>
          <p:cNvSpPr>
            <a:spLocks noGrp="1"/>
          </p:cNvSpPr>
          <p:nvPr>
            <p:custDataLst>
              <p:tags r:id="rId9"/>
            </p:custDataLst>
          </p:nvPr>
        </p:nvSpPr>
        <p:spPr bwMode="gray">
          <a:xfrm>
            <a:off x="3482975" y="2749550"/>
            <a:ext cx="1995488" cy="407988"/>
          </a:xfrm>
          <a:prstGeom prst="rect">
            <a:avLst/>
          </a:prstGeom>
          <a:noFill/>
          <a:ln w="9525">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14:hiddenLine>
            </a:ext>
          </a:extLst>
        </p:spPr>
        <p:txBody>
          <a:bodyPr vert="horz" wrap="square" lIns="80963" tIns="82550" rIns="0" bIns="80963" numCol="1" spcCol="0" rtlCol="0" anchor="ctr" anchorCtr="0">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mtClean="0"/>
              <a:t>公司发展战略定位</a:t>
            </a:r>
            <a:endParaRPr lang="en-US"/>
          </a:p>
        </p:txBody>
      </p:sp>
      <p:sp>
        <p:nvSpPr>
          <p:cNvPr id="17" name="Text Placeholder 2"/>
          <p:cNvSpPr>
            <a:spLocks noGrp="1"/>
          </p:cNvSpPr>
          <p:nvPr>
            <p:custDataLst>
              <p:tags r:id="rId10"/>
            </p:custDataLst>
          </p:nvPr>
        </p:nvSpPr>
        <p:spPr bwMode="gray">
          <a:xfrm>
            <a:off x="3482975" y="3157538"/>
            <a:ext cx="1995488" cy="406400"/>
          </a:xfrm>
          <a:prstGeom prst="rect">
            <a:avLst/>
          </a:prstGeom>
          <a:solidFill>
            <a:srgbClr val="FFFFFF"/>
          </a:solidFill>
          <a:ln w="9525">
            <a:noFill/>
          </a:ln>
          <a:extLst>
            <a:ext uri="{91240B29-F687-4F45-9708-019B960494DF}">
              <a14:hiddenLine xmlns:a14="http://schemas.microsoft.com/office/drawing/2010/main" w="9525">
                <a:solidFill>
                  <a:srgbClr val="808080"/>
                </a:solidFill>
              </a14:hiddenLine>
            </a:ext>
          </a:extLst>
        </p:spPr>
        <p:txBody>
          <a:bodyPr vert="horz" wrap="square" lIns="80963" tIns="80963" rIns="0" bIns="80963" numCol="1" spcCol="0" rtlCol="0" anchor="ctr" anchorCtr="0">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b="1" smtClean="0"/>
              <a:t>组织管控</a:t>
            </a:r>
            <a:endParaRPr lang="en-US" b="1"/>
          </a:p>
        </p:txBody>
      </p:sp>
      <p:sp>
        <p:nvSpPr>
          <p:cNvPr id="15" name="Text Placeholder 2"/>
          <p:cNvSpPr>
            <a:spLocks noGrp="1"/>
          </p:cNvSpPr>
          <p:nvPr>
            <p:custDataLst>
              <p:tags r:id="rId11"/>
            </p:custDataLst>
          </p:nvPr>
        </p:nvSpPr>
        <p:spPr bwMode="gray">
          <a:xfrm>
            <a:off x="3482975" y="3563938"/>
            <a:ext cx="1995488" cy="407988"/>
          </a:xfrm>
          <a:prstGeom prst="rect">
            <a:avLst/>
          </a:prstGeom>
          <a:noFill/>
          <a:ln w="9525">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14:hiddenLine>
            </a:ext>
          </a:extLst>
        </p:spPr>
        <p:txBody>
          <a:bodyPr vert="horz" wrap="square" lIns="80963" tIns="80963" rIns="0" bIns="82550" numCol="1" spcCol="0" rtlCol="0" anchor="ctr" anchorCtr="0">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2"/>
            <a:r>
              <a:rPr lang="zh-CN" altLang="en-US" smtClean="0"/>
              <a:t>组织</a:t>
            </a:r>
            <a:r>
              <a:rPr lang="zh-CN" altLang="en-US"/>
              <a:t>架构</a:t>
            </a:r>
            <a:endParaRPr lang="en-US"/>
          </a:p>
        </p:txBody>
      </p:sp>
      <p:sp>
        <p:nvSpPr>
          <p:cNvPr id="16" name="Text Placeholder 2"/>
          <p:cNvSpPr>
            <a:spLocks noGrp="1"/>
          </p:cNvSpPr>
          <p:nvPr>
            <p:custDataLst>
              <p:tags r:id="rId12"/>
            </p:custDataLst>
          </p:nvPr>
        </p:nvSpPr>
        <p:spPr bwMode="gray">
          <a:xfrm>
            <a:off x="3482975" y="3971925"/>
            <a:ext cx="1995488" cy="406400"/>
          </a:xfrm>
          <a:prstGeom prst="rect">
            <a:avLst/>
          </a:prstGeom>
          <a:noFill/>
          <a:ln w="9525">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14:hiddenLine>
            </a:ext>
          </a:extLst>
        </p:spPr>
        <p:txBody>
          <a:bodyPr vert="horz" wrap="square" lIns="80963" tIns="80963" rIns="0" bIns="80963" numCol="1" spcCol="0" rtlCol="0" anchor="ctr" anchorCtr="0">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2"/>
            <a:r>
              <a:rPr lang="zh-CN" altLang="en-US" smtClean="0"/>
              <a:t>管控模式</a:t>
            </a:r>
            <a:endParaRPr lang="en-US"/>
          </a:p>
        </p:txBody>
      </p:sp>
      <p:sp>
        <p:nvSpPr>
          <p:cNvPr id="50" name="Text Placeholder 2">
            <a:hlinkClick action="ppaction://noaction"/>
          </p:cNvPr>
          <p:cNvSpPr>
            <a:spLocks noGrp="1"/>
          </p:cNvSpPr>
          <p:nvPr>
            <p:custDataLst>
              <p:tags r:id="rId13"/>
            </p:custDataLst>
          </p:nvPr>
        </p:nvSpPr>
        <p:spPr bwMode="gray">
          <a:xfrm>
            <a:off x="3482975" y="4378325"/>
            <a:ext cx="1995488" cy="406400"/>
          </a:xfrm>
          <a:prstGeom prst="rect">
            <a:avLst/>
          </a:prstGeom>
          <a:noFill/>
          <a:ln w="9525">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14:hiddenLine>
            </a:ext>
          </a:extLst>
        </p:spPr>
        <p:txBody>
          <a:bodyPr vert="horz" wrap="square" lIns="80963" tIns="80963" rIns="0" bIns="80963" numCol="1" spcCol="0" rtlCol="0" anchor="ctr" anchorCtr="0">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mtClean="0"/>
              <a:t>保障机制</a:t>
            </a:r>
            <a:endParaRPr lang="en-US"/>
          </a:p>
        </p:txBody>
      </p:sp>
      <p:sp>
        <p:nvSpPr>
          <p:cNvPr id="18" name="Text Placeholder 2">
            <a:hlinkClick action="ppaction://noaction"/>
          </p:cNvPr>
          <p:cNvSpPr>
            <a:spLocks noGrp="1"/>
          </p:cNvSpPr>
          <p:nvPr>
            <p:custDataLst>
              <p:tags r:id="rId14"/>
            </p:custDataLst>
          </p:nvPr>
        </p:nvSpPr>
        <p:spPr bwMode="gray">
          <a:xfrm>
            <a:off x="3482975" y="4784725"/>
            <a:ext cx="1995488" cy="407988"/>
          </a:xfrm>
          <a:prstGeom prst="rect">
            <a:avLst/>
          </a:prstGeom>
          <a:noFill/>
          <a:ln w="9525">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14:hiddenLine>
            </a:ext>
          </a:extLst>
        </p:spPr>
        <p:txBody>
          <a:bodyPr vert="horz" wrap="square" lIns="80963" tIns="82550" rIns="0" bIns="80963" numCol="1" spcCol="0" rtlCol="0" anchor="ctr" anchorCtr="0">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mtClean="0"/>
              <a:t>实施路径图</a:t>
            </a:r>
            <a:endParaRPr lang="en-US"/>
          </a:p>
        </p:txBody>
      </p:sp>
    </p:spTree>
    <p:extLst>
      <p:ext uri="{BB962C8B-B14F-4D97-AF65-F5344CB8AC3E}">
        <p14:creationId xmlns:p14="http://schemas.microsoft.com/office/powerpoint/2010/main" val="3456555728"/>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119063" y="230188"/>
            <a:ext cx="8618537" cy="292388"/>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r>
              <a:rPr lang="zh-CN" altLang="en-US"/>
              <a:t>前期诊断调研发现开投公司在组织管控上面临诸多挑战</a:t>
            </a:r>
            <a:endParaRPr lang="en-US"/>
          </a:p>
        </p:txBody>
      </p:sp>
      <p:sp>
        <p:nvSpPr>
          <p:cNvPr id="5"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indent="-633413" defTabSz="895350">
              <a:tabLst>
                <a:tab pos="628650"/>
              </a:tabLst>
            </a:pPr>
            <a:r>
              <a:rPr lang="zh-CN" altLang="en-US" sz="1000">
                <a:solidFill>
                  <a:srgbClr val="000000"/>
                </a:solidFill>
                <a:latin typeface="+mn-lt"/>
              </a:rPr>
              <a:t>资料来源：小组分析</a:t>
            </a:r>
            <a:endParaRPr lang="en-US" altLang="zh-CN" sz="1000">
              <a:solidFill>
                <a:srgbClr val="000000"/>
              </a:solidFill>
              <a:latin typeface="+mn-lt"/>
            </a:endParaRPr>
          </a:p>
        </p:txBody>
      </p:sp>
      <p:sp>
        <p:nvSpPr>
          <p:cNvPr id="15" name="TextBox 14"/>
          <p:cNvSpPr txBox="1"/>
          <p:nvPr>
            <p:custDataLst>
              <p:tags r:id="rId2"/>
            </p:custDataLst>
          </p:nvPr>
        </p:nvSpPr>
        <p:spPr>
          <a:xfrm>
            <a:off x="223584" y="885079"/>
            <a:ext cx="1616253" cy="264688"/>
          </a:xfrm>
          <a:prstGeom prst="rect">
            <a:avLst/>
          </a:prstGeom>
        </p:spPr>
        <p:txBody>
          <a:bodyPr vert="horz" wrap="square" lIns="0" tIns="0" rIns="0" bIns="18288" rtlCol="0" anchor="b">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b="1" smtClean="0">
                <a:solidFill>
                  <a:schemeClr val="accent4"/>
                </a:solidFill>
              </a:rPr>
              <a:t>挑战</a:t>
            </a:r>
            <a:endParaRPr lang="en-US" b="1">
              <a:solidFill>
                <a:schemeClr val="accent4"/>
              </a:solidFill>
            </a:endParaRPr>
          </a:p>
        </p:txBody>
      </p:sp>
      <p:grpSp>
        <p:nvGrpSpPr>
          <p:cNvPr id="4" name="Group 3"/>
          <p:cNvGrpSpPr/>
          <p:nvPr/>
        </p:nvGrpSpPr>
        <p:grpSpPr>
          <a:xfrm>
            <a:off x="2405743" y="699180"/>
            <a:ext cx="6320970" cy="450587"/>
            <a:chOff x="2316480" y="520231"/>
            <a:chExt cx="6421120" cy="264688"/>
          </a:xfrm>
        </p:grpSpPr>
        <p:sp>
          <p:nvSpPr>
            <p:cNvPr id="7" name="TextBox 6"/>
            <p:cNvSpPr txBox="1"/>
            <p:nvPr>
              <p:custDataLst>
                <p:tags r:id="rId3"/>
              </p:custDataLst>
            </p:nvPr>
          </p:nvSpPr>
          <p:spPr>
            <a:xfrm>
              <a:off x="2316480" y="520231"/>
              <a:ext cx="6421120" cy="264688"/>
            </a:xfrm>
            <a:prstGeom prst="rect">
              <a:avLst/>
            </a:prstGeom>
          </p:spPr>
          <p:txBody>
            <a:bodyPr vert="horz" wrap="square" lIns="0" tIns="0" rIns="0" bIns="18288" rtlCol="0" anchor="b">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b="1" smtClean="0">
                  <a:solidFill>
                    <a:schemeClr val="accent4"/>
                  </a:solidFill>
                </a:rPr>
                <a:t>说明</a:t>
              </a:r>
              <a:endParaRPr lang="en-US" b="1">
                <a:solidFill>
                  <a:schemeClr val="accent4"/>
                </a:solidFill>
              </a:endParaRPr>
            </a:p>
          </p:txBody>
        </p:sp>
        <p:cxnSp>
          <p:nvCxnSpPr>
            <p:cNvPr id="11" name="Straight Connector 10"/>
            <p:cNvCxnSpPr/>
            <p:nvPr>
              <p:custDataLst>
                <p:tags r:id="rId4"/>
              </p:custDataLst>
            </p:nvPr>
          </p:nvCxnSpPr>
          <p:spPr>
            <a:xfrm>
              <a:off x="2316480" y="784919"/>
              <a:ext cx="6421120"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grpSp>
      <p:sp>
        <p:nvSpPr>
          <p:cNvPr id="17" name="TextBox 16"/>
          <p:cNvSpPr txBox="1"/>
          <p:nvPr>
            <p:custDataLst>
              <p:tags r:id="rId5"/>
            </p:custDataLst>
          </p:nvPr>
        </p:nvSpPr>
        <p:spPr>
          <a:xfrm>
            <a:off x="223584" y="1206211"/>
            <a:ext cx="2040644" cy="947057"/>
          </a:xfrm>
          <a:prstGeom prst="rect">
            <a:avLst/>
          </a:prstGeom>
          <a:solidFill>
            <a:schemeClr val="accent1"/>
          </a:solidFill>
          <a:ln>
            <a:solidFill>
              <a:schemeClr val="accent1"/>
            </a:solid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b="1" smtClean="0">
                <a:solidFill>
                  <a:schemeClr val="accent4"/>
                </a:solidFill>
              </a:rPr>
              <a:t>总部职能划分不明晰，且部分能力严重不足</a:t>
            </a:r>
            <a:endParaRPr lang="en-US" b="1">
              <a:solidFill>
                <a:schemeClr val="accent4"/>
              </a:solidFill>
            </a:endParaRPr>
          </a:p>
        </p:txBody>
      </p:sp>
      <p:sp>
        <p:nvSpPr>
          <p:cNvPr id="16" name="TextBox 15"/>
          <p:cNvSpPr txBox="1"/>
          <p:nvPr/>
        </p:nvSpPr>
        <p:spPr>
          <a:xfrm>
            <a:off x="2405743" y="1206211"/>
            <a:ext cx="6320970" cy="738664"/>
          </a:xfrm>
          <a:prstGeom prst="rect">
            <a:avLst/>
          </a:prstGeom>
        </p:spPr>
        <p:txBody>
          <a:bodyPr vert="horz" wrap="square" lIns="0" tIns="0" rIns="0" bIns="0" rtlCol="0" anchor="t" anchorCtr="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a:t>目前开投总公司职能部门组合和划分不够清晰合理，部分关键职能，如风控、企业文化、信息化等缺失或能力严重不足，不能支撑总部长期战略要求和保障新区的持续发展的需要</a:t>
            </a:r>
            <a:endParaRPr lang="en-US"/>
          </a:p>
        </p:txBody>
      </p:sp>
      <p:grpSp>
        <p:nvGrpSpPr>
          <p:cNvPr id="12" name="Group 11"/>
          <p:cNvGrpSpPr/>
          <p:nvPr/>
        </p:nvGrpSpPr>
        <p:grpSpPr>
          <a:xfrm>
            <a:off x="223584" y="2432436"/>
            <a:ext cx="8503129" cy="947057"/>
            <a:chOff x="234470" y="3515134"/>
            <a:chExt cx="8503129" cy="947057"/>
          </a:xfrm>
        </p:grpSpPr>
        <p:sp>
          <p:nvSpPr>
            <p:cNvPr id="22" name="TextBox 21"/>
            <p:cNvSpPr txBox="1"/>
            <p:nvPr>
              <p:custDataLst>
                <p:tags r:id="rId6"/>
              </p:custDataLst>
            </p:nvPr>
          </p:nvSpPr>
          <p:spPr>
            <a:xfrm>
              <a:off x="234470" y="3515134"/>
              <a:ext cx="2040644" cy="947057"/>
            </a:xfrm>
            <a:prstGeom prst="rect">
              <a:avLst/>
            </a:prstGeom>
            <a:solidFill>
              <a:schemeClr val="accent1"/>
            </a:solidFill>
            <a:ln>
              <a:solidFill>
                <a:schemeClr val="accent1"/>
              </a:solid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b="1" smtClean="0">
                  <a:solidFill>
                    <a:schemeClr val="accent4"/>
                  </a:solidFill>
                </a:rPr>
                <a:t>开投子公司业务缺乏明确划分和分类管控，决策效率低下</a:t>
              </a:r>
              <a:endParaRPr lang="en-US" b="1">
                <a:solidFill>
                  <a:schemeClr val="accent4"/>
                </a:solidFill>
              </a:endParaRPr>
            </a:p>
          </p:txBody>
        </p:sp>
        <p:sp>
          <p:nvSpPr>
            <p:cNvPr id="21" name="Rectangle 20"/>
            <p:cNvSpPr/>
            <p:nvPr/>
          </p:nvSpPr>
          <p:spPr>
            <a:xfrm>
              <a:off x="2416629" y="3515134"/>
              <a:ext cx="6320970" cy="701731"/>
            </a:xfrm>
            <a:prstGeom prst="rect">
              <a:avLst/>
            </a:prstGeom>
          </p:spPr>
          <p:txBody>
            <a:bodyPr wrap="square" lIns="15240" tIns="0" rIns="1524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lnSpc>
                  <a:spcPct val="95000"/>
                </a:lnSpc>
                <a:buClr>
                  <a:schemeClr val="tx2"/>
                </a:buClr>
                <a:buSzPct val="125000"/>
                <a:buFont typeface="Arial"/>
                <a:buChar char="▪"/>
              </a:pPr>
              <a:r>
                <a:rPr lang="zh-CN" altLang="en-US">
                  <a:latin typeface="+mn-lt"/>
                </a:rPr>
                <a:t>开投子公司现有业务存在重复、业务类型划分不清，分工不明等问题，导致未能根据子公司业务性质和定位不同进行分类管理，对</a:t>
              </a:r>
              <a:r>
                <a:rPr lang="zh-CN" altLang="en-US" smtClean="0">
                  <a:latin typeface="+mn-lt"/>
                </a:rPr>
                <a:t>子公司一刀切</a:t>
              </a:r>
              <a:r>
                <a:rPr lang="zh-CN" altLang="en-US">
                  <a:latin typeface="+mn-lt"/>
                </a:rPr>
                <a:t>的进行强管控，尤其</a:t>
              </a:r>
              <a:r>
                <a:rPr lang="zh-CN" altLang="en-US" smtClean="0">
                  <a:latin typeface="+mn-lt"/>
                </a:rPr>
                <a:t>不利于</a:t>
              </a:r>
              <a:r>
                <a:rPr lang="zh-CN" altLang="en-US">
                  <a:latin typeface="+mn-lt"/>
                </a:rPr>
                <a:t>商业</a:t>
              </a:r>
              <a:r>
                <a:rPr lang="zh-CN" altLang="en-US" smtClean="0">
                  <a:latin typeface="+mn-lt"/>
                </a:rPr>
                <a:t>类</a:t>
              </a:r>
              <a:r>
                <a:rPr lang="zh-CN" altLang="en-US">
                  <a:latin typeface="+mn-lt"/>
                </a:rPr>
                <a:t>子公司市场化运作的要求</a:t>
              </a:r>
              <a:endParaRPr lang="en-US">
                <a:latin typeface="+mn-lt"/>
              </a:endParaRPr>
            </a:p>
          </p:txBody>
        </p:sp>
      </p:grpSp>
      <p:grpSp>
        <p:nvGrpSpPr>
          <p:cNvPr id="13" name="Group 12"/>
          <p:cNvGrpSpPr/>
          <p:nvPr/>
        </p:nvGrpSpPr>
        <p:grpSpPr>
          <a:xfrm>
            <a:off x="223584" y="4884885"/>
            <a:ext cx="8503129" cy="947057"/>
            <a:chOff x="234470" y="4917543"/>
            <a:chExt cx="8503129" cy="947057"/>
          </a:xfrm>
        </p:grpSpPr>
        <p:sp>
          <p:nvSpPr>
            <p:cNvPr id="24" name="TextBox 23"/>
            <p:cNvSpPr txBox="1"/>
            <p:nvPr>
              <p:custDataLst>
                <p:tags r:id="rId7"/>
              </p:custDataLst>
            </p:nvPr>
          </p:nvSpPr>
          <p:spPr>
            <a:xfrm>
              <a:off x="234470" y="4917543"/>
              <a:ext cx="2040644" cy="947057"/>
            </a:xfrm>
            <a:prstGeom prst="rect">
              <a:avLst/>
            </a:prstGeom>
            <a:solidFill>
              <a:schemeClr val="accent1"/>
            </a:solidFill>
            <a:ln>
              <a:solidFill>
                <a:schemeClr val="accent1"/>
              </a:solid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b="1" smtClean="0">
                  <a:solidFill>
                    <a:schemeClr val="accent4"/>
                  </a:solidFill>
                </a:rPr>
                <a:t>园区党</a:t>
              </a:r>
              <a:r>
                <a:rPr lang="zh-CN" altLang="en-US" b="1">
                  <a:solidFill>
                    <a:schemeClr val="accent4"/>
                  </a:solidFill>
                </a:rPr>
                <a:t>工委管委会对开</a:t>
              </a:r>
              <a:r>
                <a:rPr lang="zh-CN" altLang="en-US" b="1" smtClean="0">
                  <a:solidFill>
                    <a:schemeClr val="accent4"/>
                  </a:solidFill>
                </a:rPr>
                <a:t>投园区子公司</a:t>
              </a:r>
              <a:r>
                <a:rPr lang="zh-CN" altLang="en-US" b="1">
                  <a:solidFill>
                    <a:schemeClr val="accent4"/>
                  </a:solidFill>
                </a:rPr>
                <a:t>管控边界不</a:t>
              </a:r>
              <a:r>
                <a:rPr lang="zh-CN" altLang="en-US" b="1" smtClean="0">
                  <a:solidFill>
                    <a:schemeClr val="accent4"/>
                  </a:solidFill>
                </a:rPr>
                <a:t>清晰</a:t>
              </a:r>
              <a:endParaRPr lang="en-US" b="1">
                <a:solidFill>
                  <a:schemeClr val="accent4"/>
                </a:solidFill>
              </a:endParaRPr>
            </a:p>
          </p:txBody>
        </p:sp>
        <p:sp>
          <p:nvSpPr>
            <p:cNvPr id="23" name="TextBox 22"/>
            <p:cNvSpPr txBox="1"/>
            <p:nvPr/>
          </p:nvSpPr>
          <p:spPr>
            <a:xfrm>
              <a:off x="2416629" y="4917543"/>
              <a:ext cx="6320970" cy="701731"/>
            </a:xfrm>
            <a:prstGeom prst="rect">
              <a:avLst/>
            </a:prstGeom>
          </p:spPr>
          <p:txBody>
            <a:bodyPr vert="horz" wrap="square" lIns="0" tIns="0" rIns="0" bIns="0" rtlCol="0" anchor="t" anchorCtr="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lnSpc>
                  <a:spcPct val="95000"/>
                </a:lnSpc>
              </a:pPr>
              <a:r>
                <a:rPr lang="zh-CN" altLang="en-US"/>
                <a:t>目前开投各园区公司（如产投、电投等）的日常工作需要同时向开投、园区党工委和园区管委会汇报，“多头领导”增大了园区公司的工作难度，降低了工作效率</a:t>
              </a:r>
              <a:endParaRPr lang="en-US"/>
            </a:p>
          </p:txBody>
        </p:sp>
      </p:grpSp>
      <p:grpSp>
        <p:nvGrpSpPr>
          <p:cNvPr id="10" name="Group 9"/>
          <p:cNvGrpSpPr/>
          <p:nvPr/>
        </p:nvGrpSpPr>
        <p:grpSpPr>
          <a:xfrm>
            <a:off x="223584" y="3658661"/>
            <a:ext cx="8503129" cy="984885"/>
            <a:chOff x="234470" y="2245726"/>
            <a:chExt cx="8503129" cy="984885"/>
          </a:xfrm>
        </p:grpSpPr>
        <p:sp>
          <p:nvSpPr>
            <p:cNvPr id="26" name="TextBox 25"/>
            <p:cNvSpPr txBox="1"/>
            <p:nvPr>
              <p:custDataLst>
                <p:tags r:id="rId8"/>
              </p:custDataLst>
            </p:nvPr>
          </p:nvSpPr>
          <p:spPr>
            <a:xfrm>
              <a:off x="234470" y="2245726"/>
              <a:ext cx="2040644" cy="947057"/>
            </a:xfrm>
            <a:prstGeom prst="rect">
              <a:avLst/>
            </a:prstGeom>
            <a:solidFill>
              <a:schemeClr val="accent1"/>
            </a:solidFill>
            <a:ln>
              <a:solidFill>
                <a:schemeClr val="accent1"/>
              </a:solid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b="1">
                  <a:solidFill>
                    <a:schemeClr val="accent4"/>
                  </a:solidFill>
                </a:rPr>
                <a:t>新区</a:t>
              </a:r>
              <a:r>
                <a:rPr lang="zh-CN" altLang="en-US" b="1" smtClean="0">
                  <a:solidFill>
                    <a:schemeClr val="accent4"/>
                  </a:solidFill>
                </a:rPr>
                <a:t>党工委管委会对开投公司管控边界有待梳理</a:t>
              </a:r>
              <a:endParaRPr lang="en-US" b="1">
                <a:solidFill>
                  <a:schemeClr val="accent4"/>
                </a:solidFill>
              </a:endParaRPr>
            </a:p>
          </p:txBody>
        </p:sp>
        <p:sp>
          <p:nvSpPr>
            <p:cNvPr id="25" name="TextBox 24"/>
            <p:cNvSpPr txBox="1"/>
            <p:nvPr/>
          </p:nvSpPr>
          <p:spPr>
            <a:xfrm>
              <a:off x="2416629" y="2245726"/>
              <a:ext cx="6320970" cy="984885"/>
            </a:xfrm>
            <a:prstGeom prst="rect">
              <a:avLst/>
            </a:prstGeom>
          </p:spPr>
          <p:txBody>
            <a:bodyPr vert="horz" wrap="square" lIns="0" tIns="0" rIns="0" bIns="0" rtlCol="0" anchor="t" anchorCtr="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a:t>开投目前现代企业制度和法人治理结构，尤其是和出资人的关系</a:t>
              </a:r>
              <a:r>
                <a:rPr lang="zh-CN" altLang="en-US" smtClean="0"/>
                <a:t>，还需要进一步梳理</a:t>
              </a:r>
              <a:r>
                <a:rPr lang="zh-CN" altLang="en-US"/>
                <a:t>。当前“一心两翼”管控模式在过去发挥了巨大的作用，但不利于开投公司，尤其是商业类业务，未来按照市场规律运作发展</a:t>
              </a:r>
            </a:p>
          </p:txBody>
        </p:sp>
      </p:grpSp>
      <p:cxnSp>
        <p:nvCxnSpPr>
          <p:cNvPr id="58" name="Straight Connector 57"/>
          <p:cNvCxnSpPr/>
          <p:nvPr>
            <p:custDataLst>
              <p:tags r:id="rId9"/>
            </p:custDataLst>
          </p:nvPr>
        </p:nvCxnSpPr>
        <p:spPr>
          <a:xfrm>
            <a:off x="2405743" y="3519077"/>
            <a:ext cx="6320970" cy="0"/>
          </a:xfrm>
          <a:prstGeom prst="line">
            <a:avLst/>
          </a:prstGeom>
          <a:ln w="19050">
            <a:solidFill>
              <a:schemeClr val="accent6"/>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custDataLst>
              <p:tags r:id="rId10"/>
            </p:custDataLst>
          </p:nvPr>
        </p:nvCxnSpPr>
        <p:spPr>
          <a:xfrm>
            <a:off x="2405743" y="4745302"/>
            <a:ext cx="6320970" cy="0"/>
          </a:xfrm>
          <a:prstGeom prst="line">
            <a:avLst/>
          </a:prstGeom>
          <a:ln w="19050">
            <a:solidFill>
              <a:schemeClr val="accent6"/>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custDataLst>
              <p:tags r:id="rId11"/>
            </p:custDataLst>
          </p:nvPr>
        </p:nvCxnSpPr>
        <p:spPr>
          <a:xfrm>
            <a:off x="2405743" y="2292852"/>
            <a:ext cx="6320970" cy="0"/>
          </a:xfrm>
          <a:prstGeom prst="line">
            <a:avLst/>
          </a:prstGeom>
          <a:ln w="19050">
            <a:solidFill>
              <a:schemeClr val="accent6"/>
            </a:solidFill>
            <a:prstDash val="sysDot"/>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142492"/>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7" name="Object 6" hidden="1"/>
          <p:cNvGraphicFramePr>
            <a:graphicFrameLocks noChangeAspect="1"/>
          </p:cNvGraphicFramePr>
          <p:nvPr>
            <p:custDataLst>
              <p:tags r:id="rId2"/>
            </p:custDataLst>
            <p:extLst/>
          </p:nvPr>
        </p:nvGraphicFramePr>
        <p:xfrm>
          <a:off x="1588" y="1588"/>
          <a:ext cx="1587" cy="1587"/>
        </p:xfrm>
        <a:graphic>
          <a:graphicData uri="http://schemas.openxmlformats.org/presentationml/2006/ole">
            <mc:AlternateContent>
              <mc:Choice xmlns:v="urn:schemas-microsoft-com:vml" Requires="v">
                <p:oleObj spid="_x0000_s1041" name="think-cell Slide" r:id="rId3" imgW="393" imgH="394" progId="TCLayout.ActiveDocument.1">
                  <p:embed/>
                </p:oleObj>
              </mc:Choice>
              <mc:Fallback>
                <p:oleObj name="think-cell Slide" r:id="rId3" imgW="393" imgH="394"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2" name="Title 1"/>
          <p:cNvSpPr>
            <a:spLocks noGrp="1"/>
          </p:cNvSpPr>
          <p:nvPr>
            <p:ph type="title"/>
          </p:nvPr>
        </p:nvSpPr>
        <p:spPr>
          <a:xfrm>
            <a:off x="119063" y="230188"/>
            <a:ext cx="8618537" cy="292388"/>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lvl="1"/>
            <a:r>
              <a:rPr lang="zh-CN" altLang="en-US"/>
              <a:t>建议开投在组织架构和管控模式两方面进行优化，以支持开投的可持续发展</a:t>
            </a:r>
            <a:endParaRPr lang="en-US"/>
          </a:p>
        </p:txBody>
      </p:sp>
      <p:sp>
        <p:nvSpPr>
          <p:cNvPr id="6"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indent="-633413" defTabSz="895350">
              <a:tabLst>
                <a:tab pos="628650"/>
              </a:tabLst>
            </a:pPr>
            <a:r>
              <a:rPr lang="zh-CN" altLang="en-US" sz="1000">
                <a:solidFill>
                  <a:srgbClr val="000000"/>
                </a:solidFill>
                <a:latin typeface="+mn-lt"/>
              </a:rPr>
              <a:t>资料来源：小组分析</a:t>
            </a:r>
            <a:endParaRPr lang="en-US" altLang="zh-CN" sz="1000">
              <a:solidFill>
                <a:srgbClr val="000000"/>
              </a:solidFill>
              <a:latin typeface="+mn-lt"/>
            </a:endParaRPr>
          </a:p>
        </p:txBody>
      </p:sp>
      <p:grpSp>
        <p:nvGrpSpPr>
          <p:cNvPr id="10" name="Group 9"/>
          <p:cNvGrpSpPr/>
          <p:nvPr/>
        </p:nvGrpSpPr>
        <p:grpSpPr>
          <a:xfrm>
            <a:off x="413661" y="914666"/>
            <a:ext cx="8095340" cy="4995821"/>
            <a:chOff x="598716" y="904236"/>
            <a:chExt cx="8095340" cy="4995821"/>
          </a:xfrm>
        </p:grpSpPr>
        <p:sp>
          <p:nvSpPr>
            <p:cNvPr id="54" name="Rectangle 53"/>
            <p:cNvSpPr/>
            <p:nvPr/>
          </p:nvSpPr>
          <p:spPr>
            <a:xfrm>
              <a:off x="598716" y="904236"/>
              <a:ext cx="8095340" cy="4995821"/>
            </a:xfrm>
            <a:prstGeom prst="rect">
              <a:avLst/>
            </a:prstGeom>
            <a:solidFill>
              <a:schemeClr val="bg1"/>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err="1" smtClean="0">
                <a:solidFill>
                  <a:schemeClr val="tx1"/>
                </a:solidFill>
              </a:endParaRPr>
            </a:p>
          </p:txBody>
        </p:sp>
        <p:grpSp>
          <p:nvGrpSpPr>
            <p:cNvPr id="4" name="Group 3"/>
            <p:cNvGrpSpPr/>
            <p:nvPr/>
          </p:nvGrpSpPr>
          <p:grpSpPr>
            <a:xfrm>
              <a:off x="707571" y="1010533"/>
              <a:ext cx="7869702" cy="1600438"/>
              <a:chOff x="707571" y="1010533"/>
              <a:chExt cx="7869702" cy="1600438"/>
            </a:xfrm>
          </p:grpSpPr>
          <p:sp>
            <p:nvSpPr>
              <p:cNvPr id="5" name="TextBox 4"/>
              <p:cNvSpPr txBox="1"/>
              <p:nvPr/>
            </p:nvSpPr>
            <p:spPr>
              <a:xfrm>
                <a:off x="1948543" y="1010533"/>
                <a:ext cx="6628730" cy="1600438"/>
              </a:xfrm>
              <a:prstGeom prst="rect">
                <a:avLst/>
              </a:prstGeom>
            </p:spPr>
            <p:txBody>
              <a:bodyPr vert="horz" wrap="square" lIns="0" tIns="0" rIns="0" bIns="0" rtlCol="0" anchor="t" anchorCtr="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spcBef>
                    <a:spcPct val="50000"/>
                  </a:spcBef>
                </a:pPr>
                <a:r>
                  <a:rPr lang="zh-CN" altLang="en-US" b="1" smtClean="0">
                    <a:solidFill>
                      <a:schemeClr val="accent4"/>
                    </a:solidFill>
                    <a:latin typeface="+mj-lt"/>
                    <a:ea typeface="+mj-ea"/>
                  </a:rPr>
                  <a:t>明确“整体战略管控，公益类运营管控”的总部管理定位：</a:t>
                </a:r>
                <a:r>
                  <a:rPr lang="zh-CN" altLang="en-US" smtClean="0">
                    <a:latin typeface="+mj-lt"/>
                    <a:ea typeface="+mj-ea"/>
                  </a:rPr>
                  <a:t>承接战略规划和开投复杂的业务特点，建议开投公司对下属子公司总体上采取</a:t>
                </a:r>
                <a:r>
                  <a:rPr lang="zh-CN" altLang="en-US" b="1">
                    <a:solidFill>
                      <a:schemeClr val="accent4"/>
                    </a:solidFill>
                    <a:latin typeface="+mj-lt"/>
                    <a:ea typeface="+mj-ea"/>
                  </a:rPr>
                  <a:t>整体战略管控，公益类运营管控</a:t>
                </a:r>
                <a:r>
                  <a:rPr lang="zh-CN" altLang="en-US" smtClean="0">
                    <a:latin typeface="+mj-lt"/>
                    <a:ea typeface="+mj-ea"/>
                  </a:rPr>
                  <a:t>，平衡能力和业务等多方面的需求</a:t>
                </a:r>
                <a:endParaRPr lang="en-US" altLang="zh-CN" smtClean="0">
                  <a:latin typeface="+mj-lt"/>
                  <a:ea typeface="+mj-ea"/>
                </a:endParaRPr>
              </a:p>
              <a:p>
                <a:pPr lvl="1">
                  <a:spcBef>
                    <a:spcPct val="50000"/>
                  </a:spcBef>
                </a:pPr>
                <a:r>
                  <a:rPr lang="zh-CN" altLang="en-US" b="1">
                    <a:solidFill>
                      <a:schemeClr val="accent4"/>
                    </a:solidFill>
                    <a:latin typeface="+mj-lt"/>
                    <a:ea typeface="+mj-ea"/>
                  </a:rPr>
                  <a:t>在总部建立健全的职能部门</a:t>
                </a:r>
                <a:r>
                  <a:rPr lang="zh-CN" altLang="en-US">
                    <a:latin typeface="+mj-lt"/>
                    <a:ea typeface="+mj-ea"/>
                  </a:rPr>
                  <a:t>：根据建设 “引领、服务、监督、能力”战略型管控开投总部的目标，理顺归并目前职能部门，重点建设如风控、人力资源、投资管控等缺失或不足</a:t>
                </a:r>
                <a:r>
                  <a:rPr lang="zh-CN" altLang="en-US" smtClean="0">
                    <a:latin typeface="+mj-lt"/>
                    <a:ea typeface="+mj-ea"/>
                  </a:rPr>
                  <a:t>能力</a:t>
                </a:r>
                <a:endParaRPr lang="en-US" altLang="zh-CN">
                  <a:latin typeface="+mj-lt"/>
                  <a:ea typeface="+mj-ea"/>
                </a:endParaRPr>
              </a:p>
            </p:txBody>
          </p:sp>
          <p:sp>
            <p:nvSpPr>
              <p:cNvPr id="3" name="Rectangle 2"/>
              <p:cNvSpPr/>
              <p:nvPr/>
            </p:nvSpPr>
            <p:spPr>
              <a:xfrm>
                <a:off x="707571" y="1010533"/>
                <a:ext cx="1153884" cy="1600438"/>
              </a:xfrm>
              <a:prstGeom prst="rect">
                <a:avLst/>
              </a:prstGeom>
              <a:solidFill>
                <a:schemeClr val="accent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r>
                  <a:rPr lang="zh-CN" altLang="en-US" b="1" smtClean="0">
                    <a:solidFill>
                      <a:schemeClr val="accent4"/>
                    </a:solidFill>
                    <a:latin typeface="+mj-lt"/>
                    <a:ea typeface="+mj-ea"/>
                  </a:rPr>
                  <a:t>组织架构</a:t>
                </a:r>
                <a:endParaRPr lang="en-US" b="1" err="1" smtClean="0">
                  <a:solidFill>
                    <a:schemeClr val="accent4"/>
                  </a:solidFill>
                  <a:latin typeface="+mj-lt"/>
                  <a:ea typeface="+mj-ea"/>
                </a:endParaRPr>
              </a:p>
            </p:txBody>
          </p:sp>
          <p:sp>
            <p:nvSpPr>
              <p:cNvPr id="31" name="Marvin tracker circle"/>
              <p:cNvSpPr/>
              <p:nvPr/>
            </p:nvSpPr>
            <p:spPr>
              <a:xfrm>
                <a:off x="1124192" y="1247531"/>
                <a:ext cx="335224" cy="335224"/>
              </a:xfrm>
              <a:prstGeom prst="ellipse">
                <a:avLst/>
              </a:prstGeom>
              <a:solidFill>
                <a:schemeClr val="accent3"/>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r>
                  <a:rPr lang="en-US" b="1" smtClean="0">
                    <a:solidFill>
                      <a:schemeClr val="bg1"/>
                    </a:solidFill>
                    <a:latin typeface="+mj-lt"/>
                    <a:ea typeface="+mj-ea"/>
                  </a:rPr>
                  <a:t>1</a:t>
                </a:r>
              </a:p>
            </p:txBody>
          </p:sp>
        </p:grpSp>
        <p:grpSp>
          <p:nvGrpSpPr>
            <p:cNvPr id="9" name="Group 8"/>
            <p:cNvGrpSpPr/>
            <p:nvPr/>
          </p:nvGrpSpPr>
          <p:grpSpPr>
            <a:xfrm>
              <a:off x="707571" y="3067629"/>
              <a:ext cx="7869702" cy="2831545"/>
              <a:chOff x="707571" y="3220029"/>
              <a:chExt cx="7869702" cy="2831545"/>
            </a:xfrm>
          </p:grpSpPr>
          <p:sp>
            <p:nvSpPr>
              <p:cNvPr id="12" name="TextBox 11"/>
              <p:cNvSpPr txBox="1"/>
              <p:nvPr/>
            </p:nvSpPr>
            <p:spPr>
              <a:xfrm>
                <a:off x="1948543" y="3220030"/>
                <a:ext cx="6628730" cy="2831544"/>
              </a:xfrm>
              <a:prstGeom prst="rect">
                <a:avLst/>
              </a:prstGeom>
            </p:spPr>
            <p:txBody>
              <a:bodyPr vert="horz" wrap="square" lIns="0" tIns="0" rIns="0" bIns="0" rtlCol="0" anchor="t" anchorCtr="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b="1" smtClean="0">
                    <a:solidFill>
                      <a:schemeClr val="accent4"/>
                    </a:solidFill>
                    <a:latin typeface="+mj-lt"/>
                    <a:ea typeface="+mj-ea"/>
                  </a:rPr>
                  <a:t>梳理子公司业务，明晰开投公司对于子公司的管控模式</a:t>
                </a:r>
                <a:r>
                  <a:rPr lang="zh-CN" altLang="en-US" smtClean="0">
                    <a:latin typeface="+mj-lt"/>
                    <a:ea typeface="+mj-ea"/>
                  </a:rPr>
                  <a:t>：短期</a:t>
                </a:r>
                <a:r>
                  <a:rPr lang="zh-CN" altLang="en-US">
                    <a:latin typeface="+mj-lt"/>
                    <a:ea typeface="+mj-ea"/>
                  </a:rPr>
                  <a:t>内将各子公司分别纳入城综商、金控、产投三大板块，实现板块内“城、产</a:t>
                </a:r>
                <a:r>
                  <a:rPr lang="zh-CN" altLang="en-US" smtClean="0">
                    <a:latin typeface="+mj-lt"/>
                    <a:ea typeface="+mj-ea"/>
                  </a:rPr>
                  <a:t>、金”</a:t>
                </a:r>
                <a:r>
                  <a:rPr lang="zh-CN" altLang="en-US">
                    <a:latin typeface="+mj-lt"/>
                    <a:ea typeface="+mj-ea"/>
                  </a:rPr>
                  <a:t>协同发展，长期考虑成立事业</a:t>
                </a:r>
                <a:r>
                  <a:rPr lang="zh-CN" altLang="en-US" smtClean="0">
                    <a:latin typeface="+mj-lt"/>
                    <a:ea typeface="+mj-ea"/>
                  </a:rPr>
                  <a:t>部，对公益类子公司采用运营管控，“管深管透”，</a:t>
                </a:r>
                <a:r>
                  <a:rPr lang="zh-CN" altLang="en-US">
                    <a:latin typeface="+mj-lt"/>
                    <a:ea typeface="+mj-ea"/>
                  </a:rPr>
                  <a:t>商业类</a:t>
                </a:r>
                <a:r>
                  <a:rPr lang="zh-CN" altLang="en-US" smtClean="0">
                    <a:latin typeface="+mj-lt"/>
                    <a:ea typeface="+mj-ea"/>
                  </a:rPr>
                  <a:t>公司采用战略管控，“放开放活”</a:t>
                </a:r>
                <a:endParaRPr lang="en-US" altLang="zh-CN" smtClean="0">
                  <a:latin typeface="+mj-lt"/>
                  <a:ea typeface="+mj-ea"/>
                </a:endParaRPr>
              </a:p>
              <a:p>
                <a:pPr lvl="1"/>
                <a:r>
                  <a:rPr lang="zh-CN" altLang="en-US" b="1">
                    <a:solidFill>
                      <a:schemeClr val="accent4"/>
                    </a:solidFill>
                    <a:latin typeface="+mj-lt"/>
                    <a:ea typeface="+mj-ea"/>
                  </a:rPr>
                  <a:t>合理界定政府作为出资人对开投公司的管控模式</a:t>
                </a:r>
                <a:r>
                  <a:rPr lang="zh-CN" altLang="en-US">
                    <a:latin typeface="+mj-lt"/>
                    <a:ea typeface="+mj-ea"/>
                  </a:rPr>
                  <a:t>：</a:t>
                </a:r>
                <a:r>
                  <a:rPr lang="zh-CN" altLang="en-US"/>
                  <a:t>参考中央和省委精神，充分考虑贵安实际情况，在未来</a:t>
                </a:r>
                <a:r>
                  <a:rPr lang="en-US" altLang="zh-CN"/>
                  <a:t>2-3</a:t>
                </a:r>
                <a:r>
                  <a:rPr lang="zh-CN" altLang="en-US"/>
                  <a:t>年坚持传统的好的模式</a:t>
                </a:r>
                <a:r>
                  <a:rPr lang="zh-CN" altLang="en-US" smtClean="0"/>
                  <a:t>；中长期来看，对于</a:t>
                </a:r>
                <a:r>
                  <a:rPr lang="zh-CN" altLang="en-US"/>
                  <a:t>商业类业务，结合实际</a:t>
                </a:r>
                <a:r>
                  <a:rPr lang="zh-CN" altLang="en-US" smtClean="0"/>
                  <a:t>，在中央和省委政策指导下，逐步</a:t>
                </a:r>
                <a:r>
                  <a:rPr lang="zh-CN" altLang="en-US"/>
                  <a:t>但坚定地探索建立现代企业</a:t>
                </a:r>
                <a:r>
                  <a:rPr lang="zh-CN" altLang="en-US" smtClean="0"/>
                  <a:t>制度，实现权责利的统一</a:t>
                </a:r>
                <a:endParaRPr lang="en-US" altLang="zh-CN" b="1">
                  <a:solidFill>
                    <a:schemeClr val="accent4"/>
                  </a:solidFill>
                  <a:latin typeface="+mj-lt"/>
                  <a:ea typeface="+mj-ea"/>
                </a:endParaRPr>
              </a:p>
              <a:p>
                <a:pPr lvl="1"/>
                <a:r>
                  <a:rPr lang="zh-CN" altLang="en-US" b="1" smtClean="0">
                    <a:solidFill>
                      <a:schemeClr val="accent4"/>
                    </a:solidFill>
                    <a:latin typeface="+mj-lt"/>
                    <a:ea typeface="+mj-ea"/>
                  </a:rPr>
                  <a:t>厘清园区党工委管委会与园区公司关系</a:t>
                </a:r>
                <a:r>
                  <a:rPr lang="zh-CN" altLang="en-US" smtClean="0">
                    <a:latin typeface="+mj-lt"/>
                    <a:ea typeface="+mj-ea"/>
                  </a:rPr>
                  <a:t>：建议按照“两块牌子、一套人马”的原则简化管理层级、提升运营效率</a:t>
                </a:r>
                <a:endParaRPr lang="en-US" altLang="zh-CN" smtClean="0">
                  <a:latin typeface="+mj-lt"/>
                  <a:ea typeface="+mj-ea"/>
                </a:endParaRPr>
              </a:p>
              <a:p>
                <a:pPr lvl="1">
                  <a:spcBef>
                    <a:spcPct val="50000"/>
                  </a:spcBef>
                </a:pPr>
                <a:endParaRPr lang="zh-CN" altLang="en-US" smtClean="0">
                  <a:latin typeface="+mj-lt"/>
                  <a:ea typeface="+mj-ea"/>
                </a:endParaRPr>
              </a:p>
            </p:txBody>
          </p:sp>
          <p:sp>
            <p:nvSpPr>
              <p:cNvPr id="40" name="Rectangle 39"/>
              <p:cNvSpPr/>
              <p:nvPr/>
            </p:nvSpPr>
            <p:spPr>
              <a:xfrm>
                <a:off x="707571" y="3220029"/>
                <a:ext cx="1153884" cy="2708434"/>
              </a:xfrm>
              <a:prstGeom prst="rect">
                <a:avLst/>
              </a:prstGeom>
              <a:solidFill>
                <a:schemeClr val="accent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r>
                  <a:rPr lang="zh-CN" altLang="en-US" b="1" smtClean="0">
                    <a:solidFill>
                      <a:schemeClr val="accent4"/>
                    </a:solidFill>
                    <a:latin typeface="+mj-lt"/>
                    <a:ea typeface="+mj-ea"/>
                  </a:rPr>
                  <a:t>管控模式</a:t>
                </a:r>
                <a:endParaRPr lang="en-US" b="1" err="1" smtClean="0">
                  <a:solidFill>
                    <a:schemeClr val="accent4"/>
                  </a:solidFill>
                  <a:latin typeface="+mj-lt"/>
                  <a:ea typeface="+mj-ea"/>
                </a:endParaRPr>
              </a:p>
            </p:txBody>
          </p:sp>
          <p:sp>
            <p:nvSpPr>
              <p:cNvPr id="34" name="Marvin tracker circle"/>
              <p:cNvSpPr/>
              <p:nvPr/>
            </p:nvSpPr>
            <p:spPr>
              <a:xfrm>
                <a:off x="1116901" y="3972066"/>
                <a:ext cx="335224" cy="335224"/>
              </a:xfrm>
              <a:prstGeom prst="ellipse">
                <a:avLst/>
              </a:prstGeom>
              <a:solidFill>
                <a:schemeClr val="accent3"/>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r>
                  <a:rPr lang="en-US" altLang="zh-CN" b="1">
                    <a:solidFill>
                      <a:schemeClr val="bg1"/>
                    </a:solidFill>
                    <a:latin typeface="+mj-lt"/>
                    <a:ea typeface="+mj-ea"/>
                  </a:rPr>
                  <a:t>2</a:t>
                </a:r>
                <a:endParaRPr lang="en-US" b="1" smtClean="0">
                  <a:solidFill>
                    <a:schemeClr val="bg1"/>
                  </a:solidFill>
                  <a:latin typeface="+mj-lt"/>
                  <a:ea typeface="+mj-ea"/>
                </a:endParaRPr>
              </a:p>
            </p:txBody>
          </p:sp>
        </p:grpSp>
        <p:cxnSp>
          <p:nvCxnSpPr>
            <p:cNvPr id="13" name="Straight Connector 12"/>
            <p:cNvCxnSpPr/>
            <p:nvPr>
              <p:custDataLst>
                <p:tags r:id="rId5"/>
              </p:custDataLst>
            </p:nvPr>
          </p:nvCxnSpPr>
          <p:spPr>
            <a:xfrm>
              <a:off x="2024743" y="2839300"/>
              <a:ext cx="6552530" cy="0"/>
            </a:xfrm>
            <a:prstGeom prst="line">
              <a:avLst/>
            </a:prstGeom>
            <a:ln w="19050">
              <a:solidFill>
                <a:schemeClr val="accent6"/>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485583581"/>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Object 4" hidden="1"/>
          <p:cNvGraphicFramePr>
            <a:graphicFrameLocks noChangeAspect="1"/>
          </p:cNvGraphicFramePr>
          <p:nvPr>
            <p:custDataLst>
              <p:tags r:id="rId2"/>
            </p:custDataLst>
            <p:extLst>
              <p:ext uri="{D42A27DB-BD31-4B8C-83A1-F6EECF244321}">
                <p14:modId xmlns:p14="http://schemas.microsoft.com/office/powerpoint/2010/main" val="870241197"/>
              </p:ext>
            </p:extLst>
          </p:nvPr>
        </p:nvGraphicFramePr>
        <p:xfrm>
          <a:off x="1588" y="1588"/>
          <a:ext cx="1587" cy="1587"/>
        </p:xfrm>
        <a:graphic>
          <a:graphicData uri="http://schemas.openxmlformats.org/presentationml/2006/ole">
            <mc:AlternateContent>
              <mc:Choice xmlns:v="urn:schemas-microsoft-com:vml" Requires="v">
                <p:oleObj spid="_x0000_s1042" name="think-cell Slide" r:id="rId3" imgW="473" imgH="472" progId="TCLayout.ActiveDocument.1">
                  <p:embed/>
                </p:oleObj>
              </mc:Choice>
              <mc:Fallback>
                <p:oleObj name="think-cell Slide" r:id="rId3" imgW="473" imgH="472"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4" name="Rectangle 3" hidden="1"/>
          <p:cNvSpPr/>
          <p:nvPr>
            <p:custDataLst>
              <p:tags r:id="rId5"/>
            </p:custDataLst>
          </p:nvPr>
        </p:nvSpPr>
        <p:spPr bwMode="auto">
          <a:xfrm>
            <a:off x="0" y="0"/>
            <a:ext cx="158750" cy="158750"/>
          </a:xfrm>
          <a:prstGeom prst="rect">
            <a:avLst/>
          </a:prstGeom>
          <a:solidFill>
            <a:schemeClr val="accent1"/>
          </a:solidFill>
          <a:ln w="952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vert="horz" wrap="none" lIns="0" tIns="0" rIns="0" bIns="0" numCol="1" spcCol="0" rtlCol="0" anchor="ctr" anchorCtr="0">
            <a:noAutofit/>
          </a:bodyP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err="1" smtClean="0">
              <a:solidFill>
                <a:schemeClr val="tx1"/>
              </a:solidFill>
              <a:latin typeface="Arial" pitchFamily="34" charset="0"/>
              <a:ea typeface="楷体" panose="02010609060101010101" pitchFamily="49" charset="-122"/>
              <a:sym typeface="Arial" pitchFamily="34" charset="0"/>
            </a:endParaRPr>
          </a:p>
        </p:txBody>
      </p:sp>
      <p:sp>
        <p:nvSpPr>
          <p:cNvPr id="2" name="Title 1"/>
          <p:cNvSpPr>
            <a:spLocks noGrp="1"/>
          </p:cNvSpPr>
          <p:nvPr>
            <p:ph type="title"/>
          </p:nvPr>
        </p:nvSpPr>
        <p:spPr>
          <a:xfrm>
            <a:off x="119063" y="230188"/>
            <a:ext cx="8618537" cy="292388"/>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r>
              <a:rPr lang="zh-CN" altLang="en-US"/>
              <a:t>目录</a:t>
            </a:r>
            <a:endParaRPr lang="en-US"/>
          </a:p>
        </p:txBody>
      </p:sp>
      <p:sp>
        <p:nvSpPr>
          <p:cNvPr id="14" name="Text Placeholder 2"/>
          <p:cNvSpPr>
            <a:spLocks noGrp="1"/>
          </p:cNvSpPr>
          <p:nvPr>
            <p:custDataLst>
              <p:tags r:id="rId6"/>
            </p:custDataLst>
          </p:nvPr>
        </p:nvSpPr>
        <p:spPr bwMode="gray">
          <a:xfrm>
            <a:off x="3482975" y="1528763"/>
            <a:ext cx="1995488" cy="407988"/>
          </a:xfrm>
          <a:prstGeom prst="rect">
            <a:avLst/>
          </a:prstGeom>
          <a:noFill/>
          <a:ln w="9525">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14:hiddenLine>
            </a:ext>
          </a:extLst>
        </p:spPr>
        <p:txBody>
          <a:bodyPr vert="horz" wrap="square" lIns="80963" tIns="80963" rIns="0" bIns="82550" numCol="1" spcCol="0" rtlCol="0" anchor="ctr" anchorCtr="0">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mtClean="0"/>
              <a:t>宏观环境分析</a:t>
            </a:r>
            <a:endParaRPr lang="en-US"/>
          </a:p>
        </p:txBody>
      </p:sp>
      <p:sp>
        <p:nvSpPr>
          <p:cNvPr id="17" name="Text Placeholder 2"/>
          <p:cNvSpPr>
            <a:spLocks noGrp="1"/>
          </p:cNvSpPr>
          <p:nvPr>
            <p:custDataLst>
              <p:tags r:id="rId7"/>
            </p:custDataLst>
          </p:nvPr>
        </p:nvSpPr>
        <p:spPr bwMode="gray">
          <a:xfrm>
            <a:off x="3482975" y="1936750"/>
            <a:ext cx="1995488" cy="406400"/>
          </a:xfrm>
          <a:prstGeom prst="rect">
            <a:avLst/>
          </a:prstGeom>
          <a:noFill/>
          <a:ln w="9525">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14:hiddenLine>
            </a:ext>
          </a:extLst>
        </p:spPr>
        <p:txBody>
          <a:bodyPr vert="horz" wrap="square" lIns="80963" tIns="80963" rIns="0" bIns="80963" numCol="1" spcCol="0" rtlCol="0" anchor="ctr" anchorCtr="0">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mtClean="0"/>
              <a:t>开投现状诊断</a:t>
            </a:r>
            <a:endParaRPr lang="en-US"/>
          </a:p>
        </p:txBody>
      </p:sp>
      <p:sp>
        <p:nvSpPr>
          <p:cNvPr id="19" name="Text Placeholder 2">
            <a:hlinkClick action="ppaction://noaction"/>
          </p:cNvPr>
          <p:cNvSpPr>
            <a:spLocks noGrp="1"/>
          </p:cNvSpPr>
          <p:nvPr>
            <p:custDataLst>
              <p:tags r:id="rId8"/>
            </p:custDataLst>
          </p:nvPr>
        </p:nvSpPr>
        <p:spPr bwMode="gray">
          <a:xfrm>
            <a:off x="3482975" y="2343150"/>
            <a:ext cx="1995488" cy="406400"/>
          </a:xfrm>
          <a:prstGeom prst="rect">
            <a:avLst/>
          </a:prstGeom>
          <a:noFill/>
          <a:ln w="9525">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14:hiddenLine>
            </a:ext>
          </a:extLst>
        </p:spPr>
        <p:txBody>
          <a:bodyPr vert="horz" wrap="square" lIns="80963" tIns="80963" rIns="0" bIns="80963" numCol="1" spcCol="0" rtlCol="0" anchor="ctr" anchorCtr="0">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mtClean="0"/>
              <a:t>行业案例分析</a:t>
            </a:r>
            <a:endParaRPr lang="en-US"/>
          </a:p>
        </p:txBody>
      </p:sp>
      <p:sp>
        <p:nvSpPr>
          <p:cNvPr id="21" name="Text Placeholder 2">
            <a:hlinkClick action="ppaction://noaction"/>
          </p:cNvPr>
          <p:cNvSpPr>
            <a:spLocks noGrp="1"/>
          </p:cNvSpPr>
          <p:nvPr>
            <p:custDataLst>
              <p:tags r:id="rId9"/>
            </p:custDataLst>
          </p:nvPr>
        </p:nvSpPr>
        <p:spPr bwMode="gray">
          <a:xfrm>
            <a:off x="3482975" y="2749550"/>
            <a:ext cx="1995488" cy="407988"/>
          </a:xfrm>
          <a:prstGeom prst="rect">
            <a:avLst/>
          </a:prstGeom>
          <a:noFill/>
          <a:ln w="9525">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14:hiddenLine>
            </a:ext>
          </a:extLst>
        </p:spPr>
        <p:txBody>
          <a:bodyPr vert="horz" wrap="square" lIns="80963" tIns="82550" rIns="0" bIns="80963" numCol="1" spcCol="0" rtlCol="0" anchor="ctr" anchorCtr="0">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mtClean="0"/>
              <a:t>公司发展战略定位</a:t>
            </a:r>
            <a:endParaRPr lang="en-US"/>
          </a:p>
        </p:txBody>
      </p:sp>
      <p:sp>
        <p:nvSpPr>
          <p:cNvPr id="20" name="Text Placeholder 2">
            <a:hlinkClick r:id="rId11" action="ppaction://hlinksldjump?num=1"/>
          </p:cNvPr>
          <p:cNvSpPr>
            <a:spLocks noGrp="1"/>
          </p:cNvSpPr>
          <p:nvPr>
            <p:custDataLst>
              <p:tags r:id="rId10"/>
            </p:custDataLst>
          </p:nvPr>
        </p:nvSpPr>
        <p:spPr bwMode="gray">
          <a:xfrm>
            <a:off x="3482975" y="3157538"/>
            <a:ext cx="1995488" cy="406400"/>
          </a:xfrm>
          <a:prstGeom prst="rect">
            <a:avLst/>
          </a:prstGeom>
          <a:noFill/>
          <a:ln w="9525">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14:hiddenLine>
            </a:ext>
          </a:extLst>
        </p:spPr>
        <p:txBody>
          <a:bodyPr vert="horz" wrap="square" lIns="80963" tIns="80963" rIns="0" bIns="80963" numCol="1" spcCol="0" rtlCol="0" anchor="ctr" anchorCtr="0">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b="1" smtClean="0"/>
              <a:t>组织管控</a:t>
            </a:r>
            <a:endParaRPr lang="en-US" b="1"/>
          </a:p>
        </p:txBody>
      </p:sp>
      <p:sp>
        <p:nvSpPr>
          <p:cNvPr id="28" name="Text Placeholder 2"/>
          <p:cNvSpPr>
            <a:spLocks noGrp="1"/>
          </p:cNvSpPr>
          <p:nvPr>
            <p:custDataLst>
              <p:tags r:id="rId12"/>
            </p:custDataLst>
          </p:nvPr>
        </p:nvSpPr>
        <p:spPr bwMode="gray">
          <a:xfrm>
            <a:off x="3482975" y="3563938"/>
            <a:ext cx="1995488" cy="407988"/>
          </a:xfrm>
          <a:prstGeom prst="rect">
            <a:avLst/>
          </a:prstGeom>
          <a:solidFill>
            <a:schemeClr val="accent1"/>
          </a:solidFill>
          <a:ln w="9525">
            <a:solidFill>
              <a:schemeClr val="bg1"/>
            </a:solidFill>
          </a:ln>
          <a:extLst/>
        </p:spPr>
        <p:txBody>
          <a:bodyPr vert="horz" wrap="square" lIns="80963" tIns="80963" rIns="0" bIns="82550" numCol="1" spcCol="0" rtlCol="0" anchor="ctr" anchorCtr="0">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2"/>
            <a:r>
              <a:rPr lang="zh-CN" altLang="en-US" b="1" smtClean="0"/>
              <a:t>组织</a:t>
            </a:r>
            <a:r>
              <a:rPr lang="zh-CN" altLang="en-US" b="1"/>
              <a:t>架构</a:t>
            </a:r>
            <a:endParaRPr lang="en-US" b="1"/>
          </a:p>
        </p:txBody>
      </p:sp>
      <p:sp>
        <p:nvSpPr>
          <p:cNvPr id="16" name="Text Placeholder 2"/>
          <p:cNvSpPr>
            <a:spLocks noGrp="1"/>
          </p:cNvSpPr>
          <p:nvPr>
            <p:custDataLst>
              <p:tags r:id="rId13"/>
            </p:custDataLst>
          </p:nvPr>
        </p:nvSpPr>
        <p:spPr bwMode="gray">
          <a:xfrm>
            <a:off x="3482975" y="3971925"/>
            <a:ext cx="1995488" cy="406400"/>
          </a:xfrm>
          <a:prstGeom prst="rect">
            <a:avLst/>
          </a:prstGeom>
          <a:noFill/>
          <a:ln w="9525">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14:hiddenLine>
            </a:ext>
          </a:extLst>
        </p:spPr>
        <p:txBody>
          <a:bodyPr vert="horz" wrap="square" lIns="80963" tIns="80963" rIns="0" bIns="80963" numCol="1" spcCol="0" rtlCol="0" anchor="ctr" anchorCtr="0">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2"/>
            <a:r>
              <a:rPr lang="zh-CN" altLang="en-US" smtClean="0"/>
              <a:t>管控模式</a:t>
            </a:r>
            <a:endParaRPr lang="en-US"/>
          </a:p>
        </p:txBody>
      </p:sp>
      <p:sp>
        <p:nvSpPr>
          <p:cNvPr id="52" name="Text Placeholder 2">
            <a:hlinkClick action="ppaction://noaction"/>
          </p:cNvPr>
          <p:cNvSpPr>
            <a:spLocks noGrp="1"/>
          </p:cNvSpPr>
          <p:nvPr>
            <p:custDataLst>
              <p:tags r:id="rId14"/>
            </p:custDataLst>
          </p:nvPr>
        </p:nvSpPr>
        <p:spPr bwMode="gray">
          <a:xfrm>
            <a:off x="3482975" y="4378325"/>
            <a:ext cx="1995488" cy="406400"/>
          </a:xfrm>
          <a:prstGeom prst="rect">
            <a:avLst/>
          </a:prstGeom>
          <a:noFill/>
          <a:ln w="9525">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14:hiddenLine>
            </a:ext>
          </a:extLst>
        </p:spPr>
        <p:txBody>
          <a:bodyPr vert="horz" wrap="square" lIns="80963" tIns="80963" rIns="0" bIns="80963" numCol="1" spcCol="0" rtlCol="0" anchor="ctr" anchorCtr="0">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mtClean="0"/>
              <a:t>保障机制</a:t>
            </a:r>
            <a:endParaRPr lang="en-US"/>
          </a:p>
        </p:txBody>
      </p:sp>
      <p:sp>
        <p:nvSpPr>
          <p:cNvPr id="18" name="Text Placeholder 2">
            <a:hlinkClick action="ppaction://noaction"/>
          </p:cNvPr>
          <p:cNvSpPr>
            <a:spLocks noGrp="1"/>
          </p:cNvSpPr>
          <p:nvPr>
            <p:custDataLst>
              <p:tags r:id="rId15"/>
            </p:custDataLst>
          </p:nvPr>
        </p:nvSpPr>
        <p:spPr bwMode="gray">
          <a:xfrm>
            <a:off x="3482975" y="4784725"/>
            <a:ext cx="1995488" cy="407988"/>
          </a:xfrm>
          <a:prstGeom prst="rect">
            <a:avLst/>
          </a:prstGeom>
          <a:noFill/>
          <a:ln w="9525">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14:hiddenLine>
            </a:ext>
          </a:extLst>
        </p:spPr>
        <p:txBody>
          <a:bodyPr vert="horz" wrap="square" lIns="80963" tIns="82550" rIns="0" bIns="80963" numCol="1" spcCol="0" rtlCol="0" anchor="ctr" anchorCtr="0">
            <a:no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lvl="1"/>
            <a:r>
              <a:rPr lang="zh-CN" altLang="en-US" smtClean="0"/>
              <a:t>实施路径图</a:t>
            </a:r>
            <a:endParaRPr lang="en-US"/>
          </a:p>
        </p:txBody>
      </p:sp>
    </p:spTree>
    <p:extLst>
      <p:ext uri="{BB962C8B-B14F-4D97-AF65-F5344CB8AC3E}">
        <p14:creationId xmlns:p14="http://schemas.microsoft.com/office/powerpoint/2010/main" val="2943247055"/>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2" name="Object 41" hidden="1"/>
          <p:cNvGraphicFramePr>
            <a:graphicFrameLocks noChangeAspect="1"/>
          </p:cNvGraphicFramePr>
          <p:nvPr>
            <p:custDataLst>
              <p:tags r:id="rId2"/>
            </p:custDataLst>
            <p:extLst/>
          </p:nvPr>
        </p:nvGraphicFramePr>
        <p:xfrm>
          <a:off x="1588" y="1588"/>
          <a:ext cx="1587" cy="1587"/>
        </p:xfrm>
        <a:graphic>
          <a:graphicData uri="http://schemas.openxmlformats.org/presentationml/2006/ole">
            <mc:AlternateContent>
              <mc:Choice xmlns:v="urn:schemas-microsoft-com:vml" Requires="v">
                <p:oleObj spid="_x0000_s1043" name="think-cell Slide" r:id="rId3" imgW="393" imgH="394" progId="TCLayout.ActiveDocument.1">
                  <p:embed/>
                </p:oleObj>
              </mc:Choice>
              <mc:Fallback>
                <p:oleObj name="think-cell Slide" r:id="rId3" imgW="393" imgH="394"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2" name="Title 1"/>
          <p:cNvSpPr>
            <a:spLocks noGrp="1"/>
          </p:cNvSpPr>
          <p:nvPr>
            <p:ph type="title"/>
          </p:nvPr>
        </p:nvSpPr>
        <p:spPr>
          <a:xfrm>
            <a:off x="119063" y="230188"/>
            <a:ext cx="8618537" cy="292388"/>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marL="385763"/>
            <a:r>
              <a:rPr lang="zh-CN" altLang="en-US"/>
              <a:t>总公司对子公司的管控通常分为直接经营、战略管控和财务管控三种模式</a:t>
            </a:r>
            <a:endParaRPr lang="en-US"/>
          </a:p>
        </p:txBody>
      </p:sp>
      <p:sp>
        <p:nvSpPr>
          <p:cNvPr id="3" name="AutoShape 3"/>
          <p:cNvSpPr>
            <a:spLocks noChangeArrowheads="1"/>
          </p:cNvSpPr>
          <p:nvPr/>
        </p:nvSpPr>
        <p:spPr bwMode="gray">
          <a:xfrm>
            <a:off x="152400" y="931863"/>
            <a:ext cx="560388" cy="4368800"/>
          </a:xfrm>
          <a:prstGeom prst="upArrow">
            <a:avLst>
              <a:gd name="adj1" fmla="val 70000"/>
              <a:gd name="adj2" fmla="val 48328"/>
            </a:avLst>
          </a:prstGeom>
          <a:gradFill rotWithShape="1">
            <a:gsLst>
              <a:gs pos="0">
                <a:schemeClr val="accent3"/>
              </a:gs>
              <a:gs pos="43000">
                <a:schemeClr val="accent1"/>
              </a:gs>
            </a:gsLst>
            <a:lin ang="5400000" scaled="1"/>
          </a:gradFill>
          <a:ln w="9525">
            <a:noFill/>
            <a:miter lim="800000"/>
          </a:ln>
          <a:effectLs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en-US" sz="1600">
              <a:solidFill>
                <a:srgbClr val="000000"/>
              </a:solidFill>
              <a:latin typeface="楷体"/>
            </a:endParaRPr>
          </a:p>
        </p:txBody>
      </p:sp>
      <p:sp>
        <p:nvSpPr>
          <p:cNvPr id="4" name="Rectangle 4"/>
          <p:cNvSpPr>
            <a:spLocks noChangeArrowheads="1"/>
          </p:cNvSpPr>
          <p:nvPr/>
        </p:nvSpPr>
        <p:spPr bwMode="gray">
          <a:xfrm rot="16200000">
            <a:off x="-635099" y="2808030"/>
            <a:ext cx="2154436" cy="184666"/>
          </a:xfrm>
          <a:prstGeom prst="rect">
            <a:avLst/>
          </a:prstGeom>
          <a:noFill/>
          <a:ln>
            <a:noFill/>
          </a:ln>
          <a:effectLst/>
          <a:extLst>
            <a:ext uri="{909E8E84-426E-40DD-AFC4-6F175D3DCCD1}">
              <a14:hiddenFill xmlns:a14="http://schemas.microsoft.com/office/drawing/2010/main">
                <a:solidFill>
                  <a:schemeClr val="bg2"/>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txBody>
          <a:bodyPr wrap="none" lIns="0" tIns="0" rIns="0" bIns="0">
            <a:spAutoFit/>
          </a:bodyPr>
          <a:lstStyle>
            <a:defPPr>
              <a:defRPr lang="en-US"/>
            </a:defPPr>
            <a:lvl1pPr algn="l" defTabSz="895350" rtl="0" fontAlgn="base">
              <a:spcBef>
                <a:spcPct val="0"/>
              </a:spcBef>
              <a:spcAft>
                <a:spcPct val="0"/>
              </a:spcAft>
              <a:defRPr sz="1600" kern="1200">
                <a:solidFill>
                  <a:schemeClr val="tx1"/>
                </a:solidFill>
                <a:latin typeface="Arial"/>
                <a:ea typeface="华文楷体" pitchFamily="2" charset="-122"/>
                <a:cs typeface="+mn-cs"/>
              </a:defRPr>
            </a:lvl1pPr>
            <a:lvl2pPr marL="193675" indent="-192088" algn="l" defTabSz="895350" rtl="0" fontAlgn="base">
              <a:spcBef>
                <a:spcPct val="0"/>
              </a:spcBef>
              <a:spcAft>
                <a:spcPct val="0"/>
              </a:spcAft>
              <a:buSzPct val="125000"/>
              <a:buFont typeface="Arial"/>
              <a:buChar char="▪"/>
              <a:defRPr sz="1600" kern="1200">
                <a:solidFill>
                  <a:schemeClr val="tx1"/>
                </a:solidFill>
                <a:latin typeface="Arial"/>
                <a:ea typeface="华文楷体" pitchFamily="2" charset="-122"/>
                <a:cs typeface="+mn-cs"/>
              </a:defRPr>
            </a:lvl2pPr>
            <a:lvl3pPr marL="457200" indent="-261938"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3pPr>
            <a:lvl4pPr marL="614363" indent="-155575"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4pPr>
            <a:lvl5pPr marL="746125" indent="-130175" algn="l" defTabSz="895350" rtl="0" fontAlgn="base">
              <a:spcBef>
                <a:spcPct val="0"/>
              </a:spcBef>
              <a:spcAft>
                <a:spcPct val="0"/>
              </a:spcAft>
              <a:buSzPct val="89000"/>
              <a:buFont typeface="Arial"/>
              <a:buChar char="-"/>
              <a:defRPr sz="1600" kern="1200">
                <a:solidFill>
                  <a:schemeClr val="tx1"/>
                </a:solidFill>
                <a:latin typeface="Arial"/>
                <a:ea typeface="华文楷体" pitchFamily="2" charset="-122"/>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9pPr>
          </a:lstStyle>
          <a:p>
            <a:pPr algn="ctr" fontAlgn="base">
              <a:spcBef>
                <a:spcPct val="0"/>
              </a:spcBef>
              <a:spcAft>
                <a:spcPct val="0"/>
              </a:spcAft>
            </a:pPr>
            <a:r>
              <a:rPr lang="zh-CN" altLang="en-US" sz="1200" b="1">
                <a:solidFill>
                  <a:schemeClr val="accent4"/>
                </a:solidFill>
                <a:latin typeface="楷体"/>
                <a:ea typeface="楷体"/>
              </a:rPr>
              <a:t>集团公司对业务的直接经营程度</a:t>
            </a:r>
          </a:p>
        </p:txBody>
      </p:sp>
      <p:sp>
        <p:nvSpPr>
          <p:cNvPr id="5" name="AutoShape 5"/>
          <p:cNvSpPr>
            <a:spLocks noChangeArrowheads="1"/>
          </p:cNvSpPr>
          <p:nvPr/>
        </p:nvSpPr>
        <p:spPr bwMode="gray">
          <a:xfrm rot="5400000">
            <a:off x="3225260" y="3240088"/>
            <a:ext cx="534988" cy="5214938"/>
          </a:xfrm>
          <a:prstGeom prst="upArrow">
            <a:avLst>
              <a:gd name="adj1" fmla="val 70000"/>
              <a:gd name="adj2" fmla="val 42105"/>
            </a:avLst>
          </a:prstGeom>
          <a:gradFill rotWithShape="1">
            <a:gsLst>
              <a:gs pos="0">
                <a:schemeClr val="accent3"/>
              </a:gs>
              <a:gs pos="43000">
                <a:schemeClr val="accent1"/>
              </a:gs>
            </a:gsLst>
            <a:lin ang="5400000" scaled="1"/>
          </a:gradFill>
          <a:ln w="9525">
            <a:noFill/>
            <a:miter lim="800000"/>
          </a:ln>
          <a:effectLst/>
          <a:extLst/>
        </p:spPr>
        <p:txBody>
          <a:bodyPr rot="10800000" vert="eaVert"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en-US" sz="1600">
              <a:solidFill>
                <a:srgbClr val="000000"/>
              </a:solidFill>
              <a:latin typeface="楷体"/>
            </a:endParaRPr>
          </a:p>
        </p:txBody>
      </p:sp>
      <p:sp>
        <p:nvSpPr>
          <p:cNvPr id="6" name="Rectangle 6"/>
          <p:cNvSpPr>
            <a:spLocks noChangeArrowheads="1"/>
          </p:cNvSpPr>
          <p:nvPr/>
        </p:nvSpPr>
        <p:spPr bwMode="gray">
          <a:xfrm>
            <a:off x="2848776" y="5727700"/>
            <a:ext cx="1692771" cy="184666"/>
          </a:xfrm>
          <a:prstGeom prst="rect">
            <a:avLst/>
          </a:prstGeom>
          <a:noFill/>
          <a:ln>
            <a:noFill/>
          </a:ln>
          <a:effectLst/>
          <a:extLst>
            <a:ext uri="{909E8E84-426E-40DD-AFC4-6F175D3DCCD1}">
              <a14:hiddenFill xmlns:a14="http://schemas.microsoft.com/office/drawing/2010/main">
                <a:solidFill>
                  <a:schemeClr val="bg2"/>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txBody>
          <a:bodyPr wrap="none" lIns="0" tIns="0" rIns="0" bIns="0">
            <a:spAutoFit/>
          </a:bodyPr>
          <a:lstStyle>
            <a:defPPr>
              <a:defRPr lang="en-US"/>
            </a:defPPr>
            <a:lvl1pPr algn="l" defTabSz="895350" rtl="0" fontAlgn="base">
              <a:spcBef>
                <a:spcPct val="0"/>
              </a:spcBef>
              <a:spcAft>
                <a:spcPct val="0"/>
              </a:spcAft>
              <a:defRPr sz="1600" kern="1200">
                <a:solidFill>
                  <a:schemeClr val="tx1"/>
                </a:solidFill>
                <a:latin typeface="Arial"/>
                <a:ea typeface="华文楷体" pitchFamily="2" charset="-122"/>
                <a:cs typeface="+mn-cs"/>
              </a:defRPr>
            </a:lvl1pPr>
            <a:lvl2pPr marL="193675" indent="-192088" algn="l" defTabSz="895350" rtl="0" fontAlgn="base">
              <a:spcBef>
                <a:spcPct val="0"/>
              </a:spcBef>
              <a:spcAft>
                <a:spcPct val="0"/>
              </a:spcAft>
              <a:buSzPct val="125000"/>
              <a:buFont typeface="Arial"/>
              <a:buChar char="▪"/>
              <a:defRPr sz="1600" kern="1200">
                <a:solidFill>
                  <a:schemeClr val="tx1"/>
                </a:solidFill>
                <a:latin typeface="Arial"/>
                <a:ea typeface="华文楷体" pitchFamily="2" charset="-122"/>
                <a:cs typeface="+mn-cs"/>
              </a:defRPr>
            </a:lvl2pPr>
            <a:lvl3pPr marL="457200" indent="-261938"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3pPr>
            <a:lvl4pPr marL="614363" indent="-155575"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4pPr>
            <a:lvl5pPr marL="746125" indent="-130175" algn="l" defTabSz="895350" rtl="0" fontAlgn="base">
              <a:spcBef>
                <a:spcPct val="0"/>
              </a:spcBef>
              <a:spcAft>
                <a:spcPct val="0"/>
              </a:spcAft>
              <a:buSzPct val="89000"/>
              <a:buFont typeface="Arial"/>
              <a:buChar char="-"/>
              <a:defRPr sz="1600" kern="1200">
                <a:solidFill>
                  <a:schemeClr val="tx1"/>
                </a:solidFill>
                <a:latin typeface="Arial"/>
                <a:ea typeface="华文楷体" pitchFamily="2" charset="-122"/>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9pPr>
          </a:lstStyle>
          <a:p>
            <a:pPr algn="ctr" fontAlgn="base">
              <a:spcBef>
                <a:spcPct val="0"/>
              </a:spcBef>
              <a:spcAft>
                <a:spcPct val="0"/>
              </a:spcAft>
            </a:pPr>
            <a:r>
              <a:rPr lang="zh-CN" altLang="en-US" sz="1200" b="1">
                <a:solidFill>
                  <a:schemeClr val="accent4"/>
                </a:solidFill>
                <a:latin typeface="楷体"/>
                <a:ea typeface="楷体"/>
              </a:rPr>
              <a:t>集团内不同业务的关联性</a:t>
            </a:r>
          </a:p>
        </p:txBody>
      </p:sp>
      <p:sp>
        <p:nvSpPr>
          <p:cNvPr id="7" name="Rectangle 7"/>
          <p:cNvSpPr>
            <a:spLocks noChangeArrowheads="1"/>
          </p:cNvSpPr>
          <p:nvPr/>
        </p:nvSpPr>
        <p:spPr bwMode="gray">
          <a:xfrm>
            <a:off x="676275" y="929691"/>
            <a:ext cx="341313"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defTabSz="895350" rtl="0" fontAlgn="base">
              <a:spcBef>
                <a:spcPct val="0"/>
              </a:spcBef>
              <a:spcAft>
                <a:spcPct val="0"/>
              </a:spcAft>
              <a:defRPr sz="1600" kern="1200">
                <a:solidFill>
                  <a:schemeClr val="tx1"/>
                </a:solidFill>
                <a:latin typeface="Arial"/>
                <a:ea typeface="华文楷体" pitchFamily="2" charset="-122"/>
                <a:cs typeface="+mn-cs"/>
              </a:defRPr>
            </a:lvl1pPr>
            <a:lvl2pPr marL="193675" indent="-192088" algn="l" defTabSz="895350" rtl="0" fontAlgn="base">
              <a:spcBef>
                <a:spcPct val="0"/>
              </a:spcBef>
              <a:spcAft>
                <a:spcPct val="0"/>
              </a:spcAft>
              <a:buSzPct val="125000"/>
              <a:buFont typeface="Arial"/>
              <a:buChar char="▪"/>
              <a:defRPr sz="1600" kern="1200">
                <a:solidFill>
                  <a:schemeClr val="tx1"/>
                </a:solidFill>
                <a:latin typeface="Arial"/>
                <a:ea typeface="华文楷体" pitchFamily="2" charset="-122"/>
                <a:cs typeface="+mn-cs"/>
              </a:defRPr>
            </a:lvl2pPr>
            <a:lvl3pPr marL="457200" indent="-261938"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3pPr>
            <a:lvl4pPr marL="614363" indent="-155575"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4pPr>
            <a:lvl5pPr marL="746125" indent="-130175" algn="l" defTabSz="895350" rtl="0" fontAlgn="base">
              <a:spcBef>
                <a:spcPct val="0"/>
              </a:spcBef>
              <a:spcAft>
                <a:spcPct val="0"/>
              </a:spcAft>
              <a:buSzPct val="89000"/>
              <a:buFont typeface="Arial"/>
              <a:buChar char="-"/>
              <a:defRPr sz="1600" kern="1200">
                <a:solidFill>
                  <a:schemeClr val="tx1"/>
                </a:solidFill>
                <a:latin typeface="Arial"/>
                <a:ea typeface="华文楷体" pitchFamily="2" charset="-122"/>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9pPr>
          </a:lstStyle>
          <a:p>
            <a:pPr fontAlgn="base">
              <a:spcBef>
                <a:spcPct val="0"/>
              </a:spcBef>
              <a:spcAft>
                <a:spcPct val="0"/>
              </a:spcAft>
            </a:pPr>
            <a:r>
              <a:rPr lang="zh-CN" altLang="en-US" sz="1200" b="1">
                <a:solidFill>
                  <a:schemeClr val="accent4"/>
                </a:solidFill>
                <a:latin typeface="楷体"/>
                <a:ea typeface="楷体"/>
              </a:rPr>
              <a:t>多</a:t>
            </a:r>
            <a:endParaRPr lang="en-US" altLang="zh-CN" sz="1200">
              <a:solidFill>
                <a:schemeClr val="accent4"/>
              </a:solidFill>
              <a:latin typeface="楷体"/>
              <a:ea typeface="楷体"/>
            </a:endParaRPr>
          </a:p>
        </p:txBody>
      </p:sp>
      <p:sp>
        <p:nvSpPr>
          <p:cNvPr id="8" name="Rectangle 8"/>
          <p:cNvSpPr>
            <a:spLocks noChangeArrowheads="1"/>
          </p:cNvSpPr>
          <p:nvPr/>
        </p:nvSpPr>
        <p:spPr bwMode="gray">
          <a:xfrm>
            <a:off x="676275" y="5016679"/>
            <a:ext cx="341313"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defTabSz="895350" rtl="0" fontAlgn="base">
              <a:spcBef>
                <a:spcPct val="0"/>
              </a:spcBef>
              <a:spcAft>
                <a:spcPct val="0"/>
              </a:spcAft>
              <a:defRPr sz="1600" kern="1200">
                <a:solidFill>
                  <a:schemeClr val="tx1"/>
                </a:solidFill>
                <a:latin typeface="Arial"/>
                <a:ea typeface="华文楷体" pitchFamily="2" charset="-122"/>
                <a:cs typeface="+mn-cs"/>
              </a:defRPr>
            </a:lvl1pPr>
            <a:lvl2pPr marL="193675" indent="-192088" algn="l" defTabSz="895350" rtl="0" fontAlgn="base">
              <a:spcBef>
                <a:spcPct val="0"/>
              </a:spcBef>
              <a:spcAft>
                <a:spcPct val="0"/>
              </a:spcAft>
              <a:buSzPct val="125000"/>
              <a:buFont typeface="Arial"/>
              <a:buChar char="▪"/>
              <a:defRPr sz="1600" kern="1200">
                <a:solidFill>
                  <a:schemeClr val="tx1"/>
                </a:solidFill>
                <a:latin typeface="Arial"/>
                <a:ea typeface="华文楷体" pitchFamily="2" charset="-122"/>
                <a:cs typeface="+mn-cs"/>
              </a:defRPr>
            </a:lvl2pPr>
            <a:lvl3pPr marL="457200" indent="-261938"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3pPr>
            <a:lvl4pPr marL="614363" indent="-155575"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4pPr>
            <a:lvl5pPr marL="746125" indent="-130175" algn="l" defTabSz="895350" rtl="0" fontAlgn="base">
              <a:spcBef>
                <a:spcPct val="0"/>
              </a:spcBef>
              <a:spcAft>
                <a:spcPct val="0"/>
              </a:spcAft>
              <a:buSzPct val="89000"/>
              <a:buFont typeface="Arial"/>
              <a:buChar char="-"/>
              <a:defRPr sz="1600" kern="1200">
                <a:solidFill>
                  <a:schemeClr val="tx1"/>
                </a:solidFill>
                <a:latin typeface="Arial"/>
                <a:ea typeface="华文楷体" pitchFamily="2" charset="-122"/>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9pPr>
          </a:lstStyle>
          <a:p>
            <a:pPr fontAlgn="base">
              <a:spcBef>
                <a:spcPct val="0"/>
              </a:spcBef>
              <a:spcAft>
                <a:spcPct val="0"/>
              </a:spcAft>
            </a:pPr>
            <a:r>
              <a:rPr lang="zh-CN" altLang="en-US" sz="1200" b="1">
                <a:solidFill>
                  <a:schemeClr val="accent4"/>
                </a:solidFill>
                <a:latin typeface="楷体"/>
                <a:ea typeface="楷体"/>
              </a:rPr>
              <a:t>少</a:t>
            </a:r>
          </a:p>
        </p:txBody>
      </p:sp>
      <p:sp>
        <p:nvSpPr>
          <p:cNvPr id="9" name="Rectangle 9"/>
          <p:cNvSpPr>
            <a:spLocks noChangeArrowheads="1"/>
          </p:cNvSpPr>
          <p:nvPr/>
        </p:nvSpPr>
        <p:spPr bwMode="gray">
          <a:xfrm>
            <a:off x="888461" y="5387975"/>
            <a:ext cx="1209675"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defTabSz="895350" rtl="0" fontAlgn="base">
              <a:spcBef>
                <a:spcPct val="0"/>
              </a:spcBef>
              <a:spcAft>
                <a:spcPct val="0"/>
              </a:spcAft>
              <a:defRPr sz="1600" kern="1200">
                <a:solidFill>
                  <a:schemeClr val="tx1"/>
                </a:solidFill>
                <a:latin typeface="Arial"/>
                <a:ea typeface="华文楷体" pitchFamily="2" charset="-122"/>
                <a:cs typeface="+mn-cs"/>
              </a:defRPr>
            </a:lvl1pPr>
            <a:lvl2pPr marL="193675" indent="-192088" algn="l" defTabSz="895350" rtl="0" fontAlgn="base">
              <a:spcBef>
                <a:spcPct val="0"/>
              </a:spcBef>
              <a:spcAft>
                <a:spcPct val="0"/>
              </a:spcAft>
              <a:buSzPct val="125000"/>
              <a:buFont typeface="Arial"/>
              <a:buChar char="▪"/>
              <a:defRPr sz="1600" kern="1200">
                <a:solidFill>
                  <a:schemeClr val="tx1"/>
                </a:solidFill>
                <a:latin typeface="Arial"/>
                <a:ea typeface="华文楷体" pitchFamily="2" charset="-122"/>
                <a:cs typeface="+mn-cs"/>
              </a:defRPr>
            </a:lvl2pPr>
            <a:lvl3pPr marL="457200" indent="-261938"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3pPr>
            <a:lvl4pPr marL="614363" indent="-155575"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4pPr>
            <a:lvl5pPr marL="746125" indent="-130175" algn="l" defTabSz="895350" rtl="0" fontAlgn="base">
              <a:spcBef>
                <a:spcPct val="0"/>
              </a:spcBef>
              <a:spcAft>
                <a:spcPct val="0"/>
              </a:spcAft>
              <a:buSzPct val="89000"/>
              <a:buFont typeface="Arial"/>
              <a:buChar char="-"/>
              <a:defRPr sz="1600" kern="1200">
                <a:solidFill>
                  <a:schemeClr val="tx1"/>
                </a:solidFill>
                <a:latin typeface="Arial"/>
                <a:ea typeface="华文楷体" pitchFamily="2" charset="-122"/>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9pPr>
          </a:lstStyle>
          <a:p>
            <a:pPr fontAlgn="base">
              <a:spcBef>
                <a:spcPct val="0"/>
              </a:spcBef>
              <a:spcAft>
                <a:spcPct val="0"/>
              </a:spcAft>
            </a:pPr>
            <a:r>
              <a:rPr lang="zh-CN" altLang="en-US" sz="1200" b="1">
                <a:solidFill>
                  <a:schemeClr val="accent4"/>
                </a:solidFill>
                <a:latin typeface="楷体"/>
                <a:ea typeface="楷体"/>
              </a:rPr>
              <a:t>低</a:t>
            </a:r>
            <a:endParaRPr lang="en-US" altLang="zh-CN" sz="1200" b="1">
              <a:solidFill>
                <a:schemeClr val="accent4"/>
              </a:solidFill>
              <a:latin typeface="楷体"/>
              <a:ea typeface="楷体"/>
            </a:endParaRPr>
          </a:p>
        </p:txBody>
      </p:sp>
      <p:sp>
        <p:nvSpPr>
          <p:cNvPr id="10" name="Rectangle 10"/>
          <p:cNvSpPr>
            <a:spLocks noChangeArrowheads="1"/>
          </p:cNvSpPr>
          <p:nvPr/>
        </p:nvSpPr>
        <p:spPr bwMode="gray">
          <a:xfrm>
            <a:off x="5323936" y="5387975"/>
            <a:ext cx="685800"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en-US"/>
            </a:defPPr>
            <a:lvl1pPr algn="l" defTabSz="895350" rtl="0" fontAlgn="base">
              <a:spcBef>
                <a:spcPct val="0"/>
              </a:spcBef>
              <a:spcAft>
                <a:spcPct val="0"/>
              </a:spcAft>
              <a:defRPr sz="1600" kern="1200">
                <a:solidFill>
                  <a:schemeClr val="tx1"/>
                </a:solidFill>
                <a:latin typeface="Arial"/>
                <a:ea typeface="华文楷体" pitchFamily="2" charset="-122"/>
                <a:cs typeface="+mn-cs"/>
              </a:defRPr>
            </a:lvl1pPr>
            <a:lvl2pPr marL="193675" indent="-192088" algn="l" defTabSz="895350" rtl="0" fontAlgn="base">
              <a:spcBef>
                <a:spcPct val="0"/>
              </a:spcBef>
              <a:spcAft>
                <a:spcPct val="0"/>
              </a:spcAft>
              <a:buSzPct val="125000"/>
              <a:buFont typeface="Arial"/>
              <a:buChar char="▪"/>
              <a:defRPr sz="1600" kern="1200">
                <a:solidFill>
                  <a:schemeClr val="tx1"/>
                </a:solidFill>
                <a:latin typeface="Arial"/>
                <a:ea typeface="华文楷体" pitchFamily="2" charset="-122"/>
                <a:cs typeface="+mn-cs"/>
              </a:defRPr>
            </a:lvl2pPr>
            <a:lvl3pPr marL="457200" indent="-261938"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3pPr>
            <a:lvl4pPr marL="614363" indent="-155575"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4pPr>
            <a:lvl5pPr marL="746125" indent="-130175" algn="l" defTabSz="895350" rtl="0" fontAlgn="base">
              <a:spcBef>
                <a:spcPct val="0"/>
              </a:spcBef>
              <a:spcAft>
                <a:spcPct val="0"/>
              </a:spcAft>
              <a:buSzPct val="89000"/>
              <a:buFont typeface="Arial"/>
              <a:buChar char="-"/>
              <a:defRPr sz="1600" kern="1200">
                <a:solidFill>
                  <a:schemeClr val="tx1"/>
                </a:solidFill>
                <a:latin typeface="Arial"/>
                <a:ea typeface="华文楷体" pitchFamily="2" charset="-122"/>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9pPr>
          </a:lstStyle>
          <a:p>
            <a:pPr algn="r" fontAlgn="base">
              <a:spcBef>
                <a:spcPct val="0"/>
              </a:spcBef>
              <a:spcAft>
                <a:spcPct val="0"/>
              </a:spcAft>
            </a:pPr>
            <a:r>
              <a:rPr lang="zh-CN" altLang="en-US" sz="1200" b="1">
                <a:solidFill>
                  <a:schemeClr val="accent4"/>
                </a:solidFill>
                <a:latin typeface="楷体"/>
                <a:ea typeface="楷体"/>
              </a:rPr>
              <a:t>高 </a:t>
            </a:r>
            <a:endParaRPr lang="en-US" altLang="zh-CN" sz="1200" b="1">
              <a:solidFill>
                <a:schemeClr val="accent4"/>
              </a:solidFill>
              <a:latin typeface="楷体"/>
              <a:ea typeface="楷体"/>
            </a:endParaRPr>
          </a:p>
        </p:txBody>
      </p:sp>
      <p:sp>
        <p:nvSpPr>
          <p:cNvPr id="12" name="Rectangle 13"/>
          <p:cNvSpPr>
            <a:spLocks noChangeArrowheads="1"/>
          </p:cNvSpPr>
          <p:nvPr/>
        </p:nvSpPr>
        <p:spPr bwMode="auto">
          <a:xfrm>
            <a:off x="6178035" y="806450"/>
            <a:ext cx="2570449" cy="21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lstStyle>
            <a:defPPr>
              <a:defRPr lang="en-US"/>
            </a:defPPr>
            <a:lvl1pPr algn="l" defTabSz="895350" rtl="0" fontAlgn="base">
              <a:spcBef>
                <a:spcPct val="0"/>
              </a:spcBef>
              <a:spcAft>
                <a:spcPct val="0"/>
              </a:spcAft>
              <a:defRPr sz="1600" kern="1200">
                <a:solidFill>
                  <a:schemeClr val="tx1"/>
                </a:solidFill>
                <a:latin typeface="Arial"/>
                <a:ea typeface="华文楷体" pitchFamily="2" charset="-122"/>
                <a:cs typeface="+mn-cs"/>
              </a:defRPr>
            </a:lvl1pPr>
            <a:lvl2pPr marL="193675" indent="-192088" algn="l" defTabSz="895350" rtl="0" fontAlgn="base">
              <a:spcBef>
                <a:spcPct val="0"/>
              </a:spcBef>
              <a:spcAft>
                <a:spcPct val="0"/>
              </a:spcAft>
              <a:buSzPct val="125000"/>
              <a:buFont typeface="Arial"/>
              <a:buChar char="▪"/>
              <a:defRPr sz="1600" kern="1200">
                <a:solidFill>
                  <a:schemeClr val="tx1"/>
                </a:solidFill>
                <a:latin typeface="Arial"/>
                <a:ea typeface="华文楷体" pitchFamily="2" charset="-122"/>
                <a:cs typeface="+mn-cs"/>
              </a:defRPr>
            </a:lvl2pPr>
            <a:lvl3pPr marL="457200" indent="-261938"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3pPr>
            <a:lvl4pPr marL="614363" indent="-155575"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4pPr>
            <a:lvl5pPr marL="746125" indent="-130175" algn="l" defTabSz="895350" rtl="0" fontAlgn="base">
              <a:spcBef>
                <a:spcPct val="0"/>
              </a:spcBef>
              <a:spcAft>
                <a:spcPct val="0"/>
              </a:spcAft>
              <a:buSzPct val="89000"/>
              <a:buFont typeface="Arial"/>
              <a:buChar char="-"/>
              <a:defRPr sz="1600" kern="1200">
                <a:solidFill>
                  <a:schemeClr val="tx1"/>
                </a:solidFill>
                <a:latin typeface="Arial"/>
                <a:ea typeface="华文楷体" pitchFamily="2" charset="-122"/>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9pPr>
          </a:lstStyle>
          <a:p>
            <a:pPr fontAlgn="base">
              <a:spcBef>
                <a:spcPct val="0"/>
              </a:spcBef>
              <a:spcAft>
                <a:spcPct val="0"/>
              </a:spcAft>
            </a:pPr>
            <a:r>
              <a:rPr lang="zh-CN" altLang="en-US" sz="1200" b="1">
                <a:solidFill>
                  <a:schemeClr val="accent4"/>
                </a:solidFill>
                <a:latin typeface="楷体"/>
                <a:ea typeface="楷体"/>
              </a:rPr>
              <a:t>模式描述</a:t>
            </a:r>
          </a:p>
        </p:txBody>
      </p:sp>
      <p:sp>
        <p:nvSpPr>
          <p:cNvPr id="13" name="Rectangle 14"/>
          <p:cNvSpPr>
            <a:spLocks noChangeArrowheads="1"/>
          </p:cNvSpPr>
          <p:nvPr/>
        </p:nvSpPr>
        <p:spPr bwMode="auto">
          <a:xfrm>
            <a:off x="6178035" y="1090794"/>
            <a:ext cx="2570449" cy="1440394"/>
          </a:xfrm>
          <a:prstGeom prst="rect">
            <a:avLst/>
          </a:prstGeom>
          <a:solidFill>
            <a:schemeClr val="accent3"/>
          </a:solidFill>
          <a:ln>
            <a:noFill/>
          </a:ln>
          <a:effectLst/>
          <a:extLst/>
        </p:spPr>
        <p:txBody>
          <a:bodyPr lIns="73152" tIns="73152" rIns="73152" bIns="73152">
            <a:spAutoFit/>
          </a:bodyPr>
          <a:lstStyle>
            <a:defPPr>
              <a:defRPr lang="en-US"/>
            </a:defPPr>
            <a:lvl1pPr algn="l" defTabSz="895350" rtl="0" fontAlgn="base">
              <a:spcBef>
                <a:spcPct val="0"/>
              </a:spcBef>
              <a:spcAft>
                <a:spcPct val="0"/>
              </a:spcAft>
              <a:defRPr sz="1600" kern="1200">
                <a:solidFill>
                  <a:schemeClr val="tx1"/>
                </a:solidFill>
                <a:latin typeface="Arial"/>
                <a:ea typeface="华文楷体" pitchFamily="2" charset="-122"/>
                <a:cs typeface="+mn-cs"/>
              </a:defRPr>
            </a:lvl1pPr>
            <a:lvl2pPr marL="193675" indent="-192088" algn="l" defTabSz="895350" rtl="0" fontAlgn="base">
              <a:spcBef>
                <a:spcPct val="0"/>
              </a:spcBef>
              <a:spcAft>
                <a:spcPct val="0"/>
              </a:spcAft>
              <a:buSzPct val="125000"/>
              <a:buFont typeface="Arial"/>
              <a:buChar char="▪"/>
              <a:defRPr sz="1600" kern="1200">
                <a:solidFill>
                  <a:schemeClr val="tx1"/>
                </a:solidFill>
                <a:latin typeface="Arial"/>
                <a:ea typeface="华文楷体" pitchFamily="2" charset="-122"/>
                <a:cs typeface="+mn-cs"/>
              </a:defRPr>
            </a:lvl2pPr>
            <a:lvl3pPr marL="457200" indent="-261938"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3pPr>
            <a:lvl4pPr marL="614363" indent="-155575"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4pPr>
            <a:lvl5pPr marL="746125" indent="-130175" algn="l" defTabSz="895350" rtl="0" fontAlgn="base">
              <a:spcBef>
                <a:spcPct val="0"/>
              </a:spcBef>
              <a:spcAft>
                <a:spcPct val="0"/>
              </a:spcAft>
              <a:buSzPct val="89000"/>
              <a:buFont typeface="Arial"/>
              <a:buChar char="-"/>
              <a:defRPr sz="1600" kern="1200">
                <a:solidFill>
                  <a:schemeClr val="tx1"/>
                </a:solidFill>
                <a:latin typeface="Arial"/>
                <a:ea typeface="华文楷体" pitchFamily="2" charset="-122"/>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9pPr>
          </a:lstStyle>
          <a:p>
            <a:pPr marL="1587" lvl="1" indent="0" fontAlgn="base">
              <a:spcBef>
                <a:spcPct val="0"/>
              </a:spcBef>
              <a:spcAft>
                <a:spcPct val="0"/>
              </a:spcAft>
              <a:buClr>
                <a:schemeClr val="lt1"/>
              </a:buClr>
              <a:buFont typeface="Arial"/>
              <a:buNone/>
            </a:pPr>
            <a:r>
              <a:rPr lang="zh-CN" altLang="en-US" sz="1200" b="1" smtClean="0">
                <a:solidFill>
                  <a:schemeClr val="lt1"/>
                </a:solidFill>
                <a:latin typeface="楷体"/>
                <a:ea typeface="楷体"/>
              </a:rPr>
              <a:t>运营型管控</a:t>
            </a:r>
            <a:endParaRPr lang="en-US" altLang="zh-CN" sz="1200" b="1" smtClean="0">
              <a:solidFill>
                <a:schemeClr val="lt1"/>
              </a:solidFill>
              <a:latin typeface="楷体"/>
              <a:ea typeface="楷体"/>
            </a:endParaRPr>
          </a:p>
          <a:p>
            <a:pPr lvl="1" fontAlgn="base">
              <a:spcBef>
                <a:spcPct val="0"/>
              </a:spcBef>
              <a:spcAft>
                <a:spcPct val="0"/>
              </a:spcAft>
              <a:buClr>
                <a:schemeClr val="lt1"/>
              </a:buClr>
            </a:pPr>
            <a:r>
              <a:rPr lang="zh-CN" altLang="en-US" sz="1200" b="1" smtClean="0">
                <a:solidFill>
                  <a:schemeClr val="lt1"/>
                </a:solidFill>
                <a:latin typeface="楷体"/>
                <a:ea typeface="楷体"/>
              </a:rPr>
              <a:t>集团</a:t>
            </a:r>
            <a:r>
              <a:rPr lang="zh-CN" altLang="en-US" sz="1200" b="1">
                <a:solidFill>
                  <a:schemeClr val="lt1"/>
                </a:solidFill>
                <a:latin typeface="楷体"/>
                <a:ea typeface="楷体"/>
              </a:rPr>
              <a:t>统一管理直接经营相似度较高的业务</a:t>
            </a:r>
          </a:p>
          <a:p>
            <a:pPr lvl="1">
              <a:buClr>
                <a:schemeClr val="lt1"/>
              </a:buClr>
            </a:pPr>
            <a:r>
              <a:rPr lang="zh-CN" altLang="en-US" sz="1200" b="1">
                <a:solidFill>
                  <a:schemeClr val="lt1"/>
                </a:solidFill>
                <a:latin typeface="楷体"/>
                <a:ea typeface="楷体"/>
              </a:rPr>
              <a:t>提出并领导大部分的投资计划和改善方法</a:t>
            </a:r>
          </a:p>
          <a:p>
            <a:pPr lvl="1">
              <a:buClr>
                <a:schemeClr val="lt1"/>
              </a:buClr>
            </a:pPr>
            <a:r>
              <a:rPr lang="zh-CN" altLang="en-US" sz="1200" b="1">
                <a:solidFill>
                  <a:schemeClr val="lt1"/>
                </a:solidFill>
                <a:latin typeface="楷体"/>
                <a:ea typeface="楷体"/>
              </a:rPr>
              <a:t>介入日常财务及营运审核，并负责对主要议题的决</a:t>
            </a:r>
            <a:r>
              <a:rPr lang="zh-CN" altLang="en-US" sz="1200" b="1" smtClean="0">
                <a:solidFill>
                  <a:schemeClr val="lt1"/>
                </a:solidFill>
                <a:latin typeface="楷体"/>
                <a:ea typeface="楷体"/>
              </a:rPr>
              <a:t>策</a:t>
            </a:r>
            <a:endParaRPr lang="zh-CN" altLang="en-US" sz="1200" b="1">
              <a:solidFill>
                <a:schemeClr val="lt1"/>
              </a:solidFill>
              <a:latin typeface="楷体"/>
              <a:ea typeface="楷体"/>
            </a:endParaRPr>
          </a:p>
        </p:txBody>
      </p:sp>
      <p:sp>
        <p:nvSpPr>
          <p:cNvPr id="14" name="Rectangle 15"/>
          <p:cNvSpPr>
            <a:spLocks noChangeArrowheads="1"/>
          </p:cNvSpPr>
          <p:nvPr/>
        </p:nvSpPr>
        <p:spPr bwMode="auto">
          <a:xfrm>
            <a:off x="6178035" y="2600773"/>
            <a:ext cx="2570449" cy="1625060"/>
          </a:xfrm>
          <a:prstGeom prst="rect">
            <a:avLst/>
          </a:prstGeom>
          <a:solidFill>
            <a:schemeClr val="accent2"/>
          </a:solidFill>
          <a:ln>
            <a:noFill/>
          </a:ln>
          <a:effectLst/>
          <a:extLst/>
        </p:spPr>
        <p:txBody>
          <a:bodyPr lIns="73152" tIns="73152" rIns="73152" bIns="73152">
            <a:spAutoFit/>
          </a:bodyPr>
          <a:lstStyle>
            <a:defPPr>
              <a:defRPr lang="en-US"/>
            </a:defPPr>
            <a:lvl1pPr algn="l" defTabSz="895350" rtl="0" fontAlgn="base">
              <a:spcBef>
                <a:spcPct val="0"/>
              </a:spcBef>
              <a:spcAft>
                <a:spcPct val="0"/>
              </a:spcAft>
              <a:defRPr sz="1600" kern="1200">
                <a:solidFill>
                  <a:schemeClr val="tx1"/>
                </a:solidFill>
                <a:latin typeface="Arial"/>
                <a:ea typeface="华文楷体" pitchFamily="2" charset="-122"/>
                <a:cs typeface="+mn-cs"/>
              </a:defRPr>
            </a:lvl1pPr>
            <a:lvl2pPr marL="193675" indent="-192088" algn="l" defTabSz="895350" rtl="0" fontAlgn="base">
              <a:spcBef>
                <a:spcPct val="0"/>
              </a:spcBef>
              <a:spcAft>
                <a:spcPct val="0"/>
              </a:spcAft>
              <a:buSzPct val="125000"/>
              <a:buFont typeface="Arial"/>
              <a:buChar char="▪"/>
              <a:defRPr sz="1600" kern="1200">
                <a:solidFill>
                  <a:schemeClr val="tx1"/>
                </a:solidFill>
                <a:latin typeface="Arial"/>
                <a:ea typeface="华文楷体" pitchFamily="2" charset="-122"/>
                <a:cs typeface="+mn-cs"/>
              </a:defRPr>
            </a:lvl2pPr>
            <a:lvl3pPr marL="457200" indent="-261938"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3pPr>
            <a:lvl4pPr marL="614363" indent="-155575"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4pPr>
            <a:lvl5pPr marL="746125" indent="-130175" algn="l" defTabSz="895350" rtl="0" fontAlgn="base">
              <a:spcBef>
                <a:spcPct val="0"/>
              </a:spcBef>
              <a:spcAft>
                <a:spcPct val="0"/>
              </a:spcAft>
              <a:buSzPct val="89000"/>
              <a:buFont typeface="Arial"/>
              <a:buChar char="-"/>
              <a:defRPr sz="1600" kern="1200">
                <a:solidFill>
                  <a:schemeClr val="tx1"/>
                </a:solidFill>
                <a:latin typeface="Arial"/>
                <a:ea typeface="华文楷体" pitchFamily="2" charset="-122"/>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9pPr>
          </a:lstStyle>
          <a:p>
            <a:pPr marL="1587" lvl="1" indent="0" fontAlgn="base">
              <a:spcBef>
                <a:spcPct val="0"/>
              </a:spcBef>
              <a:spcAft>
                <a:spcPct val="0"/>
              </a:spcAft>
              <a:buClr>
                <a:schemeClr val="tx2"/>
              </a:buClr>
              <a:buFont typeface="Arial"/>
              <a:buNone/>
            </a:pPr>
            <a:r>
              <a:rPr lang="zh-CN" altLang="en-US" sz="1200" b="1" smtClean="0">
                <a:solidFill>
                  <a:schemeClr val="accent4"/>
                </a:solidFill>
                <a:latin typeface="楷体"/>
                <a:ea typeface="楷体"/>
              </a:rPr>
              <a:t>战略型管控</a:t>
            </a:r>
            <a:endParaRPr lang="en-US" altLang="zh-CN" sz="1200" b="1" smtClean="0">
              <a:solidFill>
                <a:schemeClr val="accent4"/>
              </a:solidFill>
              <a:latin typeface="楷体"/>
              <a:ea typeface="楷体"/>
            </a:endParaRPr>
          </a:p>
          <a:p>
            <a:pPr lvl="1" fontAlgn="base">
              <a:spcBef>
                <a:spcPct val="0"/>
              </a:spcBef>
              <a:spcAft>
                <a:spcPct val="0"/>
              </a:spcAft>
              <a:buClr>
                <a:schemeClr val="tx2"/>
              </a:buClr>
            </a:pPr>
            <a:r>
              <a:rPr lang="zh-CN" altLang="en-US" sz="1200" smtClean="0">
                <a:latin typeface="楷体"/>
                <a:ea typeface="楷体"/>
              </a:rPr>
              <a:t>管理</a:t>
            </a:r>
            <a:r>
              <a:rPr lang="zh-CN" altLang="en-US" sz="1200">
                <a:latin typeface="楷体"/>
                <a:ea typeface="楷体"/>
              </a:rPr>
              <a:t>多</a:t>
            </a:r>
            <a:r>
              <a:rPr lang="zh-CN" altLang="en-US" sz="1200" smtClean="0">
                <a:latin typeface="楷体"/>
                <a:ea typeface="楷体"/>
              </a:rPr>
              <a:t>个</a:t>
            </a:r>
            <a:r>
              <a:rPr lang="zh-CN" altLang="en-US" sz="1200">
                <a:latin typeface="楷体"/>
                <a:ea typeface="楷体"/>
              </a:rPr>
              <a:t>不同的业务 </a:t>
            </a:r>
          </a:p>
          <a:p>
            <a:pPr lvl="1" fontAlgn="base">
              <a:spcBef>
                <a:spcPct val="0"/>
              </a:spcBef>
              <a:spcAft>
                <a:spcPct val="0"/>
              </a:spcAft>
              <a:buClr>
                <a:schemeClr val="tx2"/>
              </a:buClr>
            </a:pPr>
            <a:r>
              <a:rPr lang="zh-CN" altLang="en-US" sz="1200">
                <a:latin typeface="楷体"/>
                <a:ea typeface="楷体"/>
              </a:rPr>
              <a:t>优化跨业务协同效应</a:t>
            </a:r>
          </a:p>
          <a:p>
            <a:pPr lvl="1" fontAlgn="base">
              <a:spcBef>
                <a:spcPct val="0"/>
              </a:spcBef>
              <a:spcAft>
                <a:spcPct val="0"/>
              </a:spcAft>
              <a:buClr>
                <a:schemeClr val="tx2"/>
              </a:buClr>
            </a:pPr>
            <a:r>
              <a:rPr lang="zh-CN" altLang="en-US" sz="1200">
                <a:latin typeface="楷体"/>
                <a:ea typeface="楷体"/>
              </a:rPr>
              <a:t>促进跨业务单元的联系</a:t>
            </a:r>
          </a:p>
          <a:p>
            <a:pPr lvl="1" fontAlgn="base">
              <a:spcBef>
                <a:spcPct val="0"/>
              </a:spcBef>
              <a:spcAft>
                <a:spcPct val="0"/>
              </a:spcAft>
              <a:buClr>
                <a:schemeClr val="tx2"/>
              </a:buClr>
            </a:pPr>
            <a:r>
              <a:rPr lang="zh-CN" altLang="en-US" sz="1200">
                <a:latin typeface="楷体"/>
                <a:ea typeface="楷体"/>
              </a:rPr>
              <a:t>控制</a:t>
            </a:r>
            <a:r>
              <a:rPr lang="zh-CN" altLang="en-US" sz="1200" smtClean="0">
                <a:latin typeface="楷体"/>
                <a:ea typeface="楷体"/>
              </a:rPr>
              <a:t>关键战略</a:t>
            </a:r>
            <a:r>
              <a:rPr lang="zh-CN" altLang="en-US" sz="1200">
                <a:latin typeface="楷体"/>
                <a:ea typeface="楷体"/>
              </a:rPr>
              <a:t>和</a:t>
            </a:r>
            <a:r>
              <a:rPr lang="zh-CN" altLang="en-US" sz="1200" smtClean="0">
                <a:latin typeface="楷体"/>
                <a:ea typeface="楷体"/>
              </a:rPr>
              <a:t>投资</a:t>
            </a:r>
            <a:r>
              <a:rPr lang="zh-CN" altLang="en-US" sz="1200">
                <a:latin typeface="楷体"/>
                <a:ea typeface="楷体"/>
              </a:rPr>
              <a:t>决策</a:t>
            </a:r>
            <a:r>
              <a:rPr lang="zh-CN" altLang="en-US" sz="1200" smtClean="0">
                <a:latin typeface="楷体"/>
                <a:ea typeface="楷体"/>
              </a:rPr>
              <a:t>，主导风险防范，同时</a:t>
            </a:r>
            <a:r>
              <a:rPr lang="zh-CN" altLang="en-US" sz="1200">
                <a:latin typeface="楷体"/>
                <a:ea typeface="楷体"/>
              </a:rPr>
              <a:t>允许业务单元拥有运营</a:t>
            </a:r>
            <a:r>
              <a:rPr lang="zh-CN" altLang="en-US" sz="1200" smtClean="0">
                <a:latin typeface="楷体"/>
                <a:ea typeface="楷体"/>
              </a:rPr>
              <a:t>灵活性</a:t>
            </a:r>
            <a:r>
              <a:rPr lang="zh-CN" altLang="en-US" sz="1200">
                <a:latin typeface="楷体"/>
                <a:ea typeface="楷体"/>
              </a:rPr>
              <a:t>（多为拥有自主权的分散业务单元）</a:t>
            </a:r>
            <a:endParaRPr lang="en-US" altLang="zh-CN" sz="1200">
              <a:latin typeface="楷体"/>
              <a:ea typeface="楷体"/>
            </a:endParaRPr>
          </a:p>
        </p:txBody>
      </p:sp>
      <p:sp>
        <p:nvSpPr>
          <p:cNvPr id="15" name="Rectangle 16"/>
          <p:cNvSpPr>
            <a:spLocks noChangeArrowheads="1"/>
          </p:cNvSpPr>
          <p:nvPr/>
        </p:nvSpPr>
        <p:spPr bwMode="auto">
          <a:xfrm>
            <a:off x="6178035" y="4295419"/>
            <a:ext cx="2570449" cy="1625060"/>
          </a:xfrm>
          <a:prstGeom prst="rect">
            <a:avLst/>
          </a:prstGeom>
          <a:solidFill>
            <a:schemeClr val="accent6">
              <a:lumMod val="20000"/>
              <a:lumOff val="80000"/>
            </a:schemeClr>
          </a:solidFill>
          <a:ln>
            <a:noFill/>
          </a:ln>
          <a:effectLst/>
          <a:extLst/>
        </p:spPr>
        <p:txBody>
          <a:bodyPr lIns="73152" tIns="73152" rIns="73152" bIns="73152">
            <a:spAutoFit/>
          </a:bodyPr>
          <a:lstStyle>
            <a:defPPr>
              <a:defRPr lang="en-US"/>
            </a:defPPr>
            <a:lvl1pPr algn="l" defTabSz="895350" rtl="0" fontAlgn="base">
              <a:spcBef>
                <a:spcPct val="0"/>
              </a:spcBef>
              <a:spcAft>
                <a:spcPct val="0"/>
              </a:spcAft>
              <a:defRPr sz="1600" kern="1200">
                <a:solidFill>
                  <a:schemeClr val="tx1"/>
                </a:solidFill>
                <a:latin typeface="Arial"/>
                <a:ea typeface="华文楷体" pitchFamily="2" charset="-122"/>
                <a:cs typeface="+mn-cs"/>
              </a:defRPr>
            </a:lvl1pPr>
            <a:lvl2pPr marL="193675" indent="-192088" algn="l" defTabSz="895350" rtl="0" fontAlgn="base">
              <a:spcBef>
                <a:spcPct val="0"/>
              </a:spcBef>
              <a:spcAft>
                <a:spcPct val="0"/>
              </a:spcAft>
              <a:buSzPct val="125000"/>
              <a:buFont typeface="Arial"/>
              <a:buChar char="▪"/>
              <a:defRPr sz="1600" kern="1200">
                <a:solidFill>
                  <a:schemeClr val="tx1"/>
                </a:solidFill>
                <a:latin typeface="Arial"/>
                <a:ea typeface="华文楷体" pitchFamily="2" charset="-122"/>
                <a:cs typeface="+mn-cs"/>
              </a:defRPr>
            </a:lvl2pPr>
            <a:lvl3pPr marL="457200" indent="-261938"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3pPr>
            <a:lvl4pPr marL="614363" indent="-155575"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4pPr>
            <a:lvl5pPr marL="746125" indent="-130175" algn="l" defTabSz="895350" rtl="0" fontAlgn="base">
              <a:spcBef>
                <a:spcPct val="0"/>
              </a:spcBef>
              <a:spcAft>
                <a:spcPct val="0"/>
              </a:spcAft>
              <a:buSzPct val="89000"/>
              <a:buFont typeface="Arial"/>
              <a:buChar char="-"/>
              <a:defRPr sz="1600" kern="1200">
                <a:solidFill>
                  <a:schemeClr val="tx1"/>
                </a:solidFill>
                <a:latin typeface="Arial"/>
                <a:ea typeface="华文楷体" pitchFamily="2" charset="-122"/>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9pPr>
          </a:lstStyle>
          <a:p>
            <a:pPr marL="1587" lvl="1" indent="0" fontAlgn="base">
              <a:spcBef>
                <a:spcPct val="0"/>
              </a:spcBef>
              <a:spcAft>
                <a:spcPct val="0"/>
              </a:spcAft>
              <a:buFont typeface="Arial"/>
              <a:buNone/>
            </a:pPr>
            <a:r>
              <a:rPr lang="zh-CN" altLang="en-US" sz="1200" b="1" smtClean="0">
                <a:solidFill>
                  <a:schemeClr val="accent4"/>
                </a:solidFill>
                <a:latin typeface="楷体"/>
                <a:ea typeface="楷体"/>
              </a:rPr>
              <a:t>财务型管控</a:t>
            </a:r>
            <a:endParaRPr lang="en-US" altLang="zh-CN" sz="1200" b="1" smtClean="0">
              <a:solidFill>
                <a:schemeClr val="accent4"/>
              </a:solidFill>
              <a:latin typeface="楷体"/>
              <a:ea typeface="楷体"/>
            </a:endParaRPr>
          </a:p>
          <a:p>
            <a:pPr lvl="1" fontAlgn="base">
              <a:spcBef>
                <a:spcPct val="0"/>
              </a:spcBef>
              <a:spcAft>
                <a:spcPct val="0"/>
              </a:spcAft>
            </a:pPr>
            <a:r>
              <a:rPr lang="zh-CN" altLang="en-US" sz="1200" smtClean="0">
                <a:solidFill>
                  <a:srgbClr val="000000"/>
                </a:solidFill>
                <a:latin typeface="楷体"/>
                <a:ea typeface="楷体"/>
              </a:rPr>
              <a:t>管理</a:t>
            </a:r>
            <a:r>
              <a:rPr lang="zh-CN" altLang="en-US" sz="1200">
                <a:solidFill>
                  <a:srgbClr val="000000"/>
                </a:solidFill>
                <a:latin typeface="楷体"/>
                <a:ea typeface="楷体"/>
              </a:rPr>
              <a:t>不相关业务的组合 </a:t>
            </a:r>
          </a:p>
          <a:p>
            <a:pPr lvl="1" fontAlgn="base">
              <a:spcBef>
                <a:spcPct val="0"/>
              </a:spcBef>
              <a:spcAft>
                <a:spcPct val="0"/>
              </a:spcAft>
            </a:pPr>
            <a:r>
              <a:rPr lang="zh-CN" altLang="en-US" sz="1200">
                <a:solidFill>
                  <a:srgbClr val="000000"/>
                </a:solidFill>
                <a:latin typeface="楷体"/>
                <a:ea typeface="楷体"/>
              </a:rPr>
              <a:t>为业务单元提供总体指导 </a:t>
            </a:r>
          </a:p>
          <a:p>
            <a:pPr lvl="1" fontAlgn="base">
              <a:spcBef>
                <a:spcPct val="0"/>
              </a:spcBef>
              <a:spcAft>
                <a:spcPct val="0"/>
              </a:spcAft>
            </a:pPr>
            <a:r>
              <a:rPr lang="zh-CN" altLang="en-US" sz="1200">
                <a:solidFill>
                  <a:srgbClr val="000000"/>
                </a:solidFill>
                <a:latin typeface="楷体"/>
                <a:ea typeface="楷体"/>
              </a:rPr>
              <a:t>优化财务结果 </a:t>
            </a:r>
          </a:p>
          <a:p>
            <a:pPr lvl="1" fontAlgn="base">
              <a:spcBef>
                <a:spcPct val="0"/>
              </a:spcBef>
              <a:spcAft>
                <a:spcPct val="0"/>
              </a:spcAft>
            </a:pPr>
            <a:r>
              <a:rPr lang="zh-CN" altLang="en-US" sz="1200">
                <a:solidFill>
                  <a:srgbClr val="000000"/>
                </a:solidFill>
                <a:latin typeface="楷体"/>
                <a:ea typeface="楷体"/>
              </a:rPr>
              <a:t>集团对关联程度较低的业务采取投资组合式的管理</a:t>
            </a:r>
          </a:p>
          <a:p>
            <a:pPr lvl="1"/>
            <a:r>
              <a:rPr lang="zh-CN" altLang="en-US" sz="1200" smtClean="0">
                <a:solidFill>
                  <a:srgbClr val="000000"/>
                </a:solidFill>
                <a:latin typeface="楷体"/>
                <a:ea typeface="楷体"/>
              </a:rPr>
              <a:t>集团</a:t>
            </a:r>
            <a:r>
              <a:rPr lang="zh-CN" altLang="en-US" sz="1200">
                <a:solidFill>
                  <a:srgbClr val="000000"/>
                </a:solidFill>
                <a:latin typeface="楷体"/>
                <a:ea typeface="楷体"/>
              </a:rPr>
              <a:t>确定子公司财务目标，注重财务表现</a:t>
            </a:r>
          </a:p>
        </p:txBody>
      </p:sp>
      <p:sp>
        <p:nvSpPr>
          <p:cNvPr id="18" name="Rectangle 20"/>
          <p:cNvSpPr>
            <a:spLocks noChangeArrowheads="1"/>
          </p:cNvSpPr>
          <p:nvPr/>
        </p:nvSpPr>
        <p:spPr bwMode="gray">
          <a:xfrm>
            <a:off x="870999" y="1090794"/>
            <a:ext cx="5178425" cy="4241800"/>
          </a:xfrm>
          <a:prstGeom prst="rect">
            <a:avLst/>
          </a:prstGeom>
          <a:solidFill>
            <a:schemeClr val="accent1">
              <a:alpha val="50000"/>
            </a:schemeClr>
          </a:solidFill>
          <a:ln w="9525">
            <a:solidFill>
              <a:schemeClr val="accent6"/>
            </a:solidFill>
            <a:miter lim="800000"/>
          </a:ln>
          <a:effectLs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en-US" sz="1600">
              <a:solidFill>
                <a:srgbClr val="000000"/>
              </a:solidFill>
              <a:latin typeface="楷体"/>
            </a:endParaRPr>
          </a:p>
        </p:txBody>
      </p:sp>
      <p:sp>
        <p:nvSpPr>
          <p:cNvPr id="19" name="Rectangle 21"/>
          <p:cNvSpPr>
            <a:spLocks noChangeArrowheads="1"/>
          </p:cNvSpPr>
          <p:nvPr/>
        </p:nvSpPr>
        <p:spPr bwMode="gray">
          <a:xfrm>
            <a:off x="4383273" y="1116918"/>
            <a:ext cx="1624013" cy="1290637"/>
          </a:xfrm>
          <a:prstGeom prst="rect">
            <a:avLst/>
          </a:prstGeom>
          <a:solidFill>
            <a:schemeClr val="accent3"/>
          </a:solidFill>
          <a:ln>
            <a:noFill/>
          </a:ln>
          <a:effectLst/>
          <a:extLst/>
        </p:spPr>
        <p:txBody>
          <a:bodyPr lIns="45720" rIns="45720"/>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buClr>
                <a:schemeClr val="lt1"/>
              </a:buClr>
            </a:pPr>
            <a:endParaRPr lang="en-US" sz="1600" b="1">
              <a:solidFill>
                <a:schemeClr val="lt1"/>
              </a:solidFill>
              <a:latin typeface="楷体"/>
            </a:endParaRPr>
          </a:p>
        </p:txBody>
      </p:sp>
      <p:sp>
        <p:nvSpPr>
          <p:cNvPr id="20" name="Rectangle 22"/>
          <p:cNvSpPr>
            <a:spLocks noChangeArrowheads="1"/>
          </p:cNvSpPr>
          <p:nvPr/>
        </p:nvSpPr>
        <p:spPr bwMode="gray">
          <a:xfrm>
            <a:off x="4422236" y="1154113"/>
            <a:ext cx="1176338" cy="203200"/>
          </a:xfrm>
          <a:prstGeom prst="rect">
            <a:avLst/>
          </a:prstGeom>
          <a:noFill/>
          <a:ln>
            <a:noFill/>
          </a:ln>
          <a:effectLst/>
          <a:extLst/>
        </p:spPr>
        <p:txBody>
          <a:bodyPr lIns="0" tIns="0" rIns="0" bIns="0"/>
          <a:lstStyle>
            <a:defPPr>
              <a:defRPr lang="en-US"/>
            </a:defPPr>
            <a:lvl1pPr algn="l" defTabSz="895350" rtl="0" fontAlgn="base">
              <a:spcBef>
                <a:spcPct val="0"/>
              </a:spcBef>
              <a:spcAft>
                <a:spcPct val="0"/>
              </a:spcAft>
              <a:defRPr sz="1600" kern="1200">
                <a:solidFill>
                  <a:schemeClr val="tx1"/>
                </a:solidFill>
                <a:latin typeface="Arial"/>
                <a:ea typeface="华文楷体" pitchFamily="2" charset="-122"/>
                <a:cs typeface="+mn-cs"/>
              </a:defRPr>
            </a:lvl1pPr>
            <a:lvl2pPr marL="193675" indent="-192088" algn="l" defTabSz="895350" rtl="0" fontAlgn="base">
              <a:spcBef>
                <a:spcPct val="0"/>
              </a:spcBef>
              <a:spcAft>
                <a:spcPct val="0"/>
              </a:spcAft>
              <a:buSzPct val="125000"/>
              <a:buFont typeface="Arial"/>
              <a:buChar char="▪"/>
              <a:defRPr sz="1600" kern="1200">
                <a:solidFill>
                  <a:schemeClr val="tx1"/>
                </a:solidFill>
                <a:latin typeface="Arial"/>
                <a:ea typeface="华文楷体" pitchFamily="2" charset="-122"/>
                <a:cs typeface="+mn-cs"/>
              </a:defRPr>
            </a:lvl2pPr>
            <a:lvl3pPr marL="457200" indent="-261938"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3pPr>
            <a:lvl4pPr marL="614363" indent="-155575"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4pPr>
            <a:lvl5pPr marL="746125" indent="-130175" algn="l" defTabSz="895350" rtl="0" fontAlgn="base">
              <a:spcBef>
                <a:spcPct val="0"/>
              </a:spcBef>
              <a:spcAft>
                <a:spcPct val="0"/>
              </a:spcAft>
              <a:buSzPct val="89000"/>
              <a:buFont typeface="Arial"/>
              <a:buChar char="-"/>
              <a:defRPr sz="1600" kern="1200">
                <a:solidFill>
                  <a:schemeClr val="tx1"/>
                </a:solidFill>
                <a:latin typeface="Arial"/>
                <a:ea typeface="华文楷体" pitchFamily="2" charset="-122"/>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9pPr>
          </a:lstStyle>
          <a:p>
            <a:pPr fontAlgn="base">
              <a:spcBef>
                <a:spcPct val="0"/>
              </a:spcBef>
              <a:spcAft>
                <a:spcPct val="0"/>
              </a:spcAft>
              <a:buClr>
                <a:srgbClr val="FFFFFF"/>
              </a:buClr>
            </a:pPr>
            <a:r>
              <a:rPr lang="zh-CN" altLang="en-US" sz="1200" b="1">
                <a:solidFill>
                  <a:srgbClr val="FFFFFF"/>
                </a:solidFill>
                <a:latin typeface="楷体"/>
                <a:ea typeface="楷体"/>
              </a:rPr>
              <a:t>运营管控</a:t>
            </a:r>
            <a:r>
              <a:rPr lang="zh-CN" altLang="en-US" sz="1200" b="1" smtClean="0">
                <a:solidFill>
                  <a:srgbClr val="FFFFFF"/>
                </a:solidFill>
                <a:latin typeface="楷体"/>
                <a:ea typeface="楷体"/>
              </a:rPr>
              <a:t>型</a:t>
            </a:r>
            <a:endParaRPr lang="zh-CN" altLang="en-US" sz="1200" b="1">
              <a:solidFill>
                <a:srgbClr val="FFFFFF"/>
              </a:solidFill>
              <a:latin typeface="楷体"/>
              <a:ea typeface="楷体"/>
            </a:endParaRPr>
          </a:p>
        </p:txBody>
      </p:sp>
      <p:sp>
        <p:nvSpPr>
          <p:cNvPr id="21" name="Rectangle 23"/>
          <p:cNvSpPr>
            <a:spLocks noChangeArrowheads="1"/>
          </p:cNvSpPr>
          <p:nvPr/>
        </p:nvSpPr>
        <p:spPr bwMode="gray">
          <a:xfrm>
            <a:off x="2602961" y="2342830"/>
            <a:ext cx="1660525" cy="1511300"/>
          </a:xfrm>
          <a:prstGeom prst="rect">
            <a:avLst/>
          </a:prstGeom>
          <a:solidFill>
            <a:schemeClr val="accent2"/>
          </a:solidFill>
          <a:ln>
            <a:noFill/>
          </a:ln>
          <a:effectLst/>
          <a:extLst/>
        </p:spPr>
        <p:txBody>
          <a:bodyPr lIns="45720" rIns="45720"/>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buClr>
                <a:schemeClr val="tx2"/>
              </a:buClr>
            </a:pPr>
            <a:endParaRPr lang="en-US" sz="1600">
              <a:latin typeface="楷体"/>
            </a:endParaRPr>
          </a:p>
        </p:txBody>
      </p:sp>
      <p:sp>
        <p:nvSpPr>
          <p:cNvPr id="22" name="Rectangle 24"/>
          <p:cNvSpPr>
            <a:spLocks noChangeArrowheads="1"/>
          </p:cNvSpPr>
          <p:nvPr/>
        </p:nvSpPr>
        <p:spPr bwMode="gray">
          <a:xfrm>
            <a:off x="2652175" y="2386013"/>
            <a:ext cx="899576" cy="246153"/>
          </a:xfrm>
          <a:prstGeom prst="rect">
            <a:avLst/>
          </a:prstGeom>
          <a:noFill/>
          <a:ln>
            <a:noFill/>
          </a:ln>
          <a:effectLst/>
          <a:extLst/>
        </p:spPr>
        <p:txBody>
          <a:bodyPr lIns="0" tIns="0" rIns="0" bIns="0"/>
          <a:lstStyle>
            <a:defPPr>
              <a:defRPr lang="en-US"/>
            </a:defPPr>
            <a:lvl1pPr algn="l" defTabSz="895350" rtl="0" fontAlgn="base">
              <a:spcBef>
                <a:spcPct val="0"/>
              </a:spcBef>
              <a:spcAft>
                <a:spcPct val="0"/>
              </a:spcAft>
              <a:defRPr sz="1600" kern="1200">
                <a:solidFill>
                  <a:schemeClr val="tx1"/>
                </a:solidFill>
                <a:latin typeface="Arial"/>
                <a:ea typeface="华文楷体" pitchFamily="2" charset="-122"/>
                <a:cs typeface="+mn-cs"/>
              </a:defRPr>
            </a:lvl1pPr>
            <a:lvl2pPr marL="193675" indent="-192088" algn="l" defTabSz="895350" rtl="0" fontAlgn="base">
              <a:spcBef>
                <a:spcPct val="0"/>
              </a:spcBef>
              <a:spcAft>
                <a:spcPct val="0"/>
              </a:spcAft>
              <a:buSzPct val="125000"/>
              <a:buFont typeface="Arial"/>
              <a:buChar char="▪"/>
              <a:defRPr sz="1600" kern="1200">
                <a:solidFill>
                  <a:schemeClr val="tx1"/>
                </a:solidFill>
                <a:latin typeface="Arial"/>
                <a:ea typeface="华文楷体" pitchFamily="2" charset="-122"/>
                <a:cs typeface="+mn-cs"/>
              </a:defRPr>
            </a:lvl2pPr>
            <a:lvl3pPr marL="457200" indent="-261938"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3pPr>
            <a:lvl4pPr marL="614363" indent="-155575"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4pPr>
            <a:lvl5pPr marL="746125" indent="-130175" algn="l" defTabSz="895350" rtl="0" fontAlgn="base">
              <a:spcBef>
                <a:spcPct val="0"/>
              </a:spcBef>
              <a:spcAft>
                <a:spcPct val="0"/>
              </a:spcAft>
              <a:buSzPct val="89000"/>
              <a:buFont typeface="Arial"/>
              <a:buChar char="-"/>
              <a:defRPr sz="1600" kern="1200">
                <a:solidFill>
                  <a:schemeClr val="tx1"/>
                </a:solidFill>
                <a:latin typeface="Arial"/>
                <a:ea typeface="华文楷体" pitchFamily="2" charset="-122"/>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9pPr>
          </a:lstStyle>
          <a:p>
            <a:pPr fontAlgn="base">
              <a:spcBef>
                <a:spcPct val="0"/>
              </a:spcBef>
              <a:spcAft>
                <a:spcPct val="0"/>
              </a:spcAft>
            </a:pPr>
            <a:r>
              <a:rPr lang="zh-CN" altLang="en-US" sz="1200" b="1">
                <a:solidFill>
                  <a:schemeClr val="accent4"/>
                </a:solidFill>
                <a:latin typeface="楷体"/>
                <a:ea typeface="楷体"/>
              </a:rPr>
              <a:t>战略管控型</a:t>
            </a:r>
          </a:p>
        </p:txBody>
      </p:sp>
      <p:sp>
        <p:nvSpPr>
          <p:cNvPr id="23" name="Rectangle 25"/>
          <p:cNvSpPr>
            <a:spLocks noChangeArrowheads="1"/>
          </p:cNvSpPr>
          <p:nvPr/>
        </p:nvSpPr>
        <p:spPr bwMode="gray">
          <a:xfrm>
            <a:off x="947199" y="3862247"/>
            <a:ext cx="1568450" cy="1428931"/>
          </a:xfrm>
          <a:prstGeom prst="rect">
            <a:avLst/>
          </a:prstGeom>
          <a:solidFill>
            <a:schemeClr val="accent6">
              <a:lumMod val="20000"/>
              <a:lumOff val="80000"/>
            </a:schemeClr>
          </a:solidFill>
          <a:ln>
            <a:noFill/>
          </a:ln>
          <a:effectLst/>
          <a:extLst/>
        </p:spPr>
        <p:txBody>
          <a:bodyPr lIns="45720" rIns="45720"/>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en-US" sz="1600">
              <a:solidFill>
                <a:srgbClr val="000000"/>
              </a:solidFill>
              <a:latin typeface="楷体"/>
            </a:endParaRPr>
          </a:p>
        </p:txBody>
      </p:sp>
      <p:sp>
        <p:nvSpPr>
          <p:cNvPr id="24" name="Rectangle 26"/>
          <p:cNvSpPr>
            <a:spLocks noChangeArrowheads="1"/>
          </p:cNvSpPr>
          <p:nvPr/>
        </p:nvSpPr>
        <p:spPr bwMode="gray">
          <a:xfrm>
            <a:off x="1002580" y="3868779"/>
            <a:ext cx="1260475" cy="269875"/>
          </a:xfrm>
          <a:prstGeom prst="rect">
            <a:avLst/>
          </a:prstGeom>
          <a:noFill/>
          <a:ln>
            <a:noFill/>
          </a:ln>
          <a:effectLst/>
          <a:extLst/>
        </p:spPr>
        <p:txBody>
          <a:bodyPr lIns="0" tIns="0" rIns="0" bIns="0"/>
          <a:lstStyle>
            <a:defPPr>
              <a:defRPr lang="en-US"/>
            </a:defPPr>
            <a:lvl1pPr algn="l" defTabSz="895350" rtl="0" fontAlgn="base">
              <a:spcBef>
                <a:spcPct val="0"/>
              </a:spcBef>
              <a:spcAft>
                <a:spcPct val="0"/>
              </a:spcAft>
              <a:defRPr sz="1600" kern="1200">
                <a:solidFill>
                  <a:schemeClr val="tx1"/>
                </a:solidFill>
                <a:latin typeface="Arial"/>
                <a:ea typeface="华文楷体" pitchFamily="2" charset="-122"/>
                <a:cs typeface="+mn-cs"/>
              </a:defRPr>
            </a:lvl1pPr>
            <a:lvl2pPr marL="193675" indent="-192088" algn="l" defTabSz="895350" rtl="0" fontAlgn="base">
              <a:spcBef>
                <a:spcPct val="0"/>
              </a:spcBef>
              <a:spcAft>
                <a:spcPct val="0"/>
              </a:spcAft>
              <a:buSzPct val="125000"/>
              <a:buFont typeface="Arial"/>
              <a:buChar char="▪"/>
              <a:defRPr sz="1600" kern="1200">
                <a:solidFill>
                  <a:schemeClr val="tx1"/>
                </a:solidFill>
                <a:latin typeface="Arial"/>
                <a:ea typeface="华文楷体" pitchFamily="2" charset="-122"/>
                <a:cs typeface="+mn-cs"/>
              </a:defRPr>
            </a:lvl2pPr>
            <a:lvl3pPr marL="457200" indent="-261938"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3pPr>
            <a:lvl4pPr marL="614363" indent="-155575"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4pPr>
            <a:lvl5pPr marL="746125" indent="-130175" algn="l" defTabSz="895350" rtl="0" fontAlgn="base">
              <a:spcBef>
                <a:spcPct val="0"/>
              </a:spcBef>
              <a:spcAft>
                <a:spcPct val="0"/>
              </a:spcAft>
              <a:buSzPct val="89000"/>
              <a:buFont typeface="Arial"/>
              <a:buChar char="-"/>
              <a:defRPr sz="1600" kern="1200">
                <a:solidFill>
                  <a:schemeClr val="tx1"/>
                </a:solidFill>
                <a:latin typeface="Arial"/>
                <a:ea typeface="华文楷体" pitchFamily="2" charset="-122"/>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9pPr>
          </a:lstStyle>
          <a:p>
            <a:pPr fontAlgn="base">
              <a:spcBef>
                <a:spcPct val="0"/>
              </a:spcBef>
              <a:spcAft>
                <a:spcPct val="0"/>
              </a:spcAft>
            </a:pPr>
            <a:r>
              <a:rPr lang="zh-CN" altLang="en-US" sz="1200" b="1">
                <a:solidFill>
                  <a:schemeClr val="accent4"/>
                </a:solidFill>
                <a:latin typeface="楷体"/>
                <a:ea typeface="楷体"/>
              </a:rPr>
              <a:t>财务管控型</a:t>
            </a:r>
            <a:endParaRPr lang="en-US" altLang="zh-CN" sz="1200" b="1">
              <a:solidFill>
                <a:schemeClr val="accent4"/>
              </a:solidFill>
              <a:latin typeface="楷体"/>
              <a:ea typeface="楷体"/>
            </a:endParaRPr>
          </a:p>
        </p:txBody>
      </p:sp>
      <p:pic>
        <p:nvPicPr>
          <p:cNvPr id="25" name="Picture 27"/>
          <p:cNvPicPr>
            <a:picLocks noChangeAspect="1" noChangeArrowheads="1"/>
          </p:cNvPicPr>
          <p:nvPr/>
        </p:nvPicPr>
        <p:blipFill>
          <a:blip r:embed="rId5">
            <a:extLst>
              <a:ext uri="{28A0092B-C50C-407E-A947-70E740481C1C}">
                <a14:useLocalDpi xmlns:a14="http://schemas.microsoft.com/office/drawing/2010/main"/>
              </a:ext>
            </a:extLst>
          </a:blip>
          <a:stretch>
            <a:fillRect/>
          </a:stretch>
        </p:blipFill>
        <p:spPr bwMode="auto">
          <a:xfrm>
            <a:off x="2303599" y="3508417"/>
            <a:ext cx="820738" cy="460376"/>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31"/>
          <p:cNvPicPr>
            <a:picLocks noChangeAspect="1" noChangeArrowheads="1"/>
          </p:cNvPicPr>
          <p:nvPr/>
        </p:nvPicPr>
        <p:blipFill>
          <a:blip r:embed="rId6">
            <a:extLst>
              <a:ext uri="{28A0092B-C50C-407E-A947-70E740481C1C}">
                <a14:useLocalDpi xmlns:a14="http://schemas.microsoft.com/office/drawing/2010/main"/>
              </a:ext>
            </a:extLst>
          </a:blip>
          <a:stretch>
            <a:fillRect/>
          </a:stretch>
        </p:blipFill>
        <p:spPr bwMode="gray">
          <a:xfrm>
            <a:off x="1386023" y="4097278"/>
            <a:ext cx="1078879" cy="320040"/>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33" descr="logo"/>
          <p:cNvPicPr>
            <a:picLocks noChangeAspect="1" noChangeArrowheads="1"/>
          </p:cNvPicPr>
          <p:nvPr/>
        </p:nvPicPr>
        <p:blipFill>
          <a:blip r:embed="rId7">
            <a:extLst>
              <a:ext uri="{28A0092B-C50C-407E-A947-70E740481C1C}">
                <a14:useLocalDpi xmlns:a14="http://schemas.microsoft.com/office/drawing/2010/main"/>
              </a:ext>
            </a:extLst>
          </a:blip>
          <a:stretch>
            <a:fillRect/>
          </a:stretch>
        </p:blipFill>
        <p:spPr bwMode="auto">
          <a:xfrm>
            <a:off x="5352776" y="1108396"/>
            <a:ext cx="752475" cy="606425"/>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9"/>
          <p:cNvPicPr>
            <a:picLocks noChangeArrowheads="1"/>
          </p:cNvPicPr>
          <p:nvPr/>
        </p:nvPicPr>
        <p:blipFill>
          <a:blip r:embed="rId8">
            <a:extLst>
              <a:ext uri="{28A0092B-C50C-407E-A947-70E740481C1C}">
                <a14:useLocalDpi xmlns:a14="http://schemas.microsoft.com/office/drawing/2010/main"/>
              </a:ext>
            </a:extLst>
          </a:blip>
          <a:srcRect r="54915"/>
          <a:stretch>
            <a:fillRect/>
          </a:stretch>
        </p:blipFill>
        <p:spPr bwMode="gray">
          <a:xfrm>
            <a:off x="3974561" y="2098675"/>
            <a:ext cx="700088"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pic>
        <p:nvPicPr>
          <p:cNvPr id="33" name="Picture 40"/>
          <p:cNvPicPr>
            <a:picLocks noChangeArrowheads="1"/>
          </p:cNvPicPr>
          <p:nvPr/>
        </p:nvPicPr>
        <p:blipFill>
          <a:blip r:embed="rId9">
            <a:extLst>
              <a:ext uri="{28A0092B-C50C-407E-A947-70E740481C1C}">
                <a14:useLocalDpi xmlns:a14="http://schemas.microsoft.com/office/drawing/2010/main"/>
              </a:ext>
            </a:extLst>
          </a:blip>
          <a:stretch>
            <a:fillRect/>
          </a:stretch>
        </p:blipFill>
        <p:spPr bwMode="auto">
          <a:xfrm>
            <a:off x="2969183" y="3096087"/>
            <a:ext cx="641350" cy="342900"/>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2" descr="Temasek"/>
          <p:cNvPicPr>
            <a:picLocks noChangeAspect="1" noChangeArrowheads="1"/>
          </p:cNvPicPr>
          <p:nvPr/>
        </p:nvPicPr>
        <p:blipFill>
          <a:blip r:embed="rId10">
            <a:extLst>
              <a:ext uri="{28A0092B-C50C-407E-A947-70E740481C1C}">
                <a14:useLocalDpi xmlns:a14="http://schemas.microsoft.com/office/drawing/2010/main"/>
              </a:ext>
            </a:extLst>
          </a:blip>
          <a:stretch>
            <a:fillRect/>
          </a:stretch>
        </p:blipFill>
        <p:spPr bwMode="auto">
          <a:xfrm>
            <a:off x="981626" y="4641685"/>
            <a:ext cx="1097280" cy="275695"/>
          </a:xfrm>
          <a:prstGeom prst="rect">
            <a:avLst/>
          </a:prstGeom>
          <a:noFill/>
          <a:extLst>
            <a:ext uri="{909E8E84-426E-40DD-AFC4-6F175D3DCCD1}">
              <a14:hiddenFill xmlns:a14="http://schemas.microsoft.com/office/drawing/2010/main">
                <a:solidFill>
                  <a:srgbClr val="FFFFFF"/>
                </a:solidFill>
              </a14:hiddenFill>
            </a:ext>
          </a:extLst>
        </p:spPr>
      </p:pic>
      <p:sp>
        <p:nvSpPr>
          <p:cNvPr id="38" name="Rectangle 26"/>
          <p:cNvSpPr>
            <a:spLocks noChangeArrowheads="1"/>
          </p:cNvSpPr>
          <p:nvPr/>
        </p:nvSpPr>
        <p:spPr bwMode="gray">
          <a:xfrm>
            <a:off x="1113344" y="4897993"/>
            <a:ext cx="785948" cy="234201"/>
          </a:xfrm>
          <a:prstGeom prst="rect">
            <a:avLst/>
          </a:prstGeom>
          <a:noFill/>
          <a:ln>
            <a:noFill/>
          </a:ln>
          <a:effectLst/>
          <a:extLst/>
        </p:spPr>
        <p:txBody>
          <a:bodyPr lIns="0" tIns="0" rIns="0" bIns="0"/>
          <a:lstStyle>
            <a:defPPr>
              <a:defRPr lang="en-US"/>
            </a:defPPr>
            <a:lvl1pPr algn="l" defTabSz="895350" rtl="0" fontAlgn="base">
              <a:spcBef>
                <a:spcPct val="0"/>
              </a:spcBef>
              <a:spcAft>
                <a:spcPct val="0"/>
              </a:spcAft>
              <a:defRPr sz="1600" kern="1200">
                <a:solidFill>
                  <a:schemeClr val="tx1"/>
                </a:solidFill>
                <a:latin typeface="Arial"/>
                <a:ea typeface="华文楷体" pitchFamily="2" charset="-122"/>
                <a:cs typeface="+mn-cs"/>
              </a:defRPr>
            </a:lvl1pPr>
            <a:lvl2pPr marL="193675" indent="-192088" algn="l" defTabSz="895350" rtl="0" fontAlgn="base">
              <a:spcBef>
                <a:spcPct val="0"/>
              </a:spcBef>
              <a:spcAft>
                <a:spcPct val="0"/>
              </a:spcAft>
              <a:buSzPct val="125000"/>
              <a:buFont typeface="Arial"/>
              <a:buChar char="▪"/>
              <a:defRPr sz="1600" kern="1200">
                <a:solidFill>
                  <a:schemeClr val="tx1"/>
                </a:solidFill>
                <a:latin typeface="Arial"/>
                <a:ea typeface="华文楷体" pitchFamily="2" charset="-122"/>
                <a:cs typeface="+mn-cs"/>
              </a:defRPr>
            </a:lvl2pPr>
            <a:lvl3pPr marL="457200" indent="-261938"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3pPr>
            <a:lvl4pPr marL="614363" indent="-155575"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4pPr>
            <a:lvl5pPr marL="746125" indent="-130175" algn="l" defTabSz="895350" rtl="0" fontAlgn="base">
              <a:spcBef>
                <a:spcPct val="0"/>
              </a:spcBef>
              <a:spcAft>
                <a:spcPct val="0"/>
              </a:spcAft>
              <a:buSzPct val="89000"/>
              <a:buFont typeface="Arial"/>
              <a:buChar char="-"/>
              <a:defRPr sz="1600" kern="1200">
                <a:solidFill>
                  <a:schemeClr val="tx1"/>
                </a:solidFill>
                <a:latin typeface="Arial"/>
                <a:ea typeface="华文楷体" pitchFamily="2" charset="-122"/>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9pPr>
          </a:lstStyle>
          <a:p>
            <a:pPr fontAlgn="base">
              <a:spcBef>
                <a:spcPct val="0"/>
              </a:spcBef>
              <a:spcAft>
                <a:spcPct val="0"/>
              </a:spcAft>
            </a:pPr>
            <a:r>
              <a:rPr lang="zh-CN" altLang="en-US" sz="1200" smtClean="0">
                <a:solidFill>
                  <a:srgbClr val="000000"/>
                </a:solidFill>
                <a:latin typeface="楷体"/>
                <a:ea typeface="楷体"/>
              </a:rPr>
              <a:t>淡马锡控股</a:t>
            </a:r>
            <a:endParaRPr lang="en-US" altLang="zh-CN" sz="1200">
              <a:solidFill>
                <a:srgbClr val="000000"/>
              </a:solidFill>
              <a:latin typeface="楷体"/>
              <a:ea typeface="楷体"/>
            </a:endParaRPr>
          </a:p>
        </p:txBody>
      </p:sp>
      <p:sp>
        <p:nvSpPr>
          <p:cNvPr id="39" name="Rectangle 26"/>
          <p:cNvSpPr>
            <a:spLocks noChangeArrowheads="1"/>
          </p:cNvSpPr>
          <p:nvPr/>
        </p:nvSpPr>
        <p:spPr bwMode="gray">
          <a:xfrm>
            <a:off x="1557473" y="4422440"/>
            <a:ext cx="785948" cy="234201"/>
          </a:xfrm>
          <a:prstGeom prst="rect">
            <a:avLst/>
          </a:prstGeom>
          <a:noFill/>
          <a:ln>
            <a:noFill/>
          </a:ln>
          <a:effectLst/>
          <a:extLst/>
        </p:spPr>
        <p:txBody>
          <a:bodyPr lIns="0" tIns="0" rIns="0" bIns="0"/>
          <a:lstStyle>
            <a:defPPr>
              <a:defRPr lang="en-US"/>
            </a:defPPr>
            <a:lvl1pPr algn="l" defTabSz="895350" rtl="0" fontAlgn="base">
              <a:spcBef>
                <a:spcPct val="0"/>
              </a:spcBef>
              <a:spcAft>
                <a:spcPct val="0"/>
              </a:spcAft>
              <a:defRPr sz="1600" kern="1200">
                <a:solidFill>
                  <a:schemeClr val="tx1"/>
                </a:solidFill>
                <a:latin typeface="Arial"/>
                <a:ea typeface="华文楷体" pitchFamily="2" charset="-122"/>
                <a:cs typeface="+mn-cs"/>
              </a:defRPr>
            </a:lvl1pPr>
            <a:lvl2pPr marL="193675" indent="-192088" algn="l" defTabSz="895350" rtl="0" fontAlgn="base">
              <a:spcBef>
                <a:spcPct val="0"/>
              </a:spcBef>
              <a:spcAft>
                <a:spcPct val="0"/>
              </a:spcAft>
              <a:buSzPct val="125000"/>
              <a:buFont typeface="Arial"/>
              <a:buChar char="▪"/>
              <a:defRPr sz="1600" kern="1200">
                <a:solidFill>
                  <a:schemeClr val="tx1"/>
                </a:solidFill>
                <a:latin typeface="Arial"/>
                <a:ea typeface="华文楷体" pitchFamily="2" charset="-122"/>
                <a:cs typeface="+mn-cs"/>
              </a:defRPr>
            </a:lvl2pPr>
            <a:lvl3pPr marL="457200" indent="-261938"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3pPr>
            <a:lvl4pPr marL="614363" indent="-155575"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4pPr>
            <a:lvl5pPr marL="746125" indent="-130175" algn="l" defTabSz="895350" rtl="0" fontAlgn="base">
              <a:spcBef>
                <a:spcPct val="0"/>
              </a:spcBef>
              <a:spcAft>
                <a:spcPct val="0"/>
              </a:spcAft>
              <a:buSzPct val="89000"/>
              <a:buFont typeface="Arial"/>
              <a:buChar char="-"/>
              <a:defRPr sz="1600" kern="1200">
                <a:solidFill>
                  <a:schemeClr val="tx1"/>
                </a:solidFill>
                <a:latin typeface="Arial"/>
                <a:ea typeface="华文楷体" pitchFamily="2" charset="-122"/>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9pPr>
          </a:lstStyle>
          <a:p>
            <a:pPr algn="ctr" fontAlgn="base">
              <a:spcBef>
                <a:spcPct val="0"/>
              </a:spcBef>
              <a:spcAft>
                <a:spcPct val="0"/>
              </a:spcAft>
            </a:pPr>
            <a:r>
              <a:rPr lang="zh-CN" altLang="en-US" sz="1200" smtClean="0">
                <a:solidFill>
                  <a:srgbClr val="000000"/>
                </a:solidFill>
                <a:latin typeface="楷体"/>
                <a:ea typeface="楷体"/>
              </a:rPr>
              <a:t>强生</a:t>
            </a:r>
            <a:endParaRPr lang="en-US" altLang="zh-CN" sz="1200">
              <a:solidFill>
                <a:srgbClr val="000000"/>
              </a:solidFill>
              <a:latin typeface="楷体"/>
              <a:ea typeface="楷体"/>
            </a:endParaRPr>
          </a:p>
        </p:txBody>
      </p:sp>
      <p:sp>
        <p:nvSpPr>
          <p:cNvPr id="41" name="Rectangle 24"/>
          <p:cNvSpPr>
            <a:spLocks noChangeArrowheads="1"/>
          </p:cNvSpPr>
          <p:nvPr/>
        </p:nvSpPr>
        <p:spPr bwMode="gray">
          <a:xfrm>
            <a:off x="3484353" y="2799107"/>
            <a:ext cx="668277" cy="235551"/>
          </a:xfrm>
          <a:prstGeom prst="rect">
            <a:avLst/>
          </a:prstGeom>
          <a:noFill/>
          <a:ln>
            <a:noFill/>
          </a:ln>
          <a:effectLst/>
          <a:extLst/>
        </p:spPr>
        <p:txBody>
          <a:bodyPr lIns="0" tIns="0" rIns="0" bIns="0"/>
          <a:lstStyle>
            <a:defPPr>
              <a:defRPr lang="en-US"/>
            </a:defPPr>
            <a:lvl1pPr algn="l" defTabSz="895350" rtl="0" fontAlgn="base">
              <a:spcBef>
                <a:spcPct val="0"/>
              </a:spcBef>
              <a:spcAft>
                <a:spcPct val="0"/>
              </a:spcAft>
              <a:defRPr sz="1600" kern="1200">
                <a:solidFill>
                  <a:schemeClr val="tx1"/>
                </a:solidFill>
                <a:latin typeface="Arial"/>
                <a:ea typeface="华文楷体" pitchFamily="2" charset="-122"/>
                <a:cs typeface="+mn-cs"/>
              </a:defRPr>
            </a:lvl1pPr>
            <a:lvl2pPr marL="193675" indent="-192088" algn="l" defTabSz="895350" rtl="0" fontAlgn="base">
              <a:spcBef>
                <a:spcPct val="0"/>
              </a:spcBef>
              <a:spcAft>
                <a:spcPct val="0"/>
              </a:spcAft>
              <a:buSzPct val="125000"/>
              <a:buFont typeface="Arial"/>
              <a:buChar char="▪"/>
              <a:defRPr sz="1600" kern="1200">
                <a:solidFill>
                  <a:schemeClr val="tx1"/>
                </a:solidFill>
                <a:latin typeface="Arial"/>
                <a:ea typeface="华文楷体" pitchFamily="2" charset="-122"/>
                <a:cs typeface="+mn-cs"/>
              </a:defRPr>
            </a:lvl2pPr>
            <a:lvl3pPr marL="457200" indent="-261938"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3pPr>
            <a:lvl4pPr marL="614363" indent="-155575"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4pPr>
            <a:lvl5pPr marL="746125" indent="-130175" algn="l" defTabSz="895350" rtl="0" fontAlgn="base">
              <a:spcBef>
                <a:spcPct val="0"/>
              </a:spcBef>
              <a:spcAft>
                <a:spcPct val="0"/>
              </a:spcAft>
              <a:buSzPct val="89000"/>
              <a:buFont typeface="Arial"/>
              <a:buChar char="-"/>
              <a:defRPr sz="1600" kern="1200">
                <a:solidFill>
                  <a:schemeClr val="tx1"/>
                </a:solidFill>
                <a:latin typeface="Arial"/>
                <a:ea typeface="华文楷体" pitchFamily="2" charset="-122"/>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9pPr>
          </a:lstStyle>
          <a:p>
            <a:pPr fontAlgn="base">
              <a:spcBef>
                <a:spcPct val="0"/>
              </a:spcBef>
              <a:spcAft>
                <a:spcPct val="0"/>
              </a:spcAft>
            </a:pPr>
            <a:r>
              <a:rPr lang="zh-CN" altLang="en-US" sz="1200" smtClean="0">
                <a:latin typeface="楷体"/>
                <a:ea typeface="楷体"/>
              </a:rPr>
              <a:t>通用电气</a:t>
            </a:r>
            <a:endParaRPr lang="zh-CN" altLang="en-US" sz="1200">
              <a:latin typeface="楷体"/>
              <a:ea typeface="楷体"/>
            </a:endParaRPr>
          </a:p>
        </p:txBody>
      </p:sp>
      <p:pic>
        <p:nvPicPr>
          <p:cNvPr id="35" name="Picture 42"/>
          <p:cNvPicPr>
            <a:picLocks noChangeAspect="1" noChangeArrowheads="1"/>
          </p:cNvPicPr>
          <p:nvPr/>
        </p:nvPicPr>
        <p:blipFill>
          <a:blip r:embed="rId11">
            <a:extLst>
              <a:ext uri="{28A0092B-C50C-407E-A947-70E740481C1C}">
                <a14:useLocalDpi xmlns:a14="http://schemas.microsoft.com/office/drawing/2010/main"/>
              </a:ext>
            </a:extLst>
          </a:blip>
          <a:stretch>
            <a:fillRect/>
          </a:stretch>
        </p:blipFill>
        <p:spPr bwMode="auto">
          <a:xfrm>
            <a:off x="3626448" y="2382932"/>
            <a:ext cx="406400" cy="406400"/>
          </a:xfrm>
          <a:prstGeom prst="rect">
            <a:avLst/>
          </a:prstGeom>
          <a:noFill/>
          <a:extLst>
            <a:ext uri="{909E8E84-426E-40DD-AFC4-6F175D3DCCD1}">
              <a14:hiddenFill xmlns:a14="http://schemas.microsoft.com/office/drawing/2010/main">
                <a:solidFill>
                  <a:srgbClr val="FFFFFF"/>
                </a:solidFill>
              </a14:hiddenFill>
            </a:ext>
          </a:extLst>
        </p:spPr>
      </p:pic>
      <p:sp>
        <p:nvSpPr>
          <p:cNvPr id="43" name="Rectangle 22"/>
          <p:cNvSpPr>
            <a:spLocks noChangeArrowheads="1"/>
          </p:cNvSpPr>
          <p:nvPr/>
        </p:nvSpPr>
        <p:spPr bwMode="gray">
          <a:xfrm>
            <a:off x="5163682" y="1469499"/>
            <a:ext cx="364626" cy="229121"/>
          </a:xfrm>
          <a:prstGeom prst="rect">
            <a:avLst/>
          </a:prstGeom>
          <a:noFill/>
          <a:ln>
            <a:noFill/>
          </a:ln>
          <a:effectLst/>
          <a:extLst/>
        </p:spPr>
        <p:txBody>
          <a:bodyPr lIns="0" tIns="0" rIns="0" bIns="0"/>
          <a:lstStyle>
            <a:defPPr>
              <a:defRPr lang="en-US"/>
            </a:defPPr>
            <a:lvl1pPr algn="l" defTabSz="895350" rtl="0" fontAlgn="base">
              <a:spcBef>
                <a:spcPct val="0"/>
              </a:spcBef>
              <a:spcAft>
                <a:spcPct val="0"/>
              </a:spcAft>
              <a:defRPr sz="1600" kern="1200">
                <a:solidFill>
                  <a:schemeClr val="tx1"/>
                </a:solidFill>
                <a:latin typeface="Arial"/>
                <a:ea typeface="华文楷体" pitchFamily="2" charset="-122"/>
                <a:cs typeface="+mn-cs"/>
              </a:defRPr>
            </a:lvl1pPr>
            <a:lvl2pPr marL="193675" indent="-192088" algn="l" defTabSz="895350" rtl="0" fontAlgn="base">
              <a:spcBef>
                <a:spcPct val="0"/>
              </a:spcBef>
              <a:spcAft>
                <a:spcPct val="0"/>
              </a:spcAft>
              <a:buSzPct val="125000"/>
              <a:buFont typeface="Arial"/>
              <a:buChar char="▪"/>
              <a:defRPr sz="1600" kern="1200">
                <a:solidFill>
                  <a:schemeClr val="tx1"/>
                </a:solidFill>
                <a:latin typeface="Arial"/>
                <a:ea typeface="华文楷体" pitchFamily="2" charset="-122"/>
                <a:cs typeface="+mn-cs"/>
              </a:defRPr>
            </a:lvl2pPr>
            <a:lvl3pPr marL="457200" indent="-261938"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3pPr>
            <a:lvl4pPr marL="614363" indent="-155575" algn="l" defTabSz="895350" rtl="0" fontAlgn="base">
              <a:spcBef>
                <a:spcPct val="0"/>
              </a:spcBef>
              <a:spcAft>
                <a:spcPct val="0"/>
              </a:spcAft>
              <a:buSzPct val="120000"/>
              <a:buFont typeface="Arial"/>
              <a:buChar char="▫"/>
              <a:defRPr sz="1600" kern="1200">
                <a:solidFill>
                  <a:schemeClr val="tx1"/>
                </a:solidFill>
                <a:latin typeface="Arial"/>
                <a:ea typeface="华文楷体" pitchFamily="2" charset="-122"/>
                <a:cs typeface="+mn-cs"/>
              </a:defRPr>
            </a:lvl4pPr>
            <a:lvl5pPr marL="746125" indent="-130175" algn="l" defTabSz="895350" rtl="0" fontAlgn="base">
              <a:spcBef>
                <a:spcPct val="0"/>
              </a:spcBef>
              <a:spcAft>
                <a:spcPct val="0"/>
              </a:spcAft>
              <a:buSzPct val="89000"/>
              <a:buFont typeface="Arial"/>
              <a:buChar char="-"/>
              <a:defRPr sz="1600" kern="1200">
                <a:solidFill>
                  <a:schemeClr val="tx1"/>
                </a:solidFill>
                <a:latin typeface="Arial"/>
                <a:ea typeface="华文楷体" pitchFamily="2" charset="-122"/>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Arial"/>
                <a:ea typeface="华文楷体" pitchFamily="2" charset="-122"/>
                <a:cs typeface="+mn-cs"/>
              </a:defRPr>
            </a:lvl9pPr>
          </a:lstStyle>
          <a:p>
            <a:pPr fontAlgn="base">
              <a:spcBef>
                <a:spcPct val="0"/>
              </a:spcBef>
              <a:spcAft>
                <a:spcPct val="0"/>
              </a:spcAft>
              <a:buClr>
                <a:srgbClr val="FFFFFF"/>
              </a:buClr>
            </a:pPr>
            <a:r>
              <a:rPr lang="zh-CN" altLang="en-US" sz="1200" smtClean="0">
                <a:solidFill>
                  <a:srgbClr val="FFFFFF"/>
                </a:solidFill>
                <a:latin typeface="楷体"/>
                <a:ea typeface="楷体"/>
              </a:rPr>
              <a:t>华为</a:t>
            </a:r>
            <a:endParaRPr lang="zh-CN" altLang="en-US" sz="1200">
              <a:solidFill>
                <a:srgbClr val="FFFFFF"/>
              </a:solidFill>
              <a:latin typeface="楷体"/>
              <a:ea typeface="楷体"/>
            </a:endParaRPr>
          </a:p>
        </p:txBody>
      </p:sp>
      <p:pic>
        <p:nvPicPr>
          <p:cNvPr id="44" name="Picture 43"/>
          <p:cNvPicPr>
            <a:picLocks noChangeAspect="1"/>
          </p:cNvPicPr>
          <p:nvPr/>
        </p:nvPicPr>
        <p:blipFill>
          <a:blip r:embed="rId12">
            <a:extLst>
              <a:ext uri="{28A0092B-C50C-407E-A947-70E740481C1C}">
                <a14:useLocalDpi xmlns:a14="http://schemas.microsoft.com/office/drawing/2010/main"/>
              </a:ext>
            </a:extLst>
          </a:blip>
          <a:stretch>
            <a:fillRect/>
          </a:stretch>
        </p:blipFill>
        <p:spPr>
          <a:xfrm>
            <a:off x="4502364" y="1711907"/>
            <a:ext cx="1097280" cy="303302"/>
          </a:xfrm>
          <a:prstGeom prst="rect">
            <a:avLst/>
          </a:prstGeom>
        </p:spPr>
      </p:pic>
      <p:sp>
        <p:nvSpPr>
          <p:cNvPr id="45"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indent="-633413" defTabSz="895350">
              <a:tabLst>
                <a:tab pos="628650"/>
              </a:tabLst>
            </a:pPr>
            <a:r>
              <a:rPr lang="zh-CN" altLang="en-US" sz="1000">
                <a:solidFill>
                  <a:srgbClr val="000000"/>
                </a:solidFill>
                <a:latin typeface="+mn-lt"/>
              </a:rPr>
              <a:t>资料来源：麦肯锡分析</a:t>
            </a:r>
            <a:endParaRPr lang="en-US" altLang="zh-CN" sz="1000">
              <a:solidFill>
                <a:srgbClr val="000000"/>
              </a:solidFill>
              <a:latin typeface="+mn-lt"/>
            </a:endParaRPr>
          </a:p>
        </p:txBody>
      </p:sp>
      <p:sp>
        <p:nvSpPr>
          <p:cNvPr id="40" name="1. On-page tracker"/>
          <p:cNvSpPr>
            <a:spLocks noChangeArrowheads="1"/>
          </p:cNvSpPr>
          <p:nvPr/>
        </p:nvSpPr>
        <p:spPr bwMode="auto">
          <a:xfrm>
            <a:off x="119063" y="26988"/>
            <a:ext cx="2005677"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385763"/>
            <a:r>
              <a:rPr lang="zh-CN" altLang="en-US" sz="1400">
                <a:solidFill>
                  <a:srgbClr val="808080"/>
                </a:solidFill>
                <a:latin typeface="+mn-lt"/>
              </a:rPr>
              <a:t>总部定位及职能架构</a:t>
            </a:r>
          </a:p>
        </p:txBody>
      </p:sp>
      <p:sp>
        <p:nvSpPr>
          <p:cNvPr id="47" name="Marvin Title Tracker Circle"/>
          <p:cNvSpPr/>
          <p:nvPr/>
        </p:nvSpPr>
        <p:spPr>
          <a:xfrm>
            <a:off x="119063" y="207169"/>
            <a:ext cx="335598" cy="335598"/>
          </a:xfrm>
          <a:prstGeom prst="ellipse">
            <a:avLst/>
          </a:prstGeom>
          <a:solidFill>
            <a:schemeClr val="accent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r>
              <a:rPr lang="en-US" sz="1900" b="1" smtClean="0">
                <a:solidFill>
                  <a:schemeClr val="tx2"/>
                </a:solidFill>
                <a:latin typeface="Arial" pitchFamily="34" charset="0"/>
              </a:rPr>
              <a:t>1</a:t>
            </a:r>
          </a:p>
        </p:txBody>
      </p:sp>
    </p:spTree>
    <p:extLst>
      <p:ext uri="{BB962C8B-B14F-4D97-AF65-F5344CB8AC3E}">
        <p14:creationId xmlns:p14="http://schemas.microsoft.com/office/powerpoint/2010/main" val="3507078040"/>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1" name="Object 20" hidden="1"/>
          <p:cNvGraphicFramePr>
            <a:graphicFrameLocks noChangeAspect="1"/>
          </p:cNvGraphicFramePr>
          <p:nvPr>
            <p:custDataLst>
              <p:tags r:id="rId3"/>
            </p:custDataLst>
            <p:extLst/>
          </p:nvPr>
        </p:nvGraphicFramePr>
        <p:xfrm>
          <a:off x="0" y="0"/>
          <a:ext cx="158750" cy="158750"/>
        </p:xfrm>
        <a:graphic>
          <a:graphicData uri="http://schemas.openxmlformats.org/presentationml/2006/ole">
            <mc:AlternateContent>
              <mc:Choice xmlns:v="urn:schemas-microsoft-com:vml" Requires="v">
                <p:oleObj spid="_x0000_s1044" name="think-cell Slide" r:id="rId4" imgW="270" imgH="270" progId="TCLayout.ActiveDocument.1">
                  <p:embed/>
                </p:oleObj>
              </mc:Choice>
              <mc:Fallback>
                <p:oleObj name="think-cell Slide" r:id="rId4" imgW="270" imgH="270" progId="TCLayout.ActiveDocument.1">
                  <p:embed/>
                  <p:pic>
                    <p:nvPicPr>
                      <p:cNvPr id="0" name="OLE substitute image"/>
                      <p:cNvPicPr/>
                      <p:nvPr/>
                    </p:nvPicPr>
                    <p:blipFill>
                      <a:blip r:embed="rId5"/>
                      <a:stretch>
                        <a:fillRect/>
                      </a:stretch>
                    </p:blipFill>
                    <p:spPr>
                      <a:xfrm>
                        <a:off x="0" y="0"/>
                        <a:ext cx="158750" cy="158750"/>
                      </a:xfrm>
                      <a:prstGeom prst="rect">
                        <a:avLst/>
                      </a:prstGeom>
                    </p:spPr>
                  </p:pic>
                </p:oleObj>
              </mc:Fallback>
            </mc:AlternateContent>
          </a:graphicData>
        </a:graphic>
      </p:graphicFrame>
      <p:sp>
        <p:nvSpPr>
          <p:cNvPr id="109" name="5. Source"/>
          <p:cNvSpPr>
            <a:spLocks noChangeArrowheads="1"/>
          </p:cNvSpPr>
          <p:nvPr>
            <p:custDataLst>
              <p:tags r:id="rId6"/>
            </p:custDataLst>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indent="-633413" defTabSz="895350">
              <a:tabLst>
                <a:tab pos="628650"/>
              </a:tabLst>
            </a:pPr>
            <a:r>
              <a:rPr lang="zh-CN" altLang="en-US" sz="1000">
                <a:solidFill>
                  <a:srgbClr val="000000"/>
                </a:solidFill>
                <a:latin typeface="+mn-lt"/>
              </a:rPr>
              <a:t>资料来源：公司年报；文献检索；访谈；小组分析</a:t>
            </a:r>
            <a:endParaRPr lang="en-US" altLang="zh-CN" sz="1000">
              <a:solidFill>
                <a:srgbClr val="000000"/>
              </a:solidFill>
              <a:latin typeface="+mn-lt"/>
            </a:endParaRPr>
          </a:p>
        </p:txBody>
      </p:sp>
      <p:sp>
        <p:nvSpPr>
          <p:cNvPr id="23" name="Title 22"/>
          <p:cNvSpPr>
            <a:spLocks noGrp="1"/>
          </p:cNvSpPr>
          <p:nvPr>
            <p:ph type="title"/>
          </p:nvPr>
        </p:nvSpPr>
        <p:spPr>
          <a:xfrm>
            <a:off x="119063" y="230188"/>
            <a:ext cx="8618537" cy="5847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marL="385763"/>
            <a:r>
              <a:rPr lang="zh-CN" altLang="en-US"/>
              <a:t>运营管控模式举例：平安集团总部通过渗透一线运营</a:t>
            </a:r>
            <a:r>
              <a:rPr lang="zh-CN" altLang="en-US" smtClean="0"/>
              <a:t>，</a:t>
            </a:r>
            <a:br>
              <a:rPr lang="en-US" altLang="zh-CN" smtClean="0"/>
            </a:br>
            <a:r>
              <a:rPr lang="zh-CN" altLang="en-US" smtClean="0"/>
              <a:t>集</a:t>
            </a:r>
            <a:r>
              <a:rPr lang="zh-CN" altLang="en-US"/>
              <a:t>中中后台服务职能，大幅提高了运营品质，降低运营成本</a:t>
            </a:r>
            <a:endParaRPr lang="en-US"/>
          </a:p>
        </p:txBody>
      </p:sp>
      <p:sp>
        <p:nvSpPr>
          <p:cNvPr id="49" name="TextBox 22"/>
          <p:cNvSpPr txBox="1"/>
          <p:nvPr>
            <p:custDataLst>
              <p:tags r:id="rId7"/>
            </p:custDataLst>
          </p:nvPr>
        </p:nvSpPr>
        <p:spPr>
          <a:xfrm>
            <a:off x="7277946" y="909123"/>
            <a:ext cx="1464299" cy="5264758"/>
          </a:xfrm>
          <a:prstGeom prst="rect">
            <a:avLst/>
          </a:prstGeom>
          <a:solidFill>
            <a:schemeClr val="accent3"/>
          </a:solidFill>
          <a:ln w="9525">
            <a:noFill/>
            <a:miter lim="800000"/>
          </a:ln>
          <a:effectLst/>
        </p:spPr>
        <p:txBody>
          <a:bodyPr vert="horz" wrap="square" lIns="76200" tIns="76200" rIns="76200" bIns="76200" numCol="1" anchor="ctr" anchorCtr="0" compatLnSpc="1">
            <a:prstTxWarp prst="textNoShape">
              <a:avLst/>
            </a:prstTxWarp>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marL="1587" lvl="1" indent="0">
              <a:spcBef>
                <a:spcPct val="50000"/>
              </a:spcBef>
              <a:buClr>
                <a:schemeClr val="lt1"/>
              </a:buClr>
              <a:buNone/>
            </a:pPr>
            <a:r>
              <a:rPr lang="zh-CN" altLang="en-US" sz="1400" b="1">
                <a:solidFill>
                  <a:schemeClr val="lt1"/>
                </a:solidFill>
              </a:rPr>
              <a:t>关键启示：</a:t>
            </a:r>
            <a:endParaRPr lang="en-US" altLang="zh-CN" sz="1400" b="1">
              <a:solidFill>
                <a:schemeClr val="lt1"/>
              </a:solidFill>
            </a:endParaRPr>
          </a:p>
          <a:p>
            <a:pPr lvl="1">
              <a:spcBef>
                <a:spcPct val="50000"/>
              </a:spcBef>
              <a:buClr>
                <a:schemeClr val="lt1"/>
              </a:buClr>
            </a:pPr>
            <a:r>
              <a:rPr lang="zh-CN" altLang="en-US" sz="1400" b="1">
                <a:solidFill>
                  <a:schemeClr val="lt1"/>
                </a:solidFill>
              </a:rPr>
              <a:t>运营管控模式适用于业务单元跨度小、重叠大、共性明显，并使用共同管理、信息、客服等运营后台的情况</a:t>
            </a:r>
            <a:endParaRPr lang="en-US" altLang="zh-CN" sz="1400" b="1">
              <a:solidFill>
                <a:schemeClr val="lt1"/>
              </a:solidFill>
            </a:endParaRPr>
          </a:p>
          <a:p>
            <a:pPr lvl="1">
              <a:spcBef>
                <a:spcPct val="50000"/>
              </a:spcBef>
              <a:buClr>
                <a:schemeClr val="lt1"/>
              </a:buClr>
            </a:pPr>
            <a:r>
              <a:rPr lang="zh-CN" altLang="en-US" sz="1400" b="1">
                <a:solidFill>
                  <a:schemeClr val="bg1"/>
                </a:solidFill>
              </a:rPr>
              <a:t>总部通过渗透一线运营，</a:t>
            </a:r>
            <a:r>
              <a:rPr lang="zh-CN" altLang="en-US" sz="1400" b="1">
                <a:solidFill>
                  <a:schemeClr val="lt1"/>
                </a:solidFill>
              </a:rPr>
              <a:t>集中中后台服务职能，优化了集团的运营品质、服务水平，并显著降低单位成本</a:t>
            </a:r>
            <a:endParaRPr lang="en-US" altLang="zh-CN" sz="1400" b="1">
              <a:solidFill>
                <a:schemeClr val="lt1"/>
              </a:solidFill>
            </a:endParaRPr>
          </a:p>
        </p:txBody>
      </p:sp>
      <p:pic>
        <p:nvPicPr>
          <p:cNvPr id="45" name="Picture 2"/>
          <p:cNvPicPr>
            <a:picLocks noChangeArrowheads="1"/>
          </p:cNvPicPr>
          <p:nvPr/>
        </p:nvPicPr>
        <p:blipFill>
          <a:blip r:embed="rId8">
            <a:extLst>
              <a:ext uri="{28A0092B-C50C-407E-A947-70E740481C1C}">
                <a14:useLocalDpi xmlns:a14="http://schemas.microsoft.com/office/drawing/2010/main"/>
              </a:ext>
            </a:extLst>
          </a:blip>
          <a:stretch>
            <a:fillRect/>
          </a:stretch>
        </p:blipFill>
        <p:spPr bwMode="auto">
          <a:xfrm>
            <a:off x="7332993" y="242432"/>
            <a:ext cx="1409253" cy="352991"/>
          </a:xfrm>
          <a:prstGeom prst="rect">
            <a:avLst/>
          </a:prstGeom>
          <a:noFill/>
          <a:ln w="19050">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8" name="Rectangle 4"/>
          <p:cNvSpPr>
            <a:spLocks noChangeArrowheads="1"/>
          </p:cNvSpPr>
          <p:nvPr/>
        </p:nvSpPr>
        <p:spPr bwMode="auto">
          <a:xfrm>
            <a:off x="119063" y="909123"/>
            <a:ext cx="6600948" cy="5264758"/>
          </a:xfrm>
          <a:prstGeom prst="rect">
            <a:avLst/>
          </a:prstGeom>
          <a:noFill/>
          <a:ln w="19050">
            <a:solidFill>
              <a:schemeClr val="accent1"/>
            </a:solidFill>
          </a:ln>
          <a:effec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latin typeface="+mn-lt"/>
            </a:endParaRPr>
          </a:p>
        </p:txBody>
      </p:sp>
      <p:sp>
        <p:nvSpPr>
          <p:cNvPr id="75" name="Isosceles Triangle 2"/>
          <p:cNvSpPr>
            <a:spLocks noChangeArrowheads="1"/>
          </p:cNvSpPr>
          <p:nvPr>
            <p:custDataLst>
              <p:tags r:id="rId9"/>
            </p:custDataLst>
          </p:nvPr>
        </p:nvSpPr>
        <p:spPr bwMode="auto">
          <a:xfrm rot="5400000">
            <a:off x="5474930" y="3139953"/>
            <a:ext cx="3090672" cy="343408"/>
          </a:xfrm>
          <a:prstGeom prst="triangle">
            <a:avLst>
              <a:gd name="adj" fmla="val 50000"/>
            </a:avLst>
          </a:prstGeom>
          <a:solidFill>
            <a:schemeClr val="accent1"/>
          </a:solidFill>
          <a:ln w="9525">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p>
        </p:txBody>
      </p:sp>
      <p:cxnSp>
        <p:nvCxnSpPr>
          <p:cNvPr id="74" name="Elbow Connector 73"/>
          <p:cNvCxnSpPr/>
          <p:nvPr/>
        </p:nvCxnSpPr>
        <p:spPr bwMode="auto">
          <a:xfrm rot="16200000" flipH="1">
            <a:off x="2221355" y="3042770"/>
            <a:ext cx="2037748" cy="1"/>
          </a:xfrm>
          <a:prstGeom prst="bentConnector3">
            <a:avLst>
              <a:gd name="adj1" fmla="val 50000"/>
            </a:avLst>
          </a:prstGeom>
          <a:solidFill>
            <a:schemeClr val="accent1"/>
          </a:solidFill>
          <a:ln w="28575" cap="flat" cmpd="sng" algn="ctr">
            <a:solidFill>
              <a:schemeClr val="bg1">
                <a:lumMod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7" name="Rectangle 286"/>
          <p:cNvSpPr txBox="1">
            <a:spLocks noChangeArrowheads="1"/>
          </p:cNvSpPr>
          <p:nvPr/>
        </p:nvSpPr>
        <p:spPr bwMode="auto">
          <a:xfrm>
            <a:off x="346420" y="1076807"/>
            <a:ext cx="1176484" cy="728730"/>
          </a:xfrm>
          <a:prstGeom prst="rect">
            <a:avLst/>
          </a:prstGeom>
          <a:solidFill>
            <a:schemeClr val="accent2"/>
          </a:solidFill>
          <a:ln>
            <a:solidFill>
              <a:schemeClr val="bg1"/>
            </a:solidFill>
          </a:ln>
          <a:effectLst/>
          <a:extLst/>
        </p:spPr>
        <p:txBody>
          <a:bodyPr vert="horz" wrap="square" lIns="73152" tIns="73152" rIns="73152" bIns="73152" numCol="1" anchor="ctr" anchorCtr="0" compatLnSpc="1">
            <a:prstTxWarp prst="textNoShape">
              <a:avLst/>
            </a:prstTxWarp>
            <a:noAutofit/>
          </a:bodyPr>
          <a:lstStyle>
            <a:defPPr>
              <a:defRPr lang="en-US"/>
            </a:defPPr>
            <a:lvl1pPr marL="0" indent="0" algn="l" defTabSz="895350" rtl="0" eaLnBrk="1" fontAlgn="base" hangingPunct="1">
              <a:spcBef>
                <a:spcPct val="0"/>
              </a:spcBef>
              <a:spcAft>
                <a:spcPct val="0"/>
              </a:spcAft>
              <a:buClr>
                <a:schemeClr val="tx2"/>
              </a:buClr>
              <a:defRPr sz="1600" kern="120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indent="-130175" algn="l" defTabSz="895350" rtl="0" eaLnBrk="1" fontAlgn="base"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b="1" smtClean="0"/>
              <a:t>深圳总部</a:t>
            </a:r>
            <a:endParaRPr lang="en-US" altLang="zh-CN" sz="1400" b="1" smtClean="0"/>
          </a:p>
          <a:p>
            <a:pPr algn="ctr"/>
            <a:r>
              <a:rPr lang="zh-CN" altLang="en-US" sz="1400" b="1" smtClean="0"/>
              <a:t>执行委员会</a:t>
            </a:r>
            <a:endParaRPr lang="en-US" altLang="zh-CN" sz="1400" b="1" smtClean="0"/>
          </a:p>
          <a:p>
            <a:pPr algn="ctr"/>
            <a:r>
              <a:rPr lang="zh-CN" altLang="en-US" sz="1400" b="1" smtClean="0"/>
              <a:t>（管理总部）</a:t>
            </a:r>
            <a:endParaRPr lang="en-US" sz="1400" b="1"/>
          </a:p>
        </p:txBody>
      </p:sp>
      <p:sp>
        <p:nvSpPr>
          <p:cNvPr id="42" name="Rectangle 286"/>
          <p:cNvSpPr txBox="1">
            <a:spLocks noChangeArrowheads="1"/>
          </p:cNvSpPr>
          <p:nvPr/>
        </p:nvSpPr>
        <p:spPr bwMode="auto">
          <a:xfrm>
            <a:off x="2767140" y="2242255"/>
            <a:ext cx="946179" cy="796779"/>
          </a:xfrm>
          <a:prstGeom prst="rect">
            <a:avLst/>
          </a:prstGeom>
          <a:solidFill>
            <a:schemeClr val="accent3"/>
          </a:solidFill>
          <a:ln>
            <a:solidFill>
              <a:schemeClr val="bg1"/>
            </a:solidFill>
          </a:ln>
          <a:effectLst/>
          <a:extLst/>
        </p:spPr>
        <p:txBody>
          <a:bodyPr vert="horz" wrap="square" lIns="73152" tIns="73152" rIns="73152" bIns="73152" numCol="1" anchor="ctr" anchorCtr="0" compatLnSpc="1">
            <a:prstTxWarp prst="textNoShape">
              <a:avLst/>
            </a:prstTxWarp>
            <a:noAutofit/>
          </a:bodyPr>
          <a:lstStyle>
            <a:defPPr>
              <a:defRPr lang="en-US"/>
            </a:defPPr>
            <a:lvl1pPr marL="0" indent="0" algn="l" defTabSz="895350" rtl="0" eaLnBrk="1" fontAlgn="base" hangingPunct="1">
              <a:spcBef>
                <a:spcPct val="0"/>
              </a:spcBef>
              <a:spcAft>
                <a:spcPct val="0"/>
              </a:spcAft>
              <a:buClr>
                <a:schemeClr val="tx2"/>
              </a:buClr>
              <a:defRPr sz="1600" kern="120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indent="-130175" algn="l" defTabSz="895350" rtl="0" eaLnBrk="1" fontAlgn="base"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b="1" smtClean="0">
                <a:solidFill>
                  <a:schemeClr val="bg1"/>
                </a:solidFill>
              </a:rPr>
              <a:t>上海总部</a:t>
            </a:r>
            <a:endParaRPr lang="en-US" altLang="zh-CN" sz="1400" b="1" smtClean="0">
              <a:solidFill>
                <a:schemeClr val="bg1"/>
              </a:solidFill>
            </a:endParaRPr>
          </a:p>
          <a:p>
            <a:pPr algn="ctr"/>
            <a:r>
              <a:rPr lang="zh-CN" altLang="en-US" sz="1400" b="1" smtClean="0">
                <a:solidFill>
                  <a:schemeClr val="bg1"/>
                </a:solidFill>
              </a:rPr>
              <a:t>（服务</a:t>
            </a:r>
            <a:br>
              <a:rPr lang="en-US" altLang="zh-CN" sz="1400" b="1" smtClean="0">
                <a:solidFill>
                  <a:schemeClr val="bg1"/>
                </a:solidFill>
              </a:rPr>
            </a:br>
            <a:r>
              <a:rPr lang="zh-CN" altLang="en-US" sz="1400" b="1" smtClean="0">
                <a:solidFill>
                  <a:schemeClr val="bg1"/>
                </a:solidFill>
              </a:rPr>
              <a:t>总部）</a:t>
            </a:r>
            <a:endParaRPr lang="en-US" altLang="zh-CN" sz="1400" b="1" smtClean="0">
              <a:solidFill>
                <a:schemeClr val="bg1"/>
              </a:solidFill>
            </a:endParaRPr>
          </a:p>
        </p:txBody>
      </p:sp>
      <p:sp>
        <p:nvSpPr>
          <p:cNvPr id="44" name="Rectangle 43"/>
          <p:cNvSpPr/>
          <p:nvPr/>
        </p:nvSpPr>
        <p:spPr>
          <a:xfrm>
            <a:off x="777796" y="4281253"/>
            <a:ext cx="300484" cy="1587927"/>
          </a:xfrm>
          <a:prstGeom prst="rect">
            <a:avLst/>
          </a:prstGeom>
          <a:solidFill>
            <a:schemeClr val="accent1"/>
          </a:solidFill>
          <a:ln>
            <a:solidFill>
              <a:schemeClr val="bg1"/>
            </a:solidFill>
          </a:ln>
        </p:spPr>
        <p:txBody>
          <a:bodyPr wrap="square" lIns="72009" tIns="72009" rIns="72009" bIns="72009" anchor="t"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smtClean="0">
                <a:latin typeface="+mn-lt"/>
              </a:rPr>
              <a:t>财险</a:t>
            </a:r>
            <a:endParaRPr lang="en-US" sz="1400">
              <a:latin typeface="+mn-lt"/>
            </a:endParaRPr>
          </a:p>
        </p:txBody>
      </p:sp>
      <p:sp>
        <p:nvSpPr>
          <p:cNvPr id="47" name="Rectangle 46"/>
          <p:cNvSpPr/>
          <p:nvPr/>
        </p:nvSpPr>
        <p:spPr>
          <a:xfrm>
            <a:off x="1181811" y="4281253"/>
            <a:ext cx="300484" cy="1587927"/>
          </a:xfrm>
          <a:prstGeom prst="rect">
            <a:avLst/>
          </a:prstGeom>
          <a:solidFill>
            <a:schemeClr val="accent1"/>
          </a:solidFill>
          <a:ln>
            <a:solidFill>
              <a:schemeClr val="bg1"/>
            </a:solidFill>
          </a:ln>
        </p:spPr>
        <p:txBody>
          <a:bodyPr wrap="square" lIns="72009" tIns="72009" rIns="72009" bIns="72009" anchor="t"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smtClean="0">
                <a:latin typeface="+mn-lt"/>
              </a:rPr>
              <a:t>银行</a:t>
            </a:r>
            <a:endParaRPr lang="en-US" sz="1400">
              <a:latin typeface="+mn-lt"/>
            </a:endParaRPr>
          </a:p>
        </p:txBody>
      </p:sp>
      <p:sp>
        <p:nvSpPr>
          <p:cNvPr id="57" name="Rectangle 56"/>
          <p:cNvSpPr/>
          <p:nvPr/>
        </p:nvSpPr>
        <p:spPr>
          <a:xfrm>
            <a:off x="1585826" y="4281253"/>
            <a:ext cx="300484" cy="1587927"/>
          </a:xfrm>
          <a:prstGeom prst="rect">
            <a:avLst/>
          </a:prstGeom>
          <a:solidFill>
            <a:schemeClr val="accent1"/>
          </a:solidFill>
          <a:ln>
            <a:solidFill>
              <a:schemeClr val="bg1"/>
            </a:solidFill>
          </a:ln>
        </p:spPr>
        <p:txBody>
          <a:bodyPr wrap="square" lIns="72009" tIns="72009" rIns="72009" bIns="72009" anchor="t"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en-US" sz="1400" b="1" smtClean="0">
                <a:latin typeface="+mn-lt"/>
              </a:rPr>
              <a:t>…</a:t>
            </a:r>
            <a:endParaRPr lang="en-US" sz="1400" b="1">
              <a:latin typeface="+mn-lt"/>
            </a:endParaRPr>
          </a:p>
        </p:txBody>
      </p:sp>
      <p:sp>
        <p:nvSpPr>
          <p:cNvPr id="41" name="Rectangle 40"/>
          <p:cNvSpPr/>
          <p:nvPr/>
        </p:nvSpPr>
        <p:spPr>
          <a:xfrm>
            <a:off x="227888" y="2242256"/>
            <a:ext cx="290968" cy="1568997"/>
          </a:xfrm>
          <a:prstGeom prst="rect">
            <a:avLst/>
          </a:prstGeom>
          <a:solidFill>
            <a:schemeClr val="accent2"/>
          </a:solidFill>
          <a:ln>
            <a:solidFill>
              <a:schemeClr val="bg1"/>
            </a:solidFill>
          </a:ln>
        </p:spPr>
        <p:txBody>
          <a:bodyPr wrap="square" lIns="72009" tIns="72009" rIns="72009" bIns="72009" anchor="t"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r>
              <a:rPr lang="zh-CN" altLang="en-US" sz="1400" smtClean="0">
                <a:latin typeface="+mn-lt"/>
              </a:rPr>
              <a:t>人力资源中心</a:t>
            </a:r>
            <a:endParaRPr lang="en-US" sz="1400">
              <a:latin typeface="+mn-lt"/>
            </a:endParaRPr>
          </a:p>
        </p:txBody>
      </p:sp>
      <p:sp>
        <p:nvSpPr>
          <p:cNvPr id="55" name="Rectangle 54"/>
          <p:cNvSpPr/>
          <p:nvPr/>
        </p:nvSpPr>
        <p:spPr>
          <a:xfrm>
            <a:off x="551642" y="2242255"/>
            <a:ext cx="290968" cy="1568997"/>
          </a:xfrm>
          <a:prstGeom prst="rect">
            <a:avLst/>
          </a:prstGeom>
          <a:solidFill>
            <a:schemeClr val="accent2"/>
          </a:solidFill>
          <a:ln>
            <a:solidFill>
              <a:schemeClr val="bg1"/>
            </a:solidFill>
          </a:ln>
        </p:spPr>
        <p:txBody>
          <a:bodyPr wrap="square" lIns="72009" tIns="72009" rIns="72009" bIns="72009" anchor="t"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r>
              <a:rPr lang="zh-CN" altLang="en-US" sz="1400" smtClean="0">
                <a:latin typeface="+mn-lt"/>
              </a:rPr>
              <a:t>财务企划中心</a:t>
            </a:r>
            <a:endParaRPr lang="en-US" sz="1400">
              <a:latin typeface="+mn-lt"/>
            </a:endParaRPr>
          </a:p>
        </p:txBody>
      </p:sp>
      <p:sp>
        <p:nvSpPr>
          <p:cNvPr id="56" name="Rectangle 55"/>
          <p:cNvSpPr/>
          <p:nvPr/>
        </p:nvSpPr>
        <p:spPr>
          <a:xfrm>
            <a:off x="908182" y="2242255"/>
            <a:ext cx="290968" cy="1568997"/>
          </a:xfrm>
          <a:prstGeom prst="rect">
            <a:avLst/>
          </a:prstGeom>
          <a:solidFill>
            <a:schemeClr val="accent2"/>
          </a:solidFill>
          <a:ln>
            <a:solidFill>
              <a:schemeClr val="bg1"/>
            </a:solidFill>
          </a:ln>
        </p:spPr>
        <p:txBody>
          <a:bodyPr wrap="square" lIns="72009" tIns="72009" rIns="72009" bIns="72009" anchor="t"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r>
              <a:rPr lang="zh-CN" altLang="en-US" sz="1400" smtClean="0">
                <a:latin typeface="+mn-lt"/>
              </a:rPr>
              <a:t>投资管理中心</a:t>
            </a:r>
            <a:endParaRPr lang="en-US" sz="1400">
              <a:latin typeface="+mn-lt"/>
            </a:endParaRPr>
          </a:p>
        </p:txBody>
      </p:sp>
      <p:sp>
        <p:nvSpPr>
          <p:cNvPr id="61" name="Rectangle 60"/>
          <p:cNvSpPr/>
          <p:nvPr/>
        </p:nvSpPr>
        <p:spPr>
          <a:xfrm>
            <a:off x="1231936" y="2242255"/>
            <a:ext cx="290968" cy="1568997"/>
          </a:xfrm>
          <a:prstGeom prst="rect">
            <a:avLst/>
          </a:prstGeom>
          <a:solidFill>
            <a:schemeClr val="accent2"/>
          </a:solidFill>
          <a:ln>
            <a:solidFill>
              <a:schemeClr val="bg1"/>
            </a:solidFill>
          </a:ln>
        </p:spPr>
        <p:txBody>
          <a:bodyPr wrap="square" lIns="72009" tIns="72009" rIns="72009" bIns="72009" anchor="t"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r>
              <a:rPr lang="zh-CN" altLang="en-US" sz="1400" smtClean="0">
                <a:latin typeface="+mn-lt"/>
              </a:rPr>
              <a:t>内控管理中心</a:t>
            </a:r>
            <a:endParaRPr lang="en-US" sz="1400">
              <a:latin typeface="+mn-lt"/>
            </a:endParaRPr>
          </a:p>
        </p:txBody>
      </p:sp>
      <p:cxnSp>
        <p:nvCxnSpPr>
          <p:cNvPr id="62" name="Elbow Connector 61"/>
          <p:cNvCxnSpPr>
            <a:stCxn id="37" idx="2"/>
            <a:endCxn id="41" idx="0"/>
          </p:cNvCxnSpPr>
          <p:nvPr/>
        </p:nvCxnSpPr>
        <p:spPr bwMode="auto">
          <a:xfrm rot="5400000">
            <a:off x="435658" y="1743251"/>
            <a:ext cx="436719" cy="561290"/>
          </a:xfrm>
          <a:prstGeom prst="bentConnector3">
            <a:avLst>
              <a:gd name="adj1" fmla="val 50000"/>
            </a:avLst>
          </a:prstGeom>
          <a:solidFill>
            <a:schemeClr val="accent1"/>
          </a:solidFill>
          <a:ln w="28575" cap="flat" cmpd="sng" algn="ctr">
            <a:solidFill>
              <a:schemeClr val="bg1">
                <a:lumMod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4" name="Elbow Connector 63"/>
          <p:cNvCxnSpPr>
            <a:stCxn id="37" idx="2"/>
            <a:endCxn id="55" idx="0"/>
          </p:cNvCxnSpPr>
          <p:nvPr/>
        </p:nvCxnSpPr>
        <p:spPr bwMode="auto">
          <a:xfrm rot="5400000">
            <a:off x="597535" y="1905128"/>
            <a:ext cx="436718" cy="237536"/>
          </a:xfrm>
          <a:prstGeom prst="bentConnector3">
            <a:avLst>
              <a:gd name="adj1" fmla="val 50000"/>
            </a:avLst>
          </a:prstGeom>
          <a:solidFill>
            <a:schemeClr val="accent1"/>
          </a:solidFill>
          <a:ln w="28575" cap="flat" cmpd="sng" algn="ctr">
            <a:solidFill>
              <a:schemeClr val="bg1">
                <a:lumMod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5" name="Elbow Connector 64"/>
          <p:cNvCxnSpPr>
            <a:stCxn id="37" idx="2"/>
            <a:endCxn id="56" idx="0"/>
          </p:cNvCxnSpPr>
          <p:nvPr/>
        </p:nvCxnSpPr>
        <p:spPr bwMode="auto">
          <a:xfrm rot="16200000" flipH="1">
            <a:off x="775805" y="1964394"/>
            <a:ext cx="436718" cy="119004"/>
          </a:xfrm>
          <a:prstGeom prst="bentConnector3">
            <a:avLst>
              <a:gd name="adj1" fmla="val 50000"/>
            </a:avLst>
          </a:prstGeom>
          <a:solidFill>
            <a:schemeClr val="accent1"/>
          </a:solidFill>
          <a:ln w="28575" cap="flat" cmpd="sng" algn="ctr">
            <a:solidFill>
              <a:schemeClr val="bg1">
                <a:lumMod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6" name="Elbow Connector 65"/>
          <p:cNvCxnSpPr>
            <a:stCxn id="37" idx="2"/>
            <a:endCxn id="61" idx="0"/>
          </p:cNvCxnSpPr>
          <p:nvPr/>
        </p:nvCxnSpPr>
        <p:spPr bwMode="auto">
          <a:xfrm rot="16200000" flipH="1">
            <a:off x="937682" y="1802517"/>
            <a:ext cx="436718" cy="442758"/>
          </a:xfrm>
          <a:prstGeom prst="bentConnector3">
            <a:avLst>
              <a:gd name="adj1" fmla="val 50000"/>
            </a:avLst>
          </a:prstGeom>
          <a:solidFill>
            <a:schemeClr val="accent1"/>
          </a:solidFill>
          <a:ln w="28575" cap="flat" cmpd="sng" algn="ctr">
            <a:solidFill>
              <a:schemeClr val="bg1">
                <a:lumMod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7" name="Rectangle 66"/>
          <p:cNvSpPr/>
          <p:nvPr/>
        </p:nvSpPr>
        <p:spPr>
          <a:xfrm>
            <a:off x="2317550" y="4281253"/>
            <a:ext cx="300484" cy="1587927"/>
          </a:xfrm>
          <a:prstGeom prst="rect">
            <a:avLst/>
          </a:prstGeom>
          <a:solidFill>
            <a:schemeClr val="accent3"/>
          </a:solidFill>
          <a:ln>
            <a:solidFill>
              <a:schemeClr val="bg1"/>
            </a:solidFill>
          </a:ln>
        </p:spPr>
        <p:txBody>
          <a:bodyPr wrap="square" lIns="72009" tIns="72009" rIns="72009" bIns="72009" anchor="t"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b="1" smtClean="0">
                <a:solidFill>
                  <a:schemeClr val="bg1"/>
                </a:solidFill>
                <a:latin typeface="+mn-lt"/>
              </a:rPr>
              <a:t>平安科技</a:t>
            </a:r>
            <a:endParaRPr lang="en-US" sz="1400" b="1">
              <a:solidFill>
                <a:schemeClr val="bg1"/>
              </a:solidFill>
              <a:latin typeface="+mn-lt"/>
            </a:endParaRPr>
          </a:p>
        </p:txBody>
      </p:sp>
      <p:sp>
        <p:nvSpPr>
          <p:cNvPr id="69" name="Rectangle 68"/>
          <p:cNvSpPr/>
          <p:nvPr/>
        </p:nvSpPr>
        <p:spPr>
          <a:xfrm>
            <a:off x="2667306" y="4281253"/>
            <a:ext cx="300484" cy="1587927"/>
          </a:xfrm>
          <a:prstGeom prst="rect">
            <a:avLst/>
          </a:prstGeom>
          <a:solidFill>
            <a:schemeClr val="accent3"/>
          </a:solidFill>
          <a:ln>
            <a:solidFill>
              <a:schemeClr val="bg1"/>
            </a:solidFill>
          </a:ln>
        </p:spPr>
        <p:txBody>
          <a:bodyPr wrap="square" lIns="72009" tIns="72009" rIns="72009" bIns="72009" anchor="t"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b="1" smtClean="0">
                <a:solidFill>
                  <a:schemeClr val="bg1"/>
                </a:solidFill>
                <a:latin typeface="+mn-lt"/>
              </a:rPr>
              <a:t>平安数据科技</a:t>
            </a:r>
            <a:endParaRPr lang="en-US" sz="1400" b="1">
              <a:solidFill>
                <a:schemeClr val="bg1"/>
              </a:solidFill>
              <a:latin typeface="+mn-lt"/>
            </a:endParaRPr>
          </a:p>
        </p:txBody>
      </p:sp>
      <p:sp>
        <p:nvSpPr>
          <p:cNvPr id="70" name="Rectangle 69"/>
          <p:cNvSpPr/>
          <p:nvPr/>
        </p:nvSpPr>
        <p:spPr>
          <a:xfrm>
            <a:off x="3040812" y="4281253"/>
            <a:ext cx="300484" cy="1587927"/>
          </a:xfrm>
          <a:prstGeom prst="rect">
            <a:avLst/>
          </a:prstGeom>
          <a:solidFill>
            <a:schemeClr val="accent3"/>
          </a:solidFill>
          <a:ln>
            <a:solidFill>
              <a:schemeClr val="bg1"/>
            </a:solidFill>
          </a:ln>
        </p:spPr>
        <p:txBody>
          <a:bodyPr wrap="square" lIns="72009" tIns="72009" rIns="72009" bIns="72009" anchor="t"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b="1" smtClean="0">
                <a:solidFill>
                  <a:schemeClr val="bg1"/>
                </a:solidFill>
                <a:latin typeface="+mn-lt"/>
              </a:rPr>
              <a:t>平安渠道发展</a:t>
            </a:r>
            <a:endParaRPr lang="en-US" sz="1400" b="1">
              <a:solidFill>
                <a:schemeClr val="bg1"/>
              </a:solidFill>
              <a:latin typeface="+mn-lt"/>
            </a:endParaRPr>
          </a:p>
        </p:txBody>
      </p:sp>
      <p:sp>
        <p:nvSpPr>
          <p:cNvPr id="43" name="Rectangle 42"/>
          <p:cNvSpPr/>
          <p:nvPr/>
        </p:nvSpPr>
        <p:spPr>
          <a:xfrm>
            <a:off x="373781" y="4281253"/>
            <a:ext cx="300484" cy="1587927"/>
          </a:xfrm>
          <a:prstGeom prst="rect">
            <a:avLst/>
          </a:prstGeom>
          <a:solidFill>
            <a:schemeClr val="accent1"/>
          </a:solidFill>
          <a:ln>
            <a:solidFill>
              <a:schemeClr val="bg1"/>
            </a:solidFill>
          </a:ln>
        </p:spPr>
        <p:txBody>
          <a:bodyPr wrap="square" lIns="72009" tIns="72009" rIns="72009" bIns="72009" anchor="t"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smtClean="0">
                <a:latin typeface="+mn-lt"/>
              </a:rPr>
              <a:t>寿险</a:t>
            </a:r>
            <a:endParaRPr lang="en-US" sz="1400">
              <a:latin typeface="+mn-lt"/>
            </a:endParaRPr>
          </a:p>
        </p:txBody>
      </p:sp>
      <p:sp>
        <p:nvSpPr>
          <p:cNvPr id="71" name="Rectangle 70"/>
          <p:cNvSpPr/>
          <p:nvPr/>
        </p:nvSpPr>
        <p:spPr>
          <a:xfrm>
            <a:off x="3410845" y="4281253"/>
            <a:ext cx="300484" cy="1587927"/>
          </a:xfrm>
          <a:prstGeom prst="rect">
            <a:avLst/>
          </a:prstGeom>
          <a:solidFill>
            <a:schemeClr val="accent3"/>
          </a:solidFill>
          <a:ln>
            <a:solidFill>
              <a:schemeClr val="bg1"/>
            </a:solidFill>
          </a:ln>
        </p:spPr>
        <p:txBody>
          <a:bodyPr wrap="square" lIns="72009" tIns="72009" rIns="72009" bIns="72009" anchor="t"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b="1" smtClean="0">
                <a:solidFill>
                  <a:schemeClr val="bg1"/>
                </a:solidFill>
                <a:latin typeface="+mn-lt"/>
              </a:rPr>
              <a:t>平安金融科技</a:t>
            </a:r>
            <a:endParaRPr lang="en-US" sz="1400" b="1">
              <a:solidFill>
                <a:schemeClr val="bg1"/>
              </a:solidFill>
              <a:latin typeface="+mn-lt"/>
            </a:endParaRPr>
          </a:p>
        </p:txBody>
      </p:sp>
      <p:cxnSp>
        <p:nvCxnSpPr>
          <p:cNvPr id="85" name="Elbow Connector 84"/>
          <p:cNvCxnSpPr>
            <a:stCxn id="37" idx="2"/>
            <a:endCxn id="42" idx="0"/>
          </p:cNvCxnSpPr>
          <p:nvPr/>
        </p:nvCxnSpPr>
        <p:spPr bwMode="auto">
          <a:xfrm rot="16200000" flipH="1">
            <a:off x="1869087" y="871112"/>
            <a:ext cx="436718" cy="2305568"/>
          </a:xfrm>
          <a:prstGeom prst="bentConnector3">
            <a:avLst>
              <a:gd name="adj1" fmla="val 50000"/>
            </a:avLst>
          </a:prstGeom>
          <a:solidFill>
            <a:schemeClr val="accent1"/>
          </a:solidFill>
          <a:ln w="28575" cap="flat" cmpd="sng" algn="ctr">
            <a:solidFill>
              <a:schemeClr val="bg1">
                <a:lumMod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3" name="Rectangle 112"/>
          <p:cNvSpPr/>
          <p:nvPr/>
        </p:nvSpPr>
        <p:spPr>
          <a:xfrm>
            <a:off x="1555690" y="2242255"/>
            <a:ext cx="290968" cy="1568997"/>
          </a:xfrm>
          <a:prstGeom prst="rect">
            <a:avLst/>
          </a:prstGeom>
          <a:solidFill>
            <a:schemeClr val="accent2"/>
          </a:solidFill>
          <a:ln>
            <a:solidFill>
              <a:schemeClr val="bg1"/>
            </a:solidFill>
          </a:ln>
        </p:spPr>
        <p:txBody>
          <a:bodyPr wrap="square" lIns="72009" tIns="72009" rIns="72009" bIns="72009" anchor="t"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r>
              <a:rPr lang="zh-CN" altLang="en-US" sz="1400">
                <a:latin typeface="+mn-lt"/>
              </a:rPr>
              <a:t>行政</a:t>
            </a:r>
            <a:r>
              <a:rPr lang="zh-CN" altLang="en-US" sz="1400" smtClean="0">
                <a:latin typeface="+mn-lt"/>
              </a:rPr>
              <a:t>管理中心</a:t>
            </a:r>
            <a:endParaRPr lang="en-US" sz="1400">
              <a:latin typeface="+mn-lt"/>
            </a:endParaRPr>
          </a:p>
        </p:txBody>
      </p:sp>
      <p:sp>
        <p:nvSpPr>
          <p:cNvPr id="122" name="Rectangle 121"/>
          <p:cNvSpPr/>
          <p:nvPr/>
        </p:nvSpPr>
        <p:spPr>
          <a:xfrm>
            <a:off x="1879444" y="2242255"/>
            <a:ext cx="290968" cy="1568997"/>
          </a:xfrm>
          <a:prstGeom prst="rect">
            <a:avLst/>
          </a:prstGeom>
          <a:solidFill>
            <a:schemeClr val="accent2"/>
          </a:solidFill>
          <a:ln>
            <a:solidFill>
              <a:schemeClr val="bg1"/>
            </a:solidFill>
          </a:ln>
        </p:spPr>
        <p:txBody>
          <a:bodyPr wrap="square" lIns="72009" tIns="72009" rIns="72009" bIns="72009" anchor="t"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r>
              <a:rPr lang="zh-CN" altLang="en-US" sz="1400" smtClean="0">
                <a:latin typeface="+mn-lt"/>
              </a:rPr>
              <a:t>战略拓展部</a:t>
            </a:r>
            <a:endParaRPr lang="en-US" sz="1400">
              <a:latin typeface="+mn-lt"/>
            </a:endParaRPr>
          </a:p>
        </p:txBody>
      </p:sp>
      <p:sp>
        <p:nvSpPr>
          <p:cNvPr id="123" name="Rectangle 122"/>
          <p:cNvSpPr/>
          <p:nvPr/>
        </p:nvSpPr>
        <p:spPr>
          <a:xfrm>
            <a:off x="2203197" y="2242255"/>
            <a:ext cx="525149" cy="1568997"/>
          </a:xfrm>
          <a:prstGeom prst="rect">
            <a:avLst/>
          </a:prstGeom>
          <a:solidFill>
            <a:schemeClr val="accent2"/>
          </a:solidFill>
          <a:ln>
            <a:solidFill>
              <a:schemeClr val="bg1"/>
            </a:solidFill>
          </a:ln>
        </p:spPr>
        <p:txBody>
          <a:bodyPr wrap="square" lIns="72009" tIns="72009" rIns="72009" bIns="72009" anchor="t"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a:r>
              <a:rPr lang="zh-CN" altLang="en-US" sz="1400" smtClean="0">
                <a:latin typeface="+mn-lt"/>
              </a:rPr>
              <a:t>首席创新执行官办公室</a:t>
            </a:r>
            <a:endParaRPr lang="en-US" sz="1400">
              <a:latin typeface="+mn-lt"/>
            </a:endParaRPr>
          </a:p>
        </p:txBody>
      </p:sp>
      <p:cxnSp>
        <p:nvCxnSpPr>
          <p:cNvPr id="124" name="Elbow Connector 123"/>
          <p:cNvCxnSpPr>
            <a:stCxn id="37" idx="2"/>
            <a:endCxn id="113" idx="0"/>
          </p:cNvCxnSpPr>
          <p:nvPr/>
        </p:nvCxnSpPr>
        <p:spPr bwMode="auto">
          <a:xfrm rot="16200000" flipH="1">
            <a:off x="1099559" y="1640640"/>
            <a:ext cx="436718" cy="766512"/>
          </a:xfrm>
          <a:prstGeom prst="bentConnector3">
            <a:avLst>
              <a:gd name="adj1" fmla="val 50000"/>
            </a:avLst>
          </a:prstGeom>
          <a:solidFill>
            <a:schemeClr val="accent1"/>
          </a:solidFill>
          <a:ln w="28575" cap="flat" cmpd="sng" algn="ctr">
            <a:solidFill>
              <a:schemeClr val="bg1">
                <a:lumMod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7" name="Elbow Connector 126"/>
          <p:cNvCxnSpPr>
            <a:stCxn id="37" idx="2"/>
            <a:endCxn id="122" idx="0"/>
          </p:cNvCxnSpPr>
          <p:nvPr/>
        </p:nvCxnSpPr>
        <p:spPr bwMode="auto">
          <a:xfrm rot="16200000" flipH="1">
            <a:off x="1261436" y="1478763"/>
            <a:ext cx="436718" cy="1090266"/>
          </a:xfrm>
          <a:prstGeom prst="bentConnector3">
            <a:avLst>
              <a:gd name="adj1" fmla="val 50000"/>
            </a:avLst>
          </a:prstGeom>
          <a:solidFill>
            <a:schemeClr val="accent1"/>
          </a:solidFill>
          <a:ln w="28575" cap="flat" cmpd="sng" algn="ctr">
            <a:solidFill>
              <a:schemeClr val="bg1">
                <a:lumMod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0" name="Elbow Connector 129"/>
          <p:cNvCxnSpPr>
            <a:stCxn id="37" idx="2"/>
            <a:endCxn id="123" idx="0"/>
          </p:cNvCxnSpPr>
          <p:nvPr/>
        </p:nvCxnSpPr>
        <p:spPr bwMode="auto">
          <a:xfrm rot="16200000" flipH="1">
            <a:off x="1481858" y="1258341"/>
            <a:ext cx="436718" cy="1531110"/>
          </a:xfrm>
          <a:prstGeom prst="bentConnector3">
            <a:avLst>
              <a:gd name="adj1" fmla="val 50000"/>
            </a:avLst>
          </a:prstGeom>
          <a:solidFill>
            <a:schemeClr val="accent1"/>
          </a:solidFill>
          <a:ln w="28575" cap="flat" cmpd="sng" algn="ctr">
            <a:solidFill>
              <a:schemeClr val="bg1">
                <a:lumMod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0" name="Elbow Connector 49"/>
          <p:cNvCxnSpPr>
            <a:stCxn id="57" idx="0"/>
            <a:endCxn id="43" idx="0"/>
          </p:cNvCxnSpPr>
          <p:nvPr/>
        </p:nvCxnSpPr>
        <p:spPr bwMode="auto">
          <a:xfrm rot="16200000" flipV="1">
            <a:off x="1130046" y="3675230"/>
            <a:ext cx="12700" cy="1212045"/>
          </a:xfrm>
          <a:prstGeom prst="bentConnector3">
            <a:avLst>
              <a:gd name="adj1" fmla="val 1800000"/>
            </a:avLst>
          </a:prstGeom>
          <a:solidFill>
            <a:schemeClr val="accent1"/>
          </a:solidFill>
          <a:ln w="28575" cap="flat" cmpd="sng" algn="ctr">
            <a:solidFill>
              <a:schemeClr val="bg1">
                <a:lumMod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9" name="Elbow Connector 58"/>
          <p:cNvCxnSpPr>
            <a:stCxn id="47" idx="0"/>
            <a:endCxn id="44" idx="0"/>
          </p:cNvCxnSpPr>
          <p:nvPr/>
        </p:nvCxnSpPr>
        <p:spPr bwMode="auto">
          <a:xfrm rot="16200000" flipV="1">
            <a:off x="1130046" y="4079245"/>
            <a:ext cx="12700" cy="404015"/>
          </a:xfrm>
          <a:prstGeom prst="bentConnector3">
            <a:avLst>
              <a:gd name="adj1" fmla="val 1800000"/>
            </a:avLst>
          </a:prstGeom>
          <a:solidFill>
            <a:schemeClr val="accent1"/>
          </a:solidFill>
          <a:ln w="28575" cap="flat" cmpd="sng" algn="ctr">
            <a:solidFill>
              <a:schemeClr val="bg1">
                <a:lumMod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3" name="Elbow Connector 62"/>
          <p:cNvCxnSpPr>
            <a:stCxn id="71" idx="0"/>
            <a:endCxn id="67" idx="0"/>
          </p:cNvCxnSpPr>
          <p:nvPr/>
        </p:nvCxnSpPr>
        <p:spPr bwMode="auto">
          <a:xfrm rot="16200000" flipV="1">
            <a:off x="3014440" y="3734605"/>
            <a:ext cx="12700" cy="1093295"/>
          </a:xfrm>
          <a:prstGeom prst="bentConnector3">
            <a:avLst>
              <a:gd name="adj1" fmla="val 1800000"/>
            </a:avLst>
          </a:prstGeom>
          <a:solidFill>
            <a:schemeClr val="accent1"/>
          </a:solidFill>
          <a:ln w="28575" cap="flat" cmpd="sng" algn="ctr">
            <a:solidFill>
              <a:schemeClr val="bg1">
                <a:lumMod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2" name="Elbow Connector 71"/>
          <p:cNvCxnSpPr>
            <a:stCxn id="70" idx="0"/>
            <a:endCxn id="69" idx="0"/>
          </p:cNvCxnSpPr>
          <p:nvPr/>
        </p:nvCxnSpPr>
        <p:spPr bwMode="auto">
          <a:xfrm rot="16200000" flipV="1">
            <a:off x="3004301" y="4094500"/>
            <a:ext cx="12700" cy="373506"/>
          </a:xfrm>
          <a:prstGeom prst="bentConnector3">
            <a:avLst>
              <a:gd name="adj1" fmla="val 1800000"/>
            </a:avLst>
          </a:prstGeom>
          <a:solidFill>
            <a:schemeClr val="accent1"/>
          </a:solidFill>
          <a:ln w="28575" cap="flat" cmpd="sng" algn="ctr">
            <a:solidFill>
              <a:schemeClr val="bg1">
                <a:lumMod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3" name="Elbow Connector 72"/>
          <p:cNvCxnSpPr/>
          <p:nvPr/>
        </p:nvCxnSpPr>
        <p:spPr bwMode="auto">
          <a:xfrm rot="16200000" flipH="1">
            <a:off x="-143476" y="3042769"/>
            <a:ext cx="2037748" cy="1"/>
          </a:xfrm>
          <a:prstGeom prst="bentConnector3">
            <a:avLst>
              <a:gd name="adj1" fmla="val 50000"/>
            </a:avLst>
          </a:prstGeom>
          <a:solidFill>
            <a:schemeClr val="accent1"/>
          </a:solidFill>
          <a:ln w="28575" cap="flat" cmpd="sng" algn="ctr">
            <a:solidFill>
              <a:schemeClr val="bg1">
                <a:lumMod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9" name="TextBox 28"/>
          <p:cNvSpPr txBox="1"/>
          <p:nvPr/>
        </p:nvSpPr>
        <p:spPr>
          <a:xfrm>
            <a:off x="3839849" y="1004257"/>
            <a:ext cx="2771338" cy="2585323"/>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r>
              <a:rPr lang="zh-CN" altLang="en-US" sz="1400" b="1"/>
              <a:t>深圳总部定位：</a:t>
            </a:r>
          </a:p>
          <a:p>
            <a:pPr lvl="1"/>
            <a:r>
              <a:rPr lang="zh-CN" altLang="en-US" sz="1400"/>
              <a:t>重点把控</a:t>
            </a:r>
            <a:r>
              <a:rPr lang="zh-CN" altLang="en-US" sz="1400" b="1"/>
              <a:t>人力、财务、投资、运营、风险</a:t>
            </a:r>
            <a:r>
              <a:rPr lang="zh-CN" altLang="en-US" sz="1400"/>
              <a:t>五大抓手</a:t>
            </a:r>
            <a:r>
              <a:rPr lang="en-US" altLang="zh-CN" sz="1400"/>
              <a:t>:</a:t>
            </a:r>
          </a:p>
          <a:p>
            <a:pPr lvl="2"/>
            <a:r>
              <a:rPr lang="zh-CN" altLang="en-US" sz="1400"/>
              <a:t>统一管理集团人才、干部，关键岗位采用委派或垂直管理</a:t>
            </a:r>
          </a:p>
          <a:p>
            <a:pPr lvl="2"/>
            <a:r>
              <a:rPr lang="zh-CN" altLang="en-US" sz="1400"/>
              <a:t>上收资金管理权限，实现全面预算管理、集中的现金管理</a:t>
            </a:r>
          </a:p>
          <a:p>
            <a:pPr lvl="2"/>
            <a:r>
              <a:rPr lang="zh-CN" altLang="en-US" sz="1400"/>
              <a:t>总部对板块战略及投资方向和资源配置作出决策</a:t>
            </a:r>
          </a:p>
          <a:p>
            <a:pPr lvl="2"/>
            <a:r>
              <a:rPr lang="zh-CN" altLang="en-US" sz="1400"/>
              <a:t>通过派驻董事，实行月度经营报告会制度，对子公司的业务开展和风险控制做到</a:t>
            </a:r>
            <a:r>
              <a:rPr lang="zh-CN" altLang="en-US" sz="1400" smtClean="0"/>
              <a:t>了如指掌</a:t>
            </a:r>
            <a:endParaRPr lang="zh-CN" altLang="en-US" sz="1400"/>
          </a:p>
        </p:txBody>
      </p:sp>
      <p:sp>
        <p:nvSpPr>
          <p:cNvPr id="77" name="TextBox 76"/>
          <p:cNvSpPr txBox="1"/>
          <p:nvPr/>
        </p:nvSpPr>
        <p:spPr>
          <a:xfrm>
            <a:off x="3839849" y="3699622"/>
            <a:ext cx="2771338" cy="2369880"/>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r>
              <a:rPr lang="zh-CN" altLang="en-US" sz="1400" b="1"/>
              <a:t>上海总部定位：</a:t>
            </a:r>
          </a:p>
          <a:p>
            <a:pPr lvl="1"/>
            <a:r>
              <a:rPr lang="zh-CN" altLang="en-US" sz="1400"/>
              <a:t>对中后台服务职能进行了集中，并进行公司制改革成立</a:t>
            </a:r>
            <a:r>
              <a:rPr lang="zh-CN" altLang="en-US" sz="1400" b="1"/>
              <a:t>四大共享平台公司</a:t>
            </a:r>
            <a:r>
              <a:rPr lang="zh-CN" altLang="en-US" sz="1400"/>
              <a:t>，提供</a:t>
            </a:r>
            <a:r>
              <a:rPr lang="en-US" altLang="zh-CN" sz="1400"/>
              <a:t>IT</a:t>
            </a:r>
            <a:r>
              <a:rPr lang="zh-CN" altLang="en-US" sz="1400"/>
              <a:t>规划开发和运维、运营外包、电网销和互联网孵化器等职能</a:t>
            </a:r>
          </a:p>
          <a:p>
            <a:pPr lvl="1"/>
            <a:r>
              <a:rPr lang="zh-CN" altLang="en-US" sz="1400"/>
              <a:t>运营上垂直集中管理，利用上海服务总部对板块的执行和运营进行支持和督促，形成</a:t>
            </a:r>
            <a:r>
              <a:rPr lang="zh-CN" altLang="en-US" sz="1400" b="1"/>
              <a:t>前台（渠道）整合、后台（服务）集中</a:t>
            </a:r>
            <a:r>
              <a:rPr lang="zh-CN" altLang="en-US" sz="1400"/>
              <a:t>的运营</a:t>
            </a:r>
            <a:r>
              <a:rPr lang="zh-CN" altLang="en-US" sz="1400" smtClean="0"/>
              <a:t>架构</a:t>
            </a:r>
            <a:endParaRPr lang="zh-CN" altLang="en-US" sz="1400"/>
          </a:p>
        </p:txBody>
      </p:sp>
      <p:sp>
        <p:nvSpPr>
          <p:cNvPr id="51" name="Rectangle 2"/>
          <p:cNvSpPr txBox="1"/>
          <p:nvPr/>
        </p:nvSpPr>
        <p:spPr>
          <a:xfrm>
            <a:off x="8176419" y="588963"/>
            <a:ext cx="597377" cy="223927"/>
          </a:xfrm>
          <a:prstGeom prst="ellipse">
            <a:avLst/>
          </a:prstGeom>
          <a:solidFill>
            <a:schemeClr val="accent1"/>
          </a:solidFill>
          <a:ln w="9525">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72009" tIns="72009" rIns="72009" bIns="72009" numCol="1" anchor="ctr" anchorCtr="0" compatLnSpc="1">
            <a:prstTxWarp prst="textNoShape">
              <a:avLst/>
            </a:prstTxWarp>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r>
              <a:rPr lang="en-US" altLang="zh-CN" sz="1100" smtClean="0"/>
              <a:t>96</a:t>
            </a:r>
            <a:endParaRPr lang="en-US" sz="1100"/>
          </a:p>
        </p:txBody>
      </p:sp>
      <p:sp>
        <p:nvSpPr>
          <p:cNvPr id="52" name="Rectangle 2"/>
          <p:cNvSpPr txBox="1"/>
          <p:nvPr/>
        </p:nvSpPr>
        <p:spPr>
          <a:xfrm>
            <a:off x="7635267" y="588963"/>
            <a:ext cx="691517" cy="223927"/>
          </a:xfrm>
          <a:prstGeom prst="ellipse">
            <a:avLst/>
          </a:prstGeom>
          <a:noFill/>
          <a:ln w="9525">
            <a:noFill/>
            <a:miter lim="800000"/>
          </a:ln>
          <a:effectLst/>
        </p:spPr>
        <p:txBody>
          <a:bodyPr vert="horz" wrap="square" lIns="72009" tIns="72009" rIns="72009" bIns="72009" numCol="1" anchor="ctr" anchorCtr="0" compatLnSpc="1">
            <a:prstTxWarp prst="textNoShape">
              <a:avLst/>
            </a:prstTxWarp>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r>
              <a:rPr lang="zh-CN" altLang="en-US" sz="1100" smtClean="0"/>
              <a:t>世界排名</a:t>
            </a:r>
            <a:endParaRPr lang="en-US" sz="1100"/>
          </a:p>
        </p:txBody>
      </p:sp>
      <p:sp>
        <p:nvSpPr>
          <p:cNvPr id="53" name="1. On-page tracker"/>
          <p:cNvSpPr>
            <a:spLocks noChangeArrowheads="1"/>
          </p:cNvSpPr>
          <p:nvPr/>
        </p:nvSpPr>
        <p:spPr bwMode="auto">
          <a:xfrm>
            <a:off x="119063" y="26988"/>
            <a:ext cx="2005677"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385763"/>
            <a:r>
              <a:rPr lang="zh-CN" altLang="en-US" sz="1400">
                <a:solidFill>
                  <a:srgbClr val="808080"/>
                </a:solidFill>
                <a:latin typeface="+mn-lt"/>
              </a:rPr>
              <a:t>总部定位及职能架构</a:t>
            </a:r>
          </a:p>
        </p:txBody>
      </p:sp>
      <p:sp>
        <p:nvSpPr>
          <p:cNvPr id="60" name="Marvin Title Tracker Circle"/>
          <p:cNvSpPr/>
          <p:nvPr/>
        </p:nvSpPr>
        <p:spPr>
          <a:xfrm>
            <a:off x="119063" y="207169"/>
            <a:ext cx="335598" cy="335598"/>
          </a:xfrm>
          <a:prstGeom prst="ellipse">
            <a:avLst/>
          </a:prstGeom>
          <a:solidFill>
            <a:schemeClr val="accent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r>
              <a:rPr lang="en-US" sz="1900" b="1" smtClean="0">
                <a:solidFill>
                  <a:schemeClr val="tx2"/>
                </a:solidFill>
                <a:latin typeface="Arial" pitchFamily="34" charset="0"/>
              </a:rPr>
              <a:t>1</a:t>
            </a:r>
          </a:p>
        </p:txBody>
      </p:sp>
    </p:spTree>
    <p:extLst>
      <p:ext uri="{BB962C8B-B14F-4D97-AF65-F5344CB8AC3E}">
        <p14:creationId xmlns:p14="http://schemas.microsoft.com/office/powerpoint/2010/main" val="506608176"/>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48" name="Object 247" hidden="1"/>
          <p:cNvGraphicFramePr>
            <a:graphicFrameLocks noChangeAspect="1"/>
          </p:cNvGraphicFramePr>
          <p:nvPr>
            <p:custDataLst>
              <p:tags r:id="rId3"/>
            </p:custDataLst>
            <p:extLst/>
          </p:nvPr>
        </p:nvGraphicFramePr>
        <p:xfrm>
          <a:off x="0" y="0"/>
          <a:ext cx="158750" cy="158750"/>
        </p:xfrm>
        <a:graphic>
          <a:graphicData uri="http://schemas.openxmlformats.org/presentationml/2006/ole">
            <mc:AlternateContent>
              <mc:Choice xmlns:v="urn:schemas-microsoft-com:vml" Requires="v">
                <p:oleObj spid="_x0000_s1045" name="think-cell Slide" r:id="rId4" imgW="270" imgH="270" progId="TCLayout.ActiveDocument.1">
                  <p:embed/>
                </p:oleObj>
              </mc:Choice>
              <mc:Fallback>
                <p:oleObj name="think-cell Slide" r:id="rId4" imgW="270" imgH="270" progId="TCLayout.ActiveDocument.1">
                  <p:embed/>
                  <p:pic>
                    <p:nvPicPr>
                      <p:cNvPr id="0" name="OLE substitute image"/>
                      <p:cNvPicPr/>
                      <p:nvPr/>
                    </p:nvPicPr>
                    <p:blipFill>
                      <a:blip r:embed="rId5"/>
                      <a:stretch>
                        <a:fillRect/>
                      </a:stretch>
                    </p:blipFill>
                    <p:spPr>
                      <a:xfrm>
                        <a:off x="0" y="0"/>
                        <a:ext cx="158750" cy="158750"/>
                      </a:xfrm>
                      <a:prstGeom prst="rect">
                        <a:avLst/>
                      </a:prstGeom>
                    </p:spPr>
                  </p:pic>
                </p:oleObj>
              </mc:Fallback>
            </mc:AlternateContent>
          </a:graphicData>
        </a:graphic>
      </p:graphicFrame>
      <p:sp>
        <p:nvSpPr>
          <p:cNvPr id="43" name="Rectangle 4"/>
          <p:cNvSpPr>
            <a:spLocks noChangeArrowheads="1"/>
          </p:cNvSpPr>
          <p:nvPr/>
        </p:nvSpPr>
        <p:spPr bwMode="auto">
          <a:xfrm>
            <a:off x="119063" y="909123"/>
            <a:ext cx="6600948" cy="5264758"/>
          </a:xfrm>
          <a:prstGeom prst="rect">
            <a:avLst/>
          </a:prstGeom>
          <a:noFill/>
          <a:ln w="19050">
            <a:solidFill>
              <a:schemeClr val="accent1"/>
            </a:solidFill>
          </a:ln>
          <a:effec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latin typeface="+mn-lt"/>
            </a:endParaRPr>
          </a:p>
        </p:txBody>
      </p:sp>
      <p:sp>
        <p:nvSpPr>
          <p:cNvPr id="2" name="Title 1"/>
          <p:cNvSpPr>
            <a:spLocks noGrp="1"/>
          </p:cNvSpPr>
          <p:nvPr>
            <p:ph type="title"/>
          </p:nvPr>
        </p:nvSpPr>
        <p:spPr>
          <a:xfrm>
            <a:off x="119063" y="230188"/>
            <a:ext cx="8618537" cy="5847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marL="385763"/>
            <a:r>
              <a:rPr lang="zh-CN" altLang="en-US"/>
              <a:t>战略管控模式举例：华润以战略部为核心，构建跨越业务单元的</a:t>
            </a:r>
            <a:r>
              <a:rPr lang="zh-CN" altLang="en-US" smtClean="0"/>
              <a:t>战</a:t>
            </a:r>
            <a:br>
              <a:rPr lang="en-US" altLang="zh-CN" smtClean="0"/>
            </a:br>
            <a:r>
              <a:rPr lang="zh-CN" altLang="en-US" smtClean="0"/>
              <a:t>略</a:t>
            </a:r>
            <a:r>
              <a:rPr lang="zh-CN" altLang="en-US"/>
              <a:t>管控体系，最大程度上促进业务之间的战略协同，创造额外价值</a:t>
            </a:r>
          </a:p>
        </p:txBody>
      </p:sp>
      <p:sp>
        <p:nvSpPr>
          <p:cNvPr id="344" name="5. Source"/>
          <p:cNvSpPr>
            <a:spLocks noChangeArrowheads="1"/>
          </p:cNvSpPr>
          <p:nvPr>
            <p:custDataLst>
              <p:tags r:id="rId6"/>
            </p:custDataLst>
          </p:nvPr>
        </p:nvSpPr>
        <p:spPr bwMode="auto">
          <a:xfrm>
            <a:off x="119063" y="6437324"/>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indent="-633413" defTabSz="895350">
              <a:tabLst>
                <a:tab pos="628650"/>
              </a:tabLst>
            </a:pPr>
            <a:r>
              <a:rPr lang="zh-CN" altLang="en-US" sz="1000">
                <a:solidFill>
                  <a:srgbClr val="000000"/>
                </a:solidFill>
                <a:latin typeface="+mn-lt"/>
              </a:rPr>
              <a:t>资料来源：专家访谈；小组分析</a:t>
            </a:r>
            <a:endParaRPr lang="en-US" altLang="zh-CN" sz="1000">
              <a:solidFill>
                <a:srgbClr val="000000"/>
              </a:solidFill>
              <a:latin typeface="+mn-lt"/>
            </a:endParaRPr>
          </a:p>
        </p:txBody>
      </p:sp>
      <p:cxnSp>
        <p:nvCxnSpPr>
          <p:cNvPr id="120" name="Elbow Connector 119"/>
          <p:cNvCxnSpPr>
            <a:stCxn id="61" idx="2"/>
            <a:endCxn id="63" idx="0"/>
          </p:cNvCxnSpPr>
          <p:nvPr/>
        </p:nvCxnSpPr>
        <p:spPr bwMode="auto">
          <a:xfrm rot="5400000">
            <a:off x="702884" y="1114170"/>
            <a:ext cx="463286" cy="1001925"/>
          </a:xfrm>
          <a:prstGeom prst="bentConnector3">
            <a:avLst>
              <a:gd name="adj1" fmla="val 50000"/>
            </a:avLst>
          </a:prstGeom>
          <a:solidFill>
            <a:schemeClr val="accent1"/>
          </a:solidFill>
          <a:ln w="28575" cap="flat" cmpd="sng" algn="ctr">
            <a:solidFill>
              <a:srgbClr val="80808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1" name="Rectangle 250"/>
          <p:cNvSpPr/>
          <p:nvPr/>
        </p:nvSpPr>
        <p:spPr bwMode="auto">
          <a:xfrm>
            <a:off x="4712026" y="4108419"/>
            <a:ext cx="65" cy="184666"/>
          </a:xfrm>
          <a:prstGeom prst="rect">
            <a:avLst/>
          </a:prstGeom>
          <a:noFill/>
          <a:ln w="9525" cap="flat" cmpd="sng" algn="ctr">
            <a:noFill/>
            <a:prstDash val="solid"/>
            <a:round/>
            <a:headEnd type="none" w="med" len="med"/>
            <a:tailEnd type="none" w="med" len="med"/>
          </a:ln>
          <a:effectLst/>
          <a:extLst/>
        </p:spPr>
        <p:txBody>
          <a:bodyPr rot="0" spcFirstLastPara="0" vertOverflow="overflow" horzOverflow="overflow" vert="horz" wrap="none" lIns="0" tIns="0" rIns="0" bIns="0" numCol="1" spcCol="0" rtlCol="0" fromWordArt="0" anchor="ctr" anchorCtr="0" forceAA="0" compatLnSpc="1">
            <a:prstTxWarp prst="textNoShape">
              <a:avLst/>
            </a:prstTxWarp>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0" marR="0" indent="0" algn="l" defTabSz="895350" rtl="0" eaLnBrk="1" fontAlgn="base" latinLnBrk="0" hangingPunct="1">
              <a:lnSpc>
                <a:spcPct val="100000"/>
              </a:lnSpc>
              <a:spcBef>
                <a:spcPct val="0"/>
              </a:spcBef>
              <a:spcAft>
                <a:spcPct val="50000"/>
              </a:spcAft>
              <a:buClr>
                <a:schemeClr val="tx2"/>
              </a:buClr>
              <a:buSzTx/>
              <a:buFontTx/>
              <a:buNone/>
            </a:pPr>
            <a:endParaRPr kumimoji="0" lang="en-US" sz="1200" b="0" i="0" u="none" strike="noStrike" cap="none" normalizeH="0" baseline="0" smtClean="0">
              <a:ln>
                <a:noFill/>
              </a:ln>
              <a:solidFill>
                <a:schemeClr val="tx1"/>
              </a:solidFill>
              <a:effectLst/>
              <a:latin typeface="+mn-lt"/>
            </a:endParaRPr>
          </a:p>
        </p:txBody>
      </p:sp>
      <p:sp>
        <p:nvSpPr>
          <p:cNvPr id="66" name="Rectangle 5"/>
          <p:cNvSpPr txBox="1"/>
          <p:nvPr/>
        </p:nvSpPr>
        <p:spPr>
          <a:xfrm>
            <a:off x="664375" y="1846775"/>
            <a:ext cx="313749" cy="1114789"/>
          </a:xfrm>
          <a:prstGeom prst="rect">
            <a:avLst/>
          </a:prstGeom>
          <a:solidFill>
            <a:schemeClr val="accent2"/>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200" smtClean="0"/>
              <a:t>人力资源部</a:t>
            </a:r>
            <a:endParaRPr lang="en-US" sz="1200"/>
          </a:p>
        </p:txBody>
      </p:sp>
      <p:cxnSp>
        <p:nvCxnSpPr>
          <p:cNvPr id="67" name="Elbow Connector 66"/>
          <p:cNvCxnSpPr>
            <a:stCxn id="61" idx="2"/>
            <a:endCxn id="66" idx="0"/>
          </p:cNvCxnSpPr>
          <p:nvPr/>
        </p:nvCxnSpPr>
        <p:spPr bwMode="auto">
          <a:xfrm rot="5400000">
            <a:off x="896727" y="1308013"/>
            <a:ext cx="463286" cy="614239"/>
          </a:xfrm>
          <a:prstGeom prst="bentConnector3">
            <a:avLst>
              <a:gd name="adj1" fmla="val 50000"/>
            </a:avLst>
          </a:prstGeom>
          <a:solidFill>
            <a:schemeClr val="accent1"/>
          </a:solidFill>
          <a:ln w="28575" cap="flat" cmpd="sng" algn="ctr">
            <a:solidFill>
              <a:srgbClr val="80808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8" name="Rectangle 5"/>
          <p:cNvSpPr txBox="1"/>
          <p:nvPr/>
        </p:nvSpPr>
        <p:spPr>
          <a:xfrm>
            <a:off x="1052061" y="1846775"/>
            <a:ext cx="313749" cy="1114789"/>
          </a:xfrm>
          <a:prstGeom prst="rect">
            <a:avLst/>
          </a:prstGeom>
          <a:solidFill>
            <a:schemeClr val="accent2"/>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200" smtClean="0"/>
              <a:t>财务部</a:t>
            </a:r>
            <a:endParaRPr lang="en-US" sz="1200"/>
          </a:p>
        </p:txBody>
      </p:sp>
      <p:cxnSp>
        <p:nvCxnSpPr>
          <p:cNvPr id="69" name="Elbow Connector 68"/>
          <p:cNvCxnSpPr>
            <a:stCxn id="61" idx="2"/>
            <a:endCxn id="68" idx="0"/>
          </p:cNvCxnSpPr>
          <p:nvPr/>
        </p:nvCxnSpPr>
        <p:spPr bwMode="auto">
          <a:xfrm rot="5400000">
            <a:off x="1090570" y="1501856"/>
            <a:ext cx="463286" cy="226553"/>
          </a:xfrm>
          <a:prstGeom prst="bentConnector3">
            <a:avLst>
              <a:gd name="adj1" fmla="val 50000"/>
            </a:avLst>
          </a:prstGeom>
          <a:solidFill>
            <a:schemeClr val="accent1"/>
          </a:solidFill>
          <a:ln w="28575" cap="flat" cmpd="sng" algn="ctr">
            <a:solidFill>
              <a:srgbClr val="80808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0" name="Rectangle 5"/>
          <p:cNvSpPr txBox="1"/>
          <p:nvPr/>
        </p:nvSpPr>
        <p:spPr>
          <a:xfrm>
            <a:off x="1513684" y="1846775"/>
            <a:ext cx="313749" cy="1114789"/>
          </a:xfrm>
          <a:prstGeom prst="rect">
            <a:avLst/>
          </a:prstGeom>
          <a:solidFill>
            <a:schemeClr val="accent2"/>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200" smtClean="0"/>
              <a:t>审计监察部</a:t>
            </a:r>
            <a:endParaRPr lang="en-US" sz="1200"/>
          </a:p>
        </p:txBody>
      </p:sp>
      <p:cxnSp>
        <p:nvCxnSpPr>
          <p:cNvPr id="81" name="Elbow Connector 80"/>
          <p:cNvCxnSpPr>
            <a:stCxn id="61" idx="2"/>
            <a:endCxn id="70" idx="0"/>
          </p:cNvCxnSpPr>
          <p:nvPr/>
        </p:nvCxnSpPr>
        <p:spPr bwMode="auto">
          <a:xfrm rot="16200000" flipH="1">
            <a:off x="1321381" y="1497597"/>
            <a:ext cx="463286" cy="235070"/>
          </a:xfrm>
          <a:prstGeom prst="bentConnector3">
            <a:avLst>
              <a:gd name="adj1" fmla="val 50000"/>
            </a:avLst>
          </a:prstGeom>
          <a:solidFill>
            <a:schemeClr val="accent1"/>
          </a:solidFill>
          <a:ln w="28575" cap="flat" cmpd="sng" algn="ctr">
            <a:solidFill>
              <a:srgbClr val="80808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3" name="Elbow Connector 82"/>
          <p:cNvCxnSpPr>
            <a:stCxn id="61" idx="2"/>
            <a:endCxn id="82" idx="0"/>
          </p:cNvCxnSpPr>
          <p:nvPr/>
        </p:nvCxnSpPr>
        <p:spPr bwMode="auto">
          <a:xfrm rot="16200000" flipH="1">
            <a:off x="1515224" y="1303754"/>
            <a:ext cx="463286" cy="622756"/>
          </a:xfrm>
          <a:prstGeom prst="bentConnector3">
            <a:avLst>
              <a:gd name="adj1" fmla="val 50000"/>
            </a:avLst>
          </a:prstGeom>
          <a:solidFill>
            <a:schemeClr val="accent1"/>
          </a:solidFill>
          <a:ln w="28575" cap="flat" cmpd="sng" algn="ctr">
            <a:solidFill>
              <a:srgbClr val="80808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3" name="Rectangle 5"/>
          <p:cNvSpPr txBox="1"/>
          <p:nvPr/>
        </p:nvSpPr>
        <p:spPr>
          <a:xfrm>
            <a:off x="276689" y="1846775"/>
            <a:ext cx="313749" cy="1114789"/>
          </a:xfrm>
          <a:prstGeom prst="rect">
            <a:avLst/>
          </a:prstGeom>
          <a:solidFill>
            <a:schemeClr val="accent2"/>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200" smtClean="0"/>
              <a:t>战略管理部</a:t>
            </a:r>
            <a:endParaRPr lang="en-US" sz="1200"/>
          </a:p>
        </p:txBody>
      </p:sp>
      <p:sp>
        <p:nvSpPr>
          <p:cNvPr id="85" name="Rectangle 5"/>
          <p:cNvSpPr txBox="1"/>
          <p:nvPr/>
        </p:nvSpPr>
        <p:spPr>
          <a:xfrm>
            <a:off x="2289056" y="1846775"/>
            <a:ext cx="313749" cy="1114789"/>
          </a:xfrm>
          <a:prstGeom prst="rect">
            <a:avLst/>
          </a:prstGeom>
          <a:solidFill>
            <a:schemeClr val="accent2"/>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200" smtClean="0"/>
              <a:t>信息管理部</a:t>
            </a:r>
            <a:endParaRPr lang="en-US" sz="1200"/>
          </a:p>
        </p:txBody>
      </p:sp>
      <p:cxnSp>
        <p:nvCxnSpPr>
          <p:cNvPr id="87" name="Elbow Connector 86"/>
          <p:cNvCxnSpPr>
            <a:stCxn id="61" idx="2"/>
            <a:endCxn id="85" idx="0"/>
          </p:cNvCxnSpPr>
          <p:nvPr/>
        </p:nvCxnSpPr>
        <p:spPr bwMode="auto">
          <a:xfrm rot="16200000" flipH="1">
            <a:off x="1709067" y="1109911"/>
            <a:ext cx="463286" cy="1010442"/>
          </a:xfrm>
          <a:prstGeom prst="bentConnector3">
            <a:avLst>
              <a:gd name="adj1" fmla="val 50000"/>
            </a:avLst>
          </a:prstGeom>
          <a:solidFill>
            <a:schemeClr val="accent1"/>
          </a:solidFill>
          <a:ln w="28575" cap="flat" cmpd="sng" algn="ctr">
            <a:solidFill>
              <a:srgbClr val="80808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1" name="Rectangle 3"/>
          <p:cNvSpPr txBox="1"/>
          <p:nvPr/>
        </p:nvSpPr>
        <p:spPr>
          <a:xfrm>
            <a:off x="269800" y="4965819"/>
            <a:ext cx="2326116" cy="1107996"/>
          </a:xfrm>
          <a:prstGeom prst="rect">
            <a:avLst/>
          </a:prstGeom>
          <a:noFill/>
          <a:ln w="9525">
            <a:noFill/>
            <a:miter lim="800000"/>
          </a:ln>
          <a:effectLst/>
          <a:extLst/>
        </p:spPr>
        <p:txBody>
          <a:bodyPr vert="horz" wrap="square" lIns="0" tIns="0" rIns="0" bIns="0" numCol="1" anchor="t" anchorCtr="0" compatLnSpc="1">
            <a:prstTxWarp prst="textNoShape">
              <a:avLst/>
            </a:prstTxWarp>
            <a:sp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marL="1587" lvl="1" indent="0">
              <a:buNone/>
            </a:pPr>
            <a:r>
              <a:rPr lang="zh-CN" altLang="en-US" sz="1200" b="1" smtClean="0"/>
              <a:t>板块定位：战略落地、业务推进</a:t>
            </a:r>
            <a:endParaRPr lang="en-US" altLang="zh-CN" sz="1200" b="1" smtClean="0"/>
          </a:p>
          <a:p>
            <a:pPr lvl="1">
              <a:buFont typeface="Arial" pitchFamily="34" charset="0"/>
              <a:buChar char="▪"/>
            </a:pPr>
            <a:r>
              <a:rPr lang="zh-CN" altLang="en-US" sz="1200" smtClean="0"/>
              <a:t>接受总部的战略、人事、财务、审计等职能部门的业务指导</a:t>
            </a:r>
            <a:endParaRPr lang="en-US" altLang="zh-CN" sz="1200" smtClean="0"/>
          </a:p>
          <a:p>
            <a:pPr lvl="1">
              <a:buFont typeface="Arial" pitchFamily="34" charset="0"/>
              <a:buChar char="▪"/>
            </a:pPr>
            <a:r>
              <a:rPr lang="zh-CN" altLang="en-US" sz="1200" smtClean="0"/>
              <a:t>负责板块战略落地，推进一线业务发展，完成业绩合同</a:t>
            </a:r>
            <a:endParaRPr lang="en-US" altLang="zh-CN" sz="1200" smtClean="0"/>
          </a:p>
          <a:p>
            <a:pPr lvl="1">
              <a:buFont typeface="Arial" pitchFamily="34" charset="0"/>
              <a:buChar char="▪"/>
            </a:pPr>
            <a:r>
              <a:rPr lang="zh-CN" altLang="en-US" sz="1200" smtClean="0"/>
              <a:t>板块高管</a:t>
            </a:r>
            <a:r>
              <a:rPr lang="zh-CN" altLang="en-US" sz="1200"/>
              <a:t>薪</a:t>
            </a:r>
            <a:r>
              <a:rPr lang="zh-CN" altLang="en-US" sz="1200" smtClean="0"/>
              <a:t>酬直接与业绩挂钩</a:t>
            </a:r>
            <a:endParaRPr lang="en-US" altLang="zh-CN" sz="1200" smtClean="0"/>
          </a:p>
        </p:txBody>
      </p:sp>
      <p:sp>
        <p:nvSpPr>
          <p:cNvPr id="82" name="Rectangle 5"/>
          <p:cNvSpPr txBox="1"/>
          <p:nvPr/>
        </p:nvSpPr>
        <p:spPr>
          <a:xfrm>
            <a:off x="1901370" y="1846775"/>
            <a:ext cx="313749" cy="1114789"/>
          </a:xfrm>
          <a:prstGeom prst="rect">
            <a:avLst/>
          </a:prstGeom>
          <a:solidFill>
            <a:schemeClr val="accent2"/>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200" smtClean="0"/>
              <a:t>法律事务部</a:t>
            </a:r>
            <a:endParaRPr lang="en-US" sz="1200"/>
          </a:p>
        </p:txBody>
      </p:sp>
      <p:sp>
        <p:nvSpPr>
          <p:cNvPr id="110" name="Rectangle 3"/>
          <p:cNvSpPr txBox="1"/>
          <p:nvPr/>
        </p:nvSpPr>
        <p:spPr>
          <a:xfrm>
            <a:off x="2775003" y="1031656"/>
            <a:ext cx="3837110" cy="5027017"/>
          </a:xfrm>
          <a:prstGeom prst="rect">
            <a:avLst/>
          </a:prstGeom>
          <a:noFill/>
          <a:ln w="9525">
            <a:noFill/>
            <a:miter lim="800000"/>
          </a:ln>
          <a:effectLst/>
          <a:extLst/>
        </p:spPr>
        <p:txBody>
          <a:bodyPr vert="horz" wrap="square" lIns="0" tIns="0" rIns="0" bIns="0" numCol="1" anchor="t" anchorCtr="0" compatLnSpc="1">
            <a:prstTxWarp prst="textNoShape">
              <a:avLst/>
            </a:prstTxWarp>
            <a:sp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marL="1587" lvl="1" indent="0">
              <a:lnSpc>
                <a:spcPts val="1350"/>
              </a:lnSpc>
              <a:buNone/>
            </a:pPr>
            <a:r>
              <a:rPr lang="zh-CN" altLang="en-US" sz="1200" b="1" smtClean="0"/>
              <a:t>总部定位：战略掌控、风险把控、公共服务。以战略部为核心，构建战略掌控体系。为确保战略管控的有效性，对战略部在职能、体制和人员设置上进行专门设计：</a:t>
            </a:r>
            <a:endParaRPr lang="en-US" altLang="zh-CN" sz="1200" b="1" smtClean="0"/>
          </a:p>
          <a:p>
            <a:pPr lvl="1">
              <a:lnSpc>
                <a:spcPts val="1350"/>
              </a:lnSpc>
            </a:pPr>
            <a:r>
              <a:rPr lang="zh-CN" altLang="en-US" sz="1200" b="1"/>
              <a:t>职能</a:t>
            </a:r>
            <a:r>
              <a:rPr lang="zh-CN" altLang="en-US" sz="1200" b="1" smtClean="0"/>
              <a:t>设置</a:t>
            </a:r>
            <a:r>
              <a:rPr lang="zh-CN" altLang="en-US" sz="1200" smtClean="0"/>
              <a:t>：</a:t>
            </a:r>
            <a:endParaRPr lang="en-US" altLang="zh-CN" sz="1200" smtClean="0"/>
          </a:p>
          <a:p>
            <a:pPr lvl="2">
              <a:lnSpc>
                <a:spcPts val="1350"/>
              </a:lnSpc>
            </a:pPr>
            <a:r>
              <a:rPr lang="zh-CN" altLang="en-US" sz="1200" smtClean="0"/>
              <a:t>负责</a:t>
            </a:r>
            <a:r>
              <a:rPr lang="zh-CN" altLang="en-US" sz="1200"/>
              <a:t>集团及</a:t>
            </a:r>
            <a:r>
              <a:rPr lang="zh-CN" altLang="en-US" sz="1200" smtClean="0"/>
              <a:t>各个业务</a:t>
            </a:r>
            <a:r>
              <a:rPr lang="zh-CN" altLang="en-US" sz="1200"/>
              <a:t>单元的</a:t>
            </a:r>
            <a:r>
              <a:rPr lang="zh-CN" altLang="en-US" sz="1200" b="1"/>
              <a:t>战略</a:t>
            </a:r>
            <a:r>
              <a:rPr lang="zh-CN" altLang="en-US" sz="1200" b="1" smtClean="0"/>
              <a:t>制定和分解</a:t>
            </a:r>
            <a:endParaRPr lang="en-US" altLang="zh-CN" sz="1200" b="1" smtClean="0"/>
          </a:p>
          <a:p>
            <a:pPr lvl="2">
              <a:lnSpc>
                <a:spcPts val="1350"/>
              </a:lnSpc>
            </a:pPr>
            <a:r>
              <a:rPr lang="zh-CN" altLang="en-US" sz="1200"/>
              <a:t>滚动战略评价、年度战略检讨、年度商业计划、年度业绩合同、季度业绩</a:t>
            </a:r>
            <a:r>
              <a:rPr lang="zh-CN" altLang="en-US" sz="1200" smtClean="0"/>
              <a:t>跟踪保证</a:t>
            </a:r>
            <a:r>
              <a:rPr lang="zh-CN" altLang="en-US" sz="1200" b="1"/>
              <a:t>战略落地</a:t>
            </a:r>
            <a:endParaRPr lang="en-US" altLang="zh-CN" sz="1200" b="1"/>
          </a:p>
          <a:p>
            <a:pPr lvl="2">
              <a:lnSpc>
                <a:spcPts val="1350"/>
              </a:lnSpc>
            </a:pPr>
            <a:r>
              <a:rPr lang="zh-CN" altLang="en-US" sz="1200" smtClean="0"/>
              <a:t>参与投资</a:t>
            </a:r>
            <a:r>
              <a:rPr lang="zh-CN" altLang="en-US" sz="1200"/>
              <a:t>并购</a:t>
            </a:r>
            <a:r>
              <a:rPr lang="zh-CN" altLang="en-US" sz="1200" smtClean="0"/>
              <a:t>、资源</a:t>
            </a:r>
            <a:r>
              <a:rPr lang="zh-CN" altLang="en-US" sz="1200"/>
              <a:t>调配</a:t>
            </a:r>
            <a:r>
              <a:rPr lang="zh-CN" altLang="en-US" sz="1200" smtClean="0"/>
              <a:t>等决策，</a:t>
            </a:r>
            <a:r>
              <a:rPr lang="zh-CN" altLang="en-US" sz="1200"/>
              <a:t>提供</a:t>
            </a:r>
            <a:r>
              <a:rPr lang="zh-CN" altLang="en-US" sz="1200" b="1"/>
              <a:t>战略</a:t>
            </a:r>
            <a:r>
              <a:rPr lang="zh-CN" altLang="en-US" sz="1200" b="1" smtClean="0"/>
              <a:t>支持</a:t>
            </a:r>
            <a:endParaRPr lang="en-US" altLang="zh-CN" sz="1200" b="1" smtClean="0"/>
          </a:p>
          <a:p>
            <a:pPr lvl="2">
              <a:lnSpc>
                <a:spcPts val="1350"/>
              </a:lnSpc>
            </a:pPr>
            <a:r>
              <a:rPr lang="zh-CN" altLang="en-US" sz="1200" smtClean="0"/>
              <a:t>通过</a:t>
            </a:r>
            <a:r>
              <a:rPr lang="zh-CN" altLang="en-US" sz="1200"/>
              <a:t>宏观研究、商情研究，为集团的发展提供前瞻性参考和竞争对手对标 </a:t>
            </a:r>
            <a:endParaRPr lang="en-US" altLang="zh-CN" sz="1200" b="1" smtClean="0"/>
          </a:p>
          <a:p>
            <a:pPr lvl="1">
              <a:lnSpc>
                <a:spcPts val="1350"/>
              </a:lnSpc>
            </a:pPr>
            <a:r>
              <a:rPr lang="zh-CN" altLang="en-US" sz="1200" b="1" smtClean="0"/>
              <a:t>体制设置</a:t>
            </a:r>
            <a:r>
              <a:rPr lang="zh-CN" altLang="en-US" sz="1200" smtClean="0"/>
              <a:t>：</a:t>
            </a:r>
            <a:endParaRPr lang="en-US" altLang="zh-CN" sz="1200" smtClean="0"/>
          </a:p>
          <a:p>
            <a:pPr lvl="2">
              <a:lnSpc>
                <a:spcPts val="1350"/>
              </a:lnSpc>
            </a:pPr>
            <a:r>
              <a:rPr lang="zh-CN" altLang="en-US" sz="1200" smtClean="0"/>
              <a:t>战略</a:t>
            </a:r>
            <a:r>
              <a:rPr lang="zh-CN" altLang="en-US" sz="1200"/>
              <a:t>部作为年度业绩评估的发起方，同时作为许多重大决策委员会的固定参与者，</a:t>
            </a:r>
            <a:r>
              <a:rPr lang="zh-CN" altLang="en-US" sz="1200" b="1"/>
              <a:t>影响力巨大 </a:t>
            </a:r>
          </a:p>
          <a:p>
            <a:pPr lvl="2">
              <a:lnSpc>
                <a:spcPts val="1350"/>
              </a:lnSpc>
            </a:pPr>
            <a:r>
              <a:rPr lang="zh-CN" altLang="en-US" sz="1200"/>
              <a:t>战略部内部设置不同</a:t>
            </a:r>
            <a:r>
              <a:rPr lang="zh-CN" altLang="en-US" sz="1200" b="1"/>
              <a:t>行业组别</a:t>
            </a:r>
            <a:r>
              <a:rPr lang="zh-CN" altLang="en-US" sz="1200"/>
              <a:t>，进行专项行业研究和对口管理，确保管控质量 </a:t>
            </a:r>
          </a:p>
          <a:p>
            <a:pPr lvl="2">
              <a:lnSpc>
                <a:spcPts val="1350"/>
              </a:lnSpc>
            </a:pPr>
            <a:r>
              <a:rPr lang="zh-CN" altLang="en-US" sz="1200"/>
              <a:t>各个</a:t>
            </a:r>
            <a:r>
              <a:rPr lang="zh-CN" altLang="en-US" sz="1200" b="1"/>
              <a:t>战略业务单元和一级利润中心总部</a:t>
            </a:r>
            <a:r>
              <a:rPr lang="zh-CN" altLang="en-US" sz="1200"/>
              <a:t>都设立</a:t>
            </a:r>
            <a:r>
              <a:rPr lang="zh-CN" altLang="en-US" sz="1200" b="1"/>
              <a:t>战略职能条线</a:t>
            </a:r>
            <a:r>
              <a:rPr lang="zh-CN" altLang="en-US" sz="1200"/>
              <a:t>，便于总部战略举措的上传</a:t>
            </a:r>
            <a:r>
              <a:rPr lang="zh-CN" altLang="en-US" sz="1200" smtClean="0"/>
              <a:t>下达</a:t>
            </a:r>
            <a:endParaRPr lang="en-US" altLang="zh-CN" sz="1200" smtClean="0"/>
          </a:p>
          <a:p>
            <a:pPr lvl="2">
              <a:lnSpc>
                <a:spcPts val="1350"/>
              </a:lnSpc>
            </a:pPr>
            <a:r>
              <a:rPr lang="zh-CN" altLang="en-US" sz="1200"/>
              <a:t>战略</a:t>
            </a:r>
            <a:r>
              <a:rPr lang="zh-CN" altLang="en-US" sz="1200" smtClean="0"/>
              <a:t>部内设</a:t>
            </a:r>
            <a:r>
              <a:rPr lang="zh-CN" altLang="en-US" sz="1200" b="1" smtClean="0"/>
              <a:t>协同组</a:t>
            </a:r>
            <a:r>
              <a:rPr lang="zh-CN" altLang="en-US" sz="1200" smtClean="0"/>
              <a:t>和</a:t>
            </a:r>
            <a:r>
              <a:rPr lang="zh-CN" altLang="en-US" sz="1200" b="1" smtClean="0"/>
              <a:t>精益组</a:t>
            </a:r>
            <a:r>
              <a:rPr lang="zh-CN" altLang="en-US" sz="1200" smtClean="0"/>
              <a:t>，专项推进</a:t>
            </a:r>
            <a:endParaRPr lang="zh-CN" altLang="en-US" sz="1200"/>
          </a:p>
          <a:p>
            <a:pPr lvl="1">
              <a:lnSpc>
                <a:spcPts val="1350"/>
              </a:lnSpc>
            </a:pPr>
            <a:r>
              <a:rPr lang="zh-CN" altLang="en-US" sz="1200" b="1" smtClean="0"/>
              <a:t>人员设置</a:t>
            </a:r>
            <a:r>
              <a:rPr lang="zh-CN" altLang="en-US" sz="1200" smtClean="0"/>
              <a:t>：</a:t>
            </a:r>
            <a:endParaRPr lang="en-US" altLang="zh-CN" sz="1200" smtClean="0"/>
          </a:p>
          <a:p>
            <a:pPr lvl="2">
              <a:lnSpc>
                <a:spcPts val="1350"/>
              </a:lnSpc>
            </a:pPr>
            <a:r>
              <a:rPr lang="zh-CN" altLang="en-US" sz="1200" smtClean="0"/>
              <a:t>集团</a:t>
            </a:r>
            <a:r>
              <a:rPr lang="zh-CN" altLang="en-US" sz="1200"/>
              <a:t>总部战略部人员</a:t>
            </a:r>
            <a:r>
              <a:rPr lang="zh-CN" altLang="en-US" sz="1200" smtClean="0"/>
              <a:t>（</a:t>
            </a:r>
            <a:r>
              <a:rPr lang="en-US" altLang="zh-CN" sz="1200"/>
              <a:t>7</a:t>
            </a:r>
            <a:r>
              <a:rPr lang="en-US" sz="1200" smtClean="0"/>
              <a:t>0</a:t>
            </a:r>
            <a:r>
              <a:rPr lang="en-US" sz="1200"/>
              <a:t>+</a:t>
            </a:r>
            <a:r>
              <a:rPr lang="zh-CN" altLang="en-US" sz="1200"/>
              <a:t>人）主要来自三个方面：外部顶尖咨询公司、投行的资深顾问，与集团业务相关的国内外领先公司的中高层骨干，集团各战略业务单元有业务经验的管理骨干</a:t>
            </a:r>
            <a:r>
              <a:rPr lang="zh-CN" altLang="en-US" sz="1200" smtClean="0"/>
              <a:t>，</a:t>
            </a:r>
            <a:r>
              <a:rPr lang="zh-CN" altLang="en-US" sz="1200"/>
              <a:t>以</a:t>
            </a:r>
            <a:r>
              <a:rPr lang="zh-CN" altLang="en-US" sz="1200" smtClean="0"/>
              <a:t>确保</a:t>
            </a:r>
            <a:r>
              <a:rPr lang="zh-CN" altLang="en-US" sz="1200" b="1" smtClean="0"/>
              <a:t>人员素质</a:t>
            </a:r>
            <a:r>
              <a:rPr lang="zh-CN" altLang="en-US" sz="1200" b="1"/>
              <a:t>、行业专长、和对华润业务的充分了解 </a:t>
            </a:r>
          </a:p>
          <a:p>
            <a:pPr lvl="2">
              <a:lnSpc>
                <a:spcPts val="1350"/>
              </a:lnSpc>
            </a:pPr>
            <a:r>
              <a:rPr lang="zh-CN" altLang="en-US" sz="1200" smtClean="0"/>
              <a:t>战略</a:t>
            </a:r>
            <a:r>
              <a:rPr lang="zh-CN" altLang="en-US" sz="1200"/>
              <a:t>部</a:t>
            </a:r>
            <a:r>
              <a:rPr lang="zh-CN" altLang="en-US" sz="1200" smtClean="0"/>
              <a:t>人员在</a:t>
            </a:r>
            <a:r>
              <a:rPr lang="zh-CN" altLang="en-US" sz="1200"/>
              <a:t>总部工作</a:t>
            </a:r>
            <a:r>
              <a:rPr lang="en-US" sz="1200"/>
              <a:t>2-3</a:t>
            </a:r>
            <a:r>
              <a:rPr lang="zh-CN" altLang="en-US" sz="1200"/>
              <a:t>年后必须下沉</a:t>
            </a:r>
            <a:r>
              <a:rPr lang="zh-CN" altLang="en-US" sz="1200" smtClean="0"/>
              <a:t>到业务板块经营</a:t>
            </a:r>
            <a:r>
              <a:rPr lang="zh-CN" altLang="en-US" sz="1200"/>
              <a:t>管理层，</a:t>
            </a:r>
            <a:r>
              <a:rPr lang="zh-CN" altLang="en-US" sz="1200" b="1"/>
              <a:t>确保战略制定不冒进、落地</a:t>
            </a:r>
            <a:r>
              <a:rPr lang="zh-CN" altLang="en-US" sz="1200" b="1" smtClean="0"/>
              <a:t>有</a:t>
            </a:r>
            <a:br>
              <a:rPr lang="en-US" altLang="zh-CN" sz="1200" b="1" smtClean="0"/>
            </a:br>
            <a:r>
              <a:rPr lang="zh-CN" altLang="en-US" sz="1200" b="1" smtClean="0"/>
              <a:t>保障</a:t>
            </a:r>
            <a:endParaRPr lang="en-US" sz="1200" b="1"/>
          </a:p>
        </p:txBody>
      </p:sp>
      <p:cxnSp>
        <p:nvCxnSpPr>
          <p:cNvPr id="10" name="Straight Connector 9"/>
          <p:cNvCxnSpPr/>
          <p:nvPr/>
        </p:nvCxnSpPr>
        <p:spPr>
          <a:xfrm flipH="1">
            <a:off x="1439747" y="1619899"/>
            <a:ext cx="0" cy="159403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0" name="Freeform 19"/>
          <p:cNvSpPr/>
          <p:nvPr/>
        </p:nvSpPr>
        <p:spPr>
          <a:xfrm>
            <a:off x="392357" y="1312985"/>
            <a:ext cx="1043354" cy="2133600"/>
          </a:xfrm>
          <a:custGeom>
            <a:gdLst>
              <a:gd name="connsiteX0" fmla="*/ 1043354 w 1043354"/>
              <a:gd name="connsiteY0" fmla="*/ 0 h 2133600"/>
              <a:gd name="connsiteX1" fmla="*/ 1043354 w 1043354"/>
              <a:gd name="connsiteY1" fmla="*/ 1910861 h 2133600"/>
              <a:gd name="connsiteX2" fmla="*/ 0 w 1043354"/>
              <a:gd name="connsiteY2" fmla="*/ 1910861 h 2133600"/>
              <a:gd name="connsiteX3" fmla="*/ 0 w 1043354"/>
              <a:gd name="connsiteY3" fmla="*/ 2133600 h 2133600"/>
            </a:gdLst>
            <a:cxnLst>
              <a:cxn ang="0">
                <a:pos x="connsiteX0" y="connsiteY0"/>
              </a:cxn>
              <a:cxn ang="0">
                <a:pos x="connsiteX1" y="connsiteY1"/>
              </a:cxn>
              <a:cxn ang="0">
                <a:pos x="connsiteX2" y="connsiteY2"/>
              </a:cxn>
              <a:cxn ang="0">
                <a:pos x="connsiteX3" y="connsiteY3"/>
              </a:cxn>
            </a:cxnLst>
            <a:rect l="l" t="t" r="r" b="b"/>
            <a:pathLst>
              <a:path w="1043353" h="2133600">
                <a:moveTo>
                  <a:pt x="1043354" y="0"/>
                </a:moveTo>
                <a:lnTo>
                  <a:pt x="1043354" y="1910861"/>
                </a:lnTo>
                <a:lnTo>
                  <a:pt x="0" y="1910861"/>
                </a:lnTo>
                <a:lnTo>
                  <a:pt x="0" y="2133600"/>
                </a:lnTo>
              </a:path>
            </a:pathLst>
          </a:custGeom>
          <a:noFill/>
          <a:ln w="2857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200"/>
          </a:p>
        </p:txBody>
      </p:sp>
      <p:sp>
        <p:nvSpPr>
          <p:cNvPr id="60" name="Freeform 59"/>
          <p:cNvSpPr/>
          <p:nvPr/>
        </p:nvSpPr>
        <p:spPr>
          <a:xfrm>
            <a:off x="685334" y="1312985"/>
            <a:ext cx="750378" cy="2133600"/>
          </a:xfrm>
          <a:custGeom>
            <a:gdLst>
              <a:gd name="connsiteX0" fmla="*/ 1043354 w 1043354"/>
              <a:gd name="connsiteY0" fmla="*/ 0 h 2133600"/>
              <a:gd name="connsiteX1" fmla="*/ 1043354 w 1043354"/>
              <a:gd name="connsiteY1" fmla="*/ 1910861 h 2133600"/>
              <a:gd name="connsiteX2" fmla="*/ 0 w 1043354"/>
              <a:gd name="connsiteY2" fmla="*/ 1910861 h 2133600"/>
              <a:gd name="connsiteX3" fmla="*/ 0 w 1043354"/>
              <a:gd name="connsiteY3" fmla="*/ 2133600 h 2133600"/>
            </a:gdLst>
            <a:cxnLst>
              <a:cxn ang="0">
                <a:pos x="connsiteX0" y="connsiteY0"/>
              </a:cxn>
              <a:cxn ang="0">
                <a:pos x="connsiteX1" y="connsiteY1"/>
              </a:cxn>
              <a:cxn ang="0">
                <a:pos x="connsiteX2" y="connsiteY2"/>
              </a:cxn>
              <a:cxn ang="0">
                <a:pos x="connsiteX3" y="connsiteY3"/>
              </a:cxn>
            </a:cxnLst>
            <a:rect l="l" t="t" r="r" b="b"/>
            <a:pathLst>
              <a:path w="1043353" h="2133600">
                <a:moveTo>
                  <a:pt x="1043354" y="0"/>
                </a:moveTo>
                <a:lnTo>
                  <a:pt x="1043354" y="1910861"/>
                </a:lnTo>
                <a:lnTo>
                  <a:pt x="0" y="1910861"/>
                </a:lnTo>
                <a:lnTo>
                  <a:pt x="0" y="2133600"/>
                </a:lnTo>
              </a:path>
            </a:pathLst>
          </a:custGeom>
          <a:noFill/>
          <a:ln w="2857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200"/>
          </a:p>
        </p:txBody>
      </p:sp>
      <p:sp>
        <p:nvSpPr>
          <p:cNvPr id="62" name="Freeform 61"/>
          <p:cNvSpPr/>
          <p:nvPr/>
        </p:nvSpPr>
        <p:spPr>
          <a:xfrm>
            <a:off x="993448" y="1312985"/>
            <a:ext cx="442263" cy="2133600"/>
          </a:xfrm>
          <a:custGeom>
            <a:gdLst>
              <a:gd name="connsiteX0" fmla="*/ 1043354 w 1043354"/>
              <a:gd name="connsiteY0" fmla="*/ 0 h 2133600"/>
              <a:gd name="connsiteX1" fmla="*/ 1043354 w 1043354"/>
              <a:gd name="connsiteY1" fmla="*/ 1910861 h 2133600"/>
              <a:gd name="connsiteX2" fmla="*/ 0 w 1043354"/>
              <a:gd name="connsiteY2" fmla="*/ 1910861 h 2133600"/>
              <a:gd name="connsiteX3" fmla="*/ 0 w 1043354"/>
              <a:gd name="connsiteY3" fmla="*/ 2133600 h 2133600"/>
            </a:gdLst>
            <a:cxnLst>
              <a:cxn ang="0">
                <a:pos x="connsiteX0" y="connsiteY0"/>
              </a:cxn>
              <a:cxn ang="0">
                <a:pos x="connsiteX1" y="connsiteY1"/>
              </a:cxn>
              <a:cxn ang="0">
                <a:pos x="connsiteX2" y="connsiteY2"/>
              </a:cxn>
              <a:cxn ang="0">
                <a:pos x="connsiteX3" y="connsiteY3"/>
              </a:cxn>
            </a:cxnLst>
            <a:rect l="l" t="t" r="r" b="b"/>
            <a:pathLst>
              <a:path w="1043353" h="2133600">
                <a:moveTo>
                  <a:pt x="1043354" y="0"/>
                </a:moveTo>
                <a:lnTo>
                  <a:pt x="1043354" y="1910861"/>
                </a:lnTo>
                <a:lnTo>
                  <a:pt x="0" y="1910861"/>
                </a:lnTo>
                <a:lnTo>
                  <a:pt x="0" y="2133600"/>
                </a:lnTo>
              </a:path>
            </a:pathLst>
          </a:custGeom>
          <a:noFill/>
          <a:ln w="2857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200"/>
          </a:p>
        </p:txBody>
      </p:sp>
      <p:sp>
        <p:nvSpPr>
          <p:cNvPr id="64" name="Freeform 63"/>
          <p:cNvSpPr/>
          <p:nvPr/>
        </p:nvSpPr>
        <p:spPr>
          <a:xfrm flipH="1">
            <a:off x="1435710" y="1312985"/>
            <a:ext cx="463034" cy="2133600"/>
          </a:xfrm>
          <a:custGeom>
            <a:gdLst>
              <a:gd name="connsiteX0" fmla="*/ 1043354 w 1043354"/>
              <a:gd name="connsiteY0" fmla="*/ 0 h 2133600"/>
              <a:gd name="connsiteX1" fmla="*/ 1043354 w 1043354"/>
              <a:gd name="connsiteY1" fmla="*/ 1910861 h 2133600"/>
              <a:gd name="connsiteX2" fmla="*/ 0 w 1043354"/>
              <a:gd name="connsiteY2" fmla="*/ 1910861 h 2133600"/>
              <a:gd name="connsiteX3" fmla="*/ 0 w 1043354"/>
              <a:gd name="connsiteY3" fmla="*/ 2133600 h 2133600"/>
            </a:gdLst>
            <a:cxnLst>
              <a:cxn ang="0">
                <a:pos x="connsiteX0" y="connsiteY0"/>
              </a:cxn>
              <a:cxn ang="0">
                <a:pos x="connsiteX1" y="connsiteY1"/>
              </a:cxn>
              <a:cxn ang="0">
                <a:pos x="connsiteX2" y="connsiteY2"/>
              </a:cxn>
              <a:cxn ang="0">
                <a:pos x="connsiteX3" y="connsiteY3"/>
              </a:cxn>
            </a:cxnLst>
            <a:rect l="l" t="t" r="r" b="b"/>
            <a:pathLst>
              <a:path w="1043353" h="2133600">
                <a:moveTo>
                  <a:pt x="1043354" y="0"/>
                </a:moveTo>
                <a:lnTo>
                  <a:pt x="1043354" y="1910861"/>
                </a:lnTo>
                <a:lnTo>
                  <a:pt x="0" y="1910861"/>
                </a:lnTo>
                <a:lnTo>
                  <a:pt x="0" y="2133600"/>
                </a:lnTo>
              </a:path>
            </a:pathLst>
          </a:custGeom>
          <a:noFill/>
          <a:ln w="2857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200"/>
          </a:p>
        </p:txBody>
      </p:sp>
      <p:sp>
        <p:nvSpPr>
          <p:cNvPr id="65" name="Freeform 64"/>
          <p:cNvSpPr/>
          <p:nvPr/>
        </p:nvSpPr>
        <p:spPr>
          <a:xfrm flipH="1">
            <a:off x="1435710" y="1312985"/>
            <a:ext cx="154917" cy="2133600"/>
          </a:xfrm>
          <a:custGeom>
            <a:gdLst>
              <a:gd name="connsiteX0" fmla="*/ 1043354 w 1043354"/>
              <a:gd name="connsiteY0" fmla="*/ 0 h 2133600"/>
              <a:gd name="connsiteX1" fmla="*/ 1043354 w 1043354"/>
              <a:gd name="connsiteY1" fmla="*/ 1910861 h 2133600"/>
              <a:gd name="connsiteX2" fmla="*/ 0 w 1043354"/>
              <a:gd name="connsiteY2" fmla="*/ 1910861 h 2133600"/>
              <a:gd name="connsiteX3" fmla="*/ 0 w 1043354"/>
              <a:gd name="connsiteY3" fmla="*/ 2133600 h 2133600"/>
            </a:gdLst>
            <a:cxnLst>
              <a:cxn ang="0">
                <a:pos x="connsiteX0" y="connsiteY0"/>
              </a:cxn>
              <a:cxn ang="0">
                <a:pos x="connsiteX1" y="connsiteY1"/>
              </a:cxn>
              <a:cxn ang="0">
                <a:pos x="connsiteX2" y="connsiteY2"/>
              </a:cxn>
              <a:cxn ang="0">
                <a:pos x="connsiteX3" y="connsiteY3"/>
              </a:cxn>
            </a:cxnLst>
            <a:rect l="l" t="t" r="r" b="b"/>
            <a:pathLst>
              <a:path w="1043353" h="2133600">
                <a:moveTo>
                  <a:pt x="1043354" y="0"/>
                </a:moveTo>
                <a:lnTo>
                  <a:pt x="1043354" y="1910861"/>
                </a:lnTo>
                <a:lnTo>
                  <a:pt x="0" y="1910861"/>
                </a:lnTo>
                <a:lnTo>
                  <a:pt x="0" y="2133600"/>
                </a:lnTo>
              </a:path>
            </a:pathLst>
          </a:custGeom>
          <a:noFill/>
          <a:ln w="2857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200"/>
          </a:p>
        </p:txBody>
      </p:sp>
      <p:sp>
        <p:nvSpPr>
          <p:cNvPr id="78" name="Freeform 77"/>
          <p:cNvSpPr/>
          <p:nvPr/>
        </p:nvSpPr>
        <p:spPr>
          <a:xfrm flipH="1">
            <a:off x="1435709" y="1312985"/>
            <a:ext cx="758448" cy="2133600"/>
          </a:xfrm>
          <a:custGeom>
            <a:gdLst>
              <a:gd name="connsiteX0" fmla="*/ 1043354 w 1043354"/>
              <a:gd name="connsiteY0" fmla="*/ 0 h 2133600"/>
              <a:gd name="connsiteX1" fmla="*/ 1043354 w 1043354"/>
              <a:gd name="connsiteY1" fmla="*/ 1910861 h 2133600"/>
              <a:gd name="connsiteX2" fmla="*/ 0 w 1043354"/>
              <a:gd name="connsiteY2" fmla="*/ 1910861 h 2133600"/>
              <a:gd name="connsiteX3" fmla="*/ 0 w 1043354"/>
              <a:gd name="connsiteY3" fmla="*/ 2133600 h 2133600"/>
            </a:gdLst>
            <a:cxnLst>
              <a:cxn ang="0">
                <a:pos x="connsiteX0" y="connsiteY0"/>
              </a:cxn>
              <a:cxn ang="0">
                <a:pos x="connsiteX1" y="connsiteY1"/>
              </a:cxn>
              <a:cxn ang="0">
                <a:pos x="connsiteX2" y="connsiteY2"/>
              </a:cxn>
              <a:cxn ang="0">
                <a:pos x="connsiteX3" y="connsiteY3"/>
              </a:cxn>
            </a:cxnLst>
            <a:rect l="l" t="t" r="r" b="b"/>
            <a:pathLst>
              <a:path w="1043353" h="2133600">
                <a:moveTo>
                  <a:pt x="1043354" y="0"/>
                </a:moveTo>
                <a:lnTo>
                  <a:pt x="1043354" y="1910861"/>
                </a:lnTo>
                <a:lnTo>
                  <a:pt x="0" y="1910861"/>
                </a:lnTo>
                <a:lnTo>
                  <a:pt x="0" y="2133600"/>
                </a:lnTo>
              </a:path>
            </a:pathLst>
          </a:custGeom>
          <a:noFill/>
          <a:ln w="2857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200"/>
          </a:p>
        </p:txBody>
      </p:sp>
      <p:sp>
        <p:nvSpPr>
          <p:cNvPr id="79" name="Freeform 78"/>
          <p:cNvSpPr/>
          <p:nvPr/>
        </p:nvSpPr>
        <p:spPr>
          <a:xfrm>
            <a:off x="1280794" y="1312985"/>
            <a:ext cx="154917" cy="2133600"/>
          </a:xfrm>
          <a:custGeom>
            <a:gdLst>
              <a:gd name="connsiteX0" fmla="*/ 1043354 w 1043354"/>
              <a:gd name="connsiteY0" fmla="*/ 0 h 2133600"/>
              <a:gd name="connsiteX1" fmla="*/ 1043354 w 1043354"/>
              <a:gd name="connsiteY1" fmla="*/ 1910861 h 2133600"/>
              <a:gd name="connsiteX2" fmla="*/ 0 w 1043354"/>
              <a:gd name="connsiteY2" fmla="*/ 1910861 h 2133600"/>
              <a:gd name="connsiteX3" fmla="*/ 0 w 1043354"/>
              <a:gd name="connsiteY3" fmla="*/ 2133600 h 2133600"/>
            </a:gdLst>
            <a:cxnLst>
              <a:cxn ang="0">
                <a:pos x="connsiteX0" y="connsiteY0"/>
              </a:cxn>
              <a:cxn ang="0">
                <a:pos x="connsiteX1" y="connsiteY1"/>
              </a:cxn>
              <a:cxn ang="0">
                <a:pos x="connsiteX2" y="connsiteY2"/>
              </a:cxn>
              <a:cxn ang="0">
                <a:pos x="connsiteX3" y="connsiteY3"/>
              </a:cxn>
            </a:cxnLst>
            <a:rect l="l" t="t" r="r" b="b"/>
            <a:pathLst>
              <a:path w="1043353" h="2133600">
                <a:moveTo>
                  <a:pt x="1043354" y="0"/>
                </a:moveTo>
                <a:lnTo>
                  <a:pt x="1043354" y="1910861"/>
                </a:lnTo>
                <a:lnTo>
                  <a:pt x="0" y="1910861"/>
                </a:lnTo>
                <a:lnTo>
                  <a:pt x="0" y="2133600"/>
                </a:lnTo>
              </a:path>
            </a:pathLst>
          </a:custGeom>
          <a:noFill/>
          <a:ln w="2857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200"/>
          </a:p>
        </p:txBody>
      </p:sp>
      <p:sp>
        <p:nvSpPr>
          <p:cNvPr id="80" name="Freeform 79"/>
          <p:cNvSpPr/>
          <p:nvPr/>
        </p:nvSpPr>
        <p:spPr>
          <a:xfrm flipH="1">
            <a:off x="1435709" y="1312985"/>
            <a:ext cx="1043354" cy="2133600"/>
          </a:xfrm>
          <a:custGeom>
            <a:gdLst>
              <a:gd name="connsiteX0" fmla="*/ 1043354 w 1043354"/>
              <a:gd name="connsiteY0" fmla="*/ 0 h 2133600"/>
              <a:gd name="connsiteX1" fmla="*/ 1043354 w 1043354"/>
              <a:gd name="connsiteY1" fmla="*/ 1910861 h 2133600"/>
              <a:gd name="connsiteX2" fmla="*/ 0 w 1043354"/>
              <a:gd name="connsiteY2" fmla="*/ 1910861 h 2133600"/>
              <a:gd name="connsiteX3" fmla="*/ 0 w 1043354"/>
              <a:gd name="connsiteY3" fmla="*/ 2133600 h 2133600"/>
            </a:gdLst>
            <a:cxnLst>
              <a:cxn ang="0">
                <a:pos x="connsiteX0" y="connsiteY0"/>
              </a:cxn>
              <a:cxn ang="0">
                <a:pos x="connsiteX1" y="connsiteY1"/>
              </a:cxn>
              <a:cxn ang="0">
                <a:pos x="connsiteX2" y="connsiteY2"/>
              </a:cxn>
              <a:cxn ang="0">
                <a:pos x="connsiteX3" y="connsiteY3"/>
              </a:cxn>
            </a:cxnLst>
            <a:rect l="l" t="t" r="r" b="b"/>
            <a:pathLst>
              <a:path w="1043353" h="2133600">
                <a:moveTo>
                  <a:pt x="1043354" y="0"/>
                </a:moveTo>
                <a:lnTo>
                  <a:pt x="1043354" y="1910861"/>
                </a:lnTo>
                <a:lnTo>
                  <a:pt x="0" y="1910861"/>
                </a:lnTo>
                <a:lnTo>
                  <a:pt x="0" y="2133600"/>
                </a:lnTo>
              </a:path>
            </a:pathLst>
          </a:custGeom>
          <a:noFill/>
          <a:ln w="2857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200"/>
          </a:p>
        </p:txBody>
      </p:sp>
      <p:sp>
        <p:nvSpPr>
          <p:cNvPr id="71" name="Rectangle 5"/>
          <p:cNvSpPr txBox="1"/>
          <p:nvPr/>
        </p:nvSpPr>
        <p:spPr>
          <a:xfrm>
            <a:off x="1483749" y="3441890"/>
            <a:ext cx="213759" cy="1399414"/>
          </a:xfrm>
          <a:prstGeom prst="rect">
            <a:avLst/>
          </a:prstGeom>
          <a:solidFill>
            <a:schemeClr val="accent1"/>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400" b="1"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200" b="0"/>
              <a:t>华润创业</a:t>
            </a:r>
            <a:endParaRPr lang="en-US" sz="1200" b="0"/>
          </a:p>
        </p:txBody>
      </p:sp>
      <p:sp>
        <p:nvSpPr>
          <p:cNvPr id="72" name="Rectangle 5"/>
          <p:cNvSpPr txBox="1"/>
          <p:nvPr/>
        </p:nvSpPr>
        <p:spPr>
          <a:xfrm>
            <a:off x="1181984" y="3441890"/>
            <a:ext cx="213759" cy="1399414"/>
          </a:xfrm>
          <a:prstGeom prst="rect">
            <a:avLst/>
          </a:prstGeom>
          <a:solidFill>
            <a:schemeClr val="accent1"/>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400" b="1"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200" b="0"/>
              <a:t>华润电力</a:t>
            </a:r>
            <a:endParaRPr lang="en-US" sz="1200" b="0"/>
          </a:p>
        </p:txBody>
      </p:sp>
      <p:sp>
        <p:nvSpPr>
          <p:cNvPr id="73" name="Rectangle 5"/>
          <p:cNvSpPr txBox="1"/>
          <p:nvPr/>
        </p:nvSpPr>
        <p:spPr>
          <a:xfrm>
            <a:off x="880219" y="3441890"/>
            <a:ext cx="213759" cy="1399414"/>
          </a:xfrm>
          <a:prstGeom prst="rect">
            <a:avLst/>
          </a:prstGeom>
          <a:solidFill>
            <a:schemeClr val="accent1"/>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400" b="1"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200" b="0"/>
              <a:t>华润置地</a:t>
            </a:r>
            <a:endParaRPr lang="en-US" sz="1200" b="0"/>
          </a:p>
        </p:txBody>
      </p:sp>
      <p:sp>
        <p:nvSpPr>
          <p:cNvPr id="74" name="Rectangle 5"/>
          <p:cNvSpPr txBox="1"/>
          <p:nvPr/>
        </p:nvSpPr>
        <p:spPr>
          <a:xfrm>
            <a:off x="1785514" y="3441890"/>
            <a:ext cx="213759" cy="1399414"/>
          </a:xfrm>
          <a:prstGeom prst="rect">
            <a:avLst/>
          </a:prstGeom>
          <a:solidFill>
            <a:schemeClr val="accent1"/>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400" b="1"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200" b="0"/>
              <a:t>华润水泥</a:t>
            </a:r>
            <a:endParaRPr lang="en-US" sz="1200" b="0"/>
          </a:p>
        </p:txBody>
      </p:sp>
      <p:sp>
        <p:nvSpPr>
          <p:cNvPr id="75" name="Rectangle 5"/>
          <p:cNvSpPr txBox="1"/>
          <p:nvPr/>
        </p:nvSpPr>
        <p:spPr>
          <a:xfrm>
            <a:off x="2087279" y="3441890"/>
            <a:ext cx="213759" cy="1399414"/>
          </a:xfrm>
          <a:prstGeom prst="rect">
            <a:avLst/>
          </a:prstGeom>
          <a:solidFill>
            <a:schemeClr val="accent1"/>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400" b="1"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200" b="0"/>
              <a:t>华润燃气</a:t>
            </a:r>
            <a:endParaRPr lang="en-US" sz="1200" b="0"/>
          </a:p>
        </p:txBody>
      </p:sp>
      <p:sp>
        <p:nvSpPr>
          <p:cNvPr id="77" name="Rectangle 5"/>
          <p:cNvSpPr txBox="1"/>
          <p:nvPr/>
        </p:nvSpPr>
        <p:spPr>
          <a:xfrm>
            <a:off x="578454" y="3441890"/>
            <a:ext cx="213759" cy="1399414"/>
          </a:xfrm>
          <a:prstGeom prst="rect">
            <a:avLst/>
          </a:prstGeom>
          <a:solidFill>
            <a:schemeClr val="accent1"/>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400" b="1"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200" b="0"/>
              <a:t>华润金融</a:t>
            </a:r>
            <a:endParaRPr lang="en-US" sz="1200" b="0"/>
          </a:p>
        </p:txBody>
      </p:sp>
      <p:sp>
        <p:nvSpPr>
          <p:cNvPr id="76" name="Rectangle 5"/>
          <p:cNvSpPr txBox="1"/>
          <p:nvPr/>
        </p:nvSpPr>
        <p:spPr>
          <a:xfrm>
            <a:off x="276689" y="3441890"/>
            <a:ext cx="213759" cy="1399414"/>
          </a:xfrm>
          <a:prstGeom prst="rect">
            <a:avLst/>
          </a:prstGeom>
          <a:solidFill>
            <a:schemeClr val="accent1"/>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400" b="1"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200" b="0"/>
              <a:t>华润</a:t>
            </a:r>
            <a:r>
              <a:rPr lang="zh-CN" altLang="en-US" sz="1200" b="0" smtClean="0"/>
              <a:t>医药</a:t>
            </a:r>
            <a:endParaRPr lang="en-US" sz="1200" b="0"/>
          </a:p>
        </p:txBody>
      </p:sp>
      <p:sp>
        <p:nvSpPr>
          <p:cNvPr id="106" name="Rectangle 5"/>
          <p:cNvSpPr txBox="1"/>
          <p:nvPr/>
        </p:nvSpPr>
        <p:spPr>
          <a:xfrm>
            <a:off x="2389046" y="3441890"/>
            <a:ext cx="213759" cy="1399414"/>
          </a:xfrm>
          <a:prstGeom prst="rect">
            <a:avLst/>
          </a:prstGeom>
          <a:solidFill>
            <a:schemeClr val="accent1"/>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400" b="1"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200" b="0" smtClean="0"/>
              <a:t>其他</a:t>
            </a:r>
            <a:endParaRPr lang="en-US" sz="1200" b="0"/>
          </a:p>
        </p:txBody>
      </p:sp>
      <p:pic>
        <p:nvPicPr>
          <p:cNvPr id="119" name="Picture 26"/>
          <p:cNvPicPr>
            <a:picLocks noChangeAspect="1" noChangeArrowheads="1"/>
          </p:cNvPicPr>
          <p:nvPr/>
        </p:nvPicPr>
        <p:blipFill>
          <a:blip r:embed="rId7">
            <a:extLst>
              <a:ext uri="{28A0092B-C50C-407E-A947-70E740481C1C}">
                <a14:useLocalDpi xmlns:a14="http://schemas.microsoft.com/office/drawing/2010/main"/>
              </a:ext>
            </a:extLst>
          </a:blip>
          <a:stretch>
            <a:fillRect/>
          </a:stretch>
        </p:blipFill>
        <p:spPr bwMode="auto">
          <a:xfrm>
            <a:off x="7959725" y="211915"/>
            <a:ext cx="639608" cy="358775"/>
          </a:xfrm>
          <a:prstGeom prst="rect">
            <a:avLst/>
          </a:prstGeom>
          <a:noFill/>
          <a:extLst>
            <a:ext uri="{909E8E84-426E-40DD-AFC4-6F175D3DCCD1}">
              <a14:hiddenFill xmlns:a14="http://schemas.microsoft.com/office/drawing/2010/main">
                <a:solidFill>
                  <a:srgbClr val="FFFFFF"/>
                </a:solidFill>
              </a14:hiddenFill>
            </a:ext>
          </a:extLst>
        </p:spPr>
      </p:pic>
      <p:sp>
        <p:nvSpPr>
          <p:cNvPr id="50" name="TextBox 22"/>
          <p:cNvSpPr txBox="1"/>
          <p:nvPr>
            <p:custDataLst>
              <p:tags r:id="rId8"/>
            </p:custDataLst>
          </p:nvPr>
        </p:nvSpPr>
        <p:spPr>
          <a:xfrm>
            <a:off x="7213600" y="909123"/>
            <a:ext cx="1524000" cy="5264758"/>
          </a:xfrm>
          <a:prstGeom prst="rect">
            <a:avLst/>
          </a:prstGeom>
          <a:solidFill>
            <a:schemeClr val="accent3"/>
          </a:solidFill>
          <a:ln w="9525">
            <a:noFill/>
            <a:miter lim="800000"/>
          </a:ln>
          <a:effectLst/>
        </p:spPr>
        <p:txBody>
          <a:bodyPr vert="horz" wrap="square" lIns="76200" tIns="76200" rIns="76200" bIns="76200" numCol="1" anchor="ctr" anchorCtr="0" compatLnSpc="1">
            <a:prstTxWarp prst="textNoShape">
              <a:avLst/>
            </a:prstTxWarp>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marL="1587" lvl="1" indent="0">
              <a:buClr>
                <a:schemeClr val="lt1"/>
              </a:buClr>
              <a:buNone/>
            </a:pPr>
            <a:r>
              <a:rPr lang="zh-CN" altLang="en-US" sz="1200" b="1">
                <a:solidFill>
                  <a:schemeClr val="lt1"/>
                </a:solidFill>
              </a:rPr>
              <a:t>关键启示：</a:t>
            </a:r>
            <a:endParaRPr lang="en-US" altLang="zh-CN" sz="1200" b="1">
              <a:solidFill>
                <a:schemeClr val="lt1"/>
              </a:solidFill>
            </a:endParaRPr>
          </a:p>
          <a:p>
            <a:pPr lvl="1">
              <a:buClr>
                <a:schemeClr val="lt1"/>
              </a:buClr>
            </a:pPr>
            <a:r>
              <a:rPr lang="zh-CN" altLang="en-US" sz="1200" b="1">
                <a:solidFill>
                  <a:schemeClr val="lt1"/>
                </a:solidFill>
              </a:rPr>
              <a:t>战略管控模式适用于业务结构有一定相似性、业务间有明显协同效应</a:t>
            </a:r>
            <a:r>
              <a:rPr lang="zh-CN" altLang="en-US" sz="1200" b="1" smtClean="0">
                <a:solidFill>
                  <a:schemeClr val="lt1"/>
                </a:solidFill>
              </a:rPr>
              <a:t>的情况</a:t>
            </a:r>
            <a:endParaRPr lang="en-US" altLang="zh-CN" sz="1200" b="1">
              <a:solidFill>
                <a:schemeClr val="lt1"/>
              </a:solidFill>
            </a:endParaRPr>
          </a:p>
          <a:p>
            <a:pPr lvl="1">
              <a:buClr>
                <a:schemeClr val="lt1"/>
              </a:buClr>
            </a:pPr>
            <a:r>
              <a:rPr lang="zh-CN" altLang="en-US" sz="1200" b="1">
                <a:solidFill>
                  <a:schemeClr val="lt1"/>
                </a:solidFill>
              </a:rPr>
              <a:t>总部通过战略指引和资源分配，成为价值创造的主体</a:t>
            </a:r>
            <a:endParaRPr lang="en-US" altLang="zh-CN" sz="1200" b="1">
              <a:solidFill>
                <a:schemeClr val="lt1"/>
              </a:solidFill>
            </a:endParaRPr>
          </a:p>
          <a:p>
            <a:pPr lvl="2">
              <a:buClr>
                <a:schemeClr val="lt1"/>
              </a:buClr>
            </a:pPr>
            <a:r>
              <a:rPr lang="zh-CN" altLang="en-US" sz="1200" b="1">
                <a:solidFill>
                  <a:schemeClr val="lt1"/>
                </a:solidFill>
              </a:rPr>
              <a:t>集团</a:t>
            </a:r>
            <a:r>
              <a:rPr lang="zh-CN" altLang="en-US" sz="1200" b="1" smtClean="0">
                <a:solidFill>
                  <a:schemeClr val="lt1"/>
                </a:solidFill>
              </a:rPr>
              <a:t>总部深度介入子公司战略</a:t>
            </a:r>
            <a:r>
              <a:rPr lang="zh-CN" altLang="en-US" sz="1200" b="1">
                <a:solidFill>
                  <a:schemeClr val="lt1"/>
                </a:solidFill>
              </a:rPr>
              <a:t>管理，并通过多种方式</a:t>
            </a:r>
            <a:r>
              <a:rPr lang="zh-CN" altLang="en-US" sz="1200" b="1" smtClean="0">
                <a:solidFill>
                  <a:schemeClr val="lt1"/>
                </a:solidFill>
              </a:rPr>
              <a:t>最大化价值创造</a:t>
            </a:r>
            <a:endParaRPr lang="en-US" altLang="zh-CN" sz="1200" b="1">
              <a:solidFill>
                <a:schemeClr val="lt1"/>
              </a:solidFill>
            </a:endParaRPr>
          </a:p>
          <a:p>
            <a:pPr lvl="2">
              <a:buClr>
                <a:schemeClr val="lt1"/>
              </a:buClr>
            </a:pPr>
            <a:r>
              <a:rPr lang="zh-CN" altLang="en-US" sz="1200" b="1">
                <a:solidFill>
                  <a:schemeClr val="lt1"/>
                </a:solidFill>
              </a:rPr>
              <a:t>集团总部与</a:t>
            </a:r>
            <a:r>
              <a:rPr lang="zh-CN" altLang="en-US" sz="1200" b="1" smtClean="0">
                <a:solidFill>
                  <a:schemeClr val="lt1"/>
                </a:solidFill>
              </a:rPr>
              <a:t>业务板块的</a:t>
            </a:r>
            <a:r>
              <a:rPr lang="zh-CN" altLang="en-US" sz="1200" b="1">
                <a:solidFill>
                  <a:schemeClr val="lt1"/>
                </a:solidFill>
              </a:rPr>
              <a:t>对接是保证总部战略得以</a:t>
            </a:r>
            <a:r>
              <a:rPr lang="zh-CN" altLang="en-US" sz="1200" b="1" smtClean="0">
                <a:solidFill>
                  <a:schemeClr val="lt1"/>
                </a:solidFill>
              </a:rPr>
              <a:t>在板块实施的关键</a:t>
            </a:r>
            <a:endParaRPr lang="en-US" altLang="zh-CN" sz="1200" b="1">
              <a:solidFill>
                <a:schemeClr val="lt1"/>
              </a:solidFill>
            </a:endParaRPr>
          </a:p>
          <a:p>
            <a:pPr lvl="1">
              <a:buClr>
                <a:schemeClr val="lt1"/>
              </a:buClr>
            </a:pPr>
            <a:r>
              <a:rPr lang="zh-CN" altLang="en-US" sz="1200" b="1">
                <a:solidFill>
                  <a:schemeClr val="lt1"/>
                </a:solidFill>
              </a:rPr>
              <a:t>同时</a:t>
            </a:r>
            <a:r>
              <a:rPr lang="zh-CN" altLang="en-US" sz="1200" b="1" smtClean="0">
                <a:solidFill>
                  <a:schemeClr val="lt1"/>
                </a:solidFill>
              </a:rPr>
              <a:t>总部提供</a:t>
            </a:r>
            <a:r>
              <a:rPr lang="zh-CN" altLang="en-US" sz="1200" b="1">
                <a:solidFill>
                  <a:schemeClr val="lt1"/>
                </a:solidFill>
              </a:rPr>
              <a:t>信息、法律等共享服务平台和风险把控职能</a:t>
            </a:r>
            <a:endParaRPr lang="en-US" altLang="zh-CN" sz="1200" b="1">
              <a:solidFill>
                <a:schemeClr val="lt1"/>
              </a:solidFill>
            </a:endParaRPr>
          </a:p>
        </p:txBody>
      </p:sp>
      <p:sp>
        <p:nvSpPr>
          <p:cNvPr id="61" name="Rectangle 5"/>
          <p:cNvSpPr txBox="1"/>
          <p:nvPr/>
        </p:nvSpPr>
        <p:spPr>
          <a:xfrm>
            <a:off x="769586" y="1053399"/>
            <a:ext cx="1331805" cy="330090"/>
          </a:xfrm>
          <a:prstGeom prst="rect">
            <a:avLst/>
          </a:prstGeom>
          <a:solidFill>
            <a:schemeClr val="accent3"/>
          </a:solidFill>
          <a:ln w="9525">
            <a:noFill/>
            <a:miter lim="800000"/>
          </a:ln>
          <a:effectLst/>
        </p:spPr>
        <p:txBody>
          <a:bodyPr vert="horz" wrap="square" lIns="72009" tIns="72009" rIns="72009" bIns="72009" numCol="1" anchor="ctr" anchorCtr="0" compatLnSpc="1">
            <a:prstTxWarp prst="textNoShape">
              <a:avLst/>
            </a:prstTxWarp>
            <a:sp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200" b="1" smtClean="0">
                <a:solidFill>
                  <a:schemeClr val="bg1"/>
                </a:solidFill>
              </a:rPr>
              <a:t>集团</a:t>
            </a:r>
            <a:endParaRPr lang="en-US" sz="1200" b="1">
              <a:solidFill>
                <a:schemeClr val="bg1"/>
              </a:solidFill>
            </a:endParaRPr>
          </a:p>
        </p:txBody>
      </p:sp>
      <p:sp>
        <p:nvSpPr>
          <p:cNvPr id="52" name="Isosceles Triangle 2"/>
          <p:cNvSpPr>
            <a:spLocks noChangeArrowheads="1"/>
          </p:cNvSpPr>
          <p:nvPr>
            <p:custDataLst>
              <p:tags r:id="rId9"/>
            </p:custDataLst>
          </p:nvPr>
        </p:nvSpPr>
        <p:spPr bwMode="auto">
          <a:xfrm rot="5400000">
            <a:off x="5421469" y="3139953"/>
            <a:ext cx="3090672" cy="343408"/>
          </a:xfrm>
          <a:prstGeom prst="triangle">
            <a:avLst>
              <a:gd name="adj" fmla="val 50000"/>
            </a:avLst>
          </a:prstGeom>
          <a:solidFill>
            <a:schemeClr val="accent1"/>
          </a:solidFill>
          <a:ln w="9525">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200"/>
          </a:p>
        </p:txBody>
      </p:sp>
      <p:sp>
        <p:nvSpPr>
          <p:cNvPr id="46" name="Rectangle 2"/>
          <p:cNvSpPr txBox="1"/>
          <p:nvPr/>
        </p:nvSpPr>
        <p:spPr>
          <a:xfrm>
            <a:off x="8176419" y="588963"/>
            <a:ext cx="597377" cy="223927"/>
          </a:xfrm>
          <a:prstGeom prst="ellipse">
            <a:avLst/>
          </a:prstGeom>
          <a:solidFill>
            <a:schemeClr val="accent1"/>
          </a:solidFill>
          <a:ln w="9525">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72009" tIns="72009" rIns="72009" bIns="72009" numCol="1" anchor="ctr" anchorCtr="0" compatLnSpc="1">
            <a:prstTxWarp prst="textNoShape">
              <a:avLst/>
            </a:prstTxWarp>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r>
              <a:rPr lang="en-US" altLang="zh-CN" sz="1100" smtClean="0"/>
              <a:t>115</a:t>
            </a:r>
            <a:endParaRPr lang="en-US" sz="1100"/>
          </a:p>
        </p:txBody>
      </p:sp>
      <p:sp>
        <p:nvSpPr>
          <p:cNvPr id="47" name="Rectangle 2"/>
          <p:cNvSpPr txBox="1"/>
          <p:nvPr/>
        </p:nvSpPr>
        <p:spPr>
          <a:xfrm>
            <a:off x="7635267" y="588963"/>
            <a:ext cx="691517" cy="223927"/>
          </a:xfrm>
          <a:prstGeom prst="ellipse">
            <a:avLst/>
          </a:prstGeom>
          <a:noFill/>
          <a:ln w="9525">
            <a:noFill/>
            <a:miter lim="800000"/>
          </a:ln>
          <a:effectLst/>
        </p:spPr>
        <p:txBody>
          <a:bodyPr vert="horz" wrap="square" lIns="72009" tIns="72009" rIns="72009" bIns="72009" numCol="1" anchor="ctr" anchorCtr="0" compatLnSpc="1">
            <a:prstTxWarp prst="textNoShape">
              <a:avLst/>
            </a:prstTxWarp>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r>
              <a:rPr lang="zh-CN" altLang="en-US" sz="1100" smtClean="0"/>
              <a:t>世界排名</a:t>
            </a:r>
            <a:endParaRPr lang="en-US" sz="1100"/>
          </a:p>
        </p:txBody>
      </p:sp>
      <p:sp>
        <p:nvSpPr>
          <p:cNvPr id="49" name="1. On-page tracker"/>
          <p:cNvSpPr>
            <a:spLocks noChangeArrowheads="1"/>
          </p:cNvSpPr>
          <p:nvPr/>
        </p:nvSpPr>
        <p:spPr bwMode="auto">
          <a:xfrm>
            <a:off x="119063" y="26988"/>
            <a:ext cx="2005677"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385763"/>
            <a:r>
              <a:rPr lang="zh-CN" altLang="en-US" sz="1400">
                <a:solidFill>
                  <a:srgbClr val="808080"/>
                </a:solidFill>
                <a:latin typeface="+mn-lt"/>
              </a:rPr>
              <a:t>总部定位及职能架构</a:t>
            </a:r>
          </a:p>
        </p:txBody>
      </p:sp>
      <p:sp>
        <p:nvSpPr>
          <p:cNvPr id="55" name="Marvin Title Tracker Circle"/>
          <p:cNvSpPr/>
          <p:nvPr/>
        </p:nvSpPr>
        <p:spPr>
          <a:xfrm>
            <a:off x="119063" y="207169"/>
            <a:ext cx="335598" cy="335598"/>
          </a:xfrm>
          <a:prstGeom prst="ellipse">
            <a:avLst/>
          </a:prstGeom>
          <a:solidFill>
            <a:schemeClr val="accent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r>
              <a:rPr lang="en-US" sz="1900" b="1" smtClean="0">
                <a:solidFill>
                  <a:schemeClr val="tx2"/>
                </a:solidFill>
                <a:latin typeface="Arial" pitchFamily="34" charset="0"/>
              </a:rPr>
              <a:t>1</a:t>
            </a:r>
          </a:p>
        </p:txBody>
      </p:sp>
    </p:spTree>
    <p:extLst>
      <p:ext uri="{BB962C8B-B14F-4D97-AF65-F5344CB8AC3E}">
        <p14:creationId xmlns:p14="http://schemas.microsoft.com/office/powerpoint/2010/main" val="2738692835"/>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74466" name="Rectangle 2" hidden="1"/>
          <p:cNvGraphicFramePr>
            <a:graphicFrameLocks noChangeAspect="1"/>
          </p:cNvGraphicFramePr>
          <p:nvPr>
            <p:custDataLst>
              <p:tags r:id="rId3"/>
            </p:custDataLst>
            <p:extLst/>
          </p:nvPr>
        </p:nvGraphicFramePr>
        <p:xfrm>
          <a:off x="0" y="0"/>
          <a:ext cx="158750" cy="158750"/>
        </p:xfrm>
        <a:graphic>
          <a:graphicData uri="http://schemas.openxmlformats.org/presentationml/2006/ole">
            <mc:AlternateContent>
              <mc:Choice xmlns:v="urn:schemas-microsoft-com:vml" Requires="v">
                <p:oleObj spid="_x0000_s1046" name="think-cell Slide" r:id="rId4" imgW="158750" imgH="158750" progId="TCLayout.ActiveDocument.1">
                  <p:embed/>
                </p:oleObj>
              </mc:Choice>
              <mc:Fallback>
                <p:oleObj name="think-cell Slide" r:id="rId4" imgW="158750" imgH="15875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0"/>
                        <a:ext cx="158750" cy="158750"/>
                      </a:xfrm>
                      <a:prstGeom prst="rect">
                        <a:avLst/>
                      </a:prstGeom>
                      <a:noFill/>
                      <a:ln>
                        <a:noFill/>
                      </a:ln>
                      <a:effectLst/>
                    </p:spPr>
                  </p:pic>
                </p:oleObj>
              </mc:Fallback>
            </mc:AlternateContent>
          </a:graphicData>
        </a:graphic>
      </p:graphicFrame>
      <p:sp>
        <p:nvSpPr>
          <p:cNvPr id="71" name="Rectangle 4"/>
          <p:cNvSpPr>
            <a:spLocks noChangeArrowheads="1"/>
          </p:cNvSpPr>
          <p:nvPr/>
        </p:nvSpPr>
        <p:spPr bwMode="auto">
          <a:xfrm>
            <a:off x="119062" y="909123"/>
            <a:ext cx="5944807" cy="5264758"/>
          </a:xfrm>
          <a:prstGeom prst="rect">
            <a:avLst/>
          </a:prstGeom>
          <a:noFill/>
          <a:ln w="19050">
            <a:solidFill>
              <a:schemeClr val="accent1"/>
            </a:solidFill>
          </a:ln>
          <a:effec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a:latin typeface="+mn-lt"/>
            </a:endParaRPr>
          </a:p>
        </p:txBody>
      </p:sp>
      <p:sp>
        <p:nvSpPr>
          <p:cNvPr id="74" name="Isosceles Triangle 2"/>
          <p:cNvSpPr>
            <a:spLocks noChangeArrowheads="1"/>
          </p:cNvSpPr>
          <p:nvPr>
            <p:custDataLst>
              <p:tags r:id="rId6"/>
            </p:custDataLst>
          </p:nvPr>
        </p:nvSpPr>
        <p:spPr bwMode="auto">
          <a:xfrm rot="5400000">
            <a:off x="4750590" y="3139953"/>
            <a:ext cx="3090672" cy="343408"/>
          </a:xfrm>
          <a:prstGeom prst="triangle">
            <a:avLst>
              <a:gd name="adj" fmla="val 50000"/>
            </a:avLst>
          </a:prstGeom>
          <a:solidFill>
            <a:schemeClr val="accent1"/>
          </a:solidFill>
          <a:ln w="9525">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en-US" sz="1400"/>
          </a:p>
        </p:txBody>
      </p:sp>
      <p:sp>
        <p:nvSpPr>
          <p:cNvPr id="574529" name="Rectangle 65"/>
          <p:cNvSpPr>
            <a:spLocks noGrp="1" noChangeArrowheads="1"/>
          </p:cNvSpPr>
          <p:nvPr>
            <p:ph type="title"/>
          </p:nvPr>
        </p:nvSpPr>
        <p:spPr>
          <a:xfrm>
            <a:off x="119063" y="230188"/>
            <a:ext cx="8618537" cy="5847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marL="385763"/>
            <a:r>
              <a:rPr lang="zh-CN" altLang="en-US"/>
              <a:t>财务管控模式举例：强生集团业务多样、关联程度不高且各板块发展成熟，因此集团通过财务管控模式对业务单元充分授权</a:t>
            </a:r>
          </a:p>
        </p:txBody>
      </p:sp>
      <p:sp>
        <p:nvSpPr>
          <p:cNvPr id="99" name="5. Source"/>
          <p:cNvSpPr>
            <a:spLocks noChangeArrowheads="1"/>
          </p:cNvSpPr>
          <p:nvPr/>
        </p:nvSpPr>
        <p:spPr bwMode="auto">
          <a:xfrm>
            <a:off x="119063" y="6437324"/>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indent="-633413" defTabSz="895350">
              <a:tabLst>
                <a:tab pos="628650"/>
              </a:tabLst>
            </a:pPr>
            <a:r>
              <a:rPr lang="zh-CN" altLang="en-US" sz="1000">
                <a:solidFill>
                  <a:srgbClr val="000000"/>
                </a:solidFill>
                <a:latin typeface="+mn-lt"/>
              </a:rPr>
              <a:t>资料来源：集团公司年报；新闻搜索</a:t>
            </a:r>
            <a:r>
              <a:rPr lang="en-US" altLang="zh-CN" sz="1000">
                <a:solidFill>
                  <a:srgbClr val="000000"/>
                </a:solidFill>
                <a:latin typeface="+mn-lt"/>
              </a:rPr>
              <a:t> </a:t>
            </a:r>
          </a:p>
        </p:txBody>
      </p:sp>
      <p:pic>
        <p:nvPicPr>
          <p:cNvPr id="42" name="Picture 4"/>
          <p:cNvPicPr>
            <a:picLocks noChangeAspect="1" noChangeArrowheads="1"/>
          </p:cNvPicPr>
          <p:nvPr/>
        </p:nvPicPr>
        <p:blipFill>
          <a:blip r:embed="rId7">
            <a:extLst>
              <a:ext uri="{28A0092B-C50C-407E-A947-70E740481C1C}">
                <a14:useLocalDpi xmlns:a14="http://schemas.microsoft.com/office/drawing/2010/main"/>
              </a:ext>
            </a:extLst>
          </a:blip>
          <a:stretch>
            <a:fillRect/>
          </a:stretch>
        </p:blipFill>
        <p:spPr bwMode="gray">
          <a:xfrm>
            <a:off x="7567613" y="230188"/>
            <a:ext cx="1217612" cy="33286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2" name="Rectangle 3"/>
          <p:cNvSpPr txBox="1"/>
          <p:nvPr/>
        </p:nvSpPr>
        <p:spPr>
          <a:xfrm>
            <a:off x="3366626" y="1147294"/>
            <a:ext cx="2501106" cy="2369880"/>
          </a:xfrm>
          <a:prstGeom prst="rect">
            <a:avLst/>
          </a:prstGeom>
          <a:noFill/>
          <a:ln w="9525">
            <a:noFill/>
            <a:miter lim="800000"/>
          </a:ln>
          <a:effectLst/>
          <a:extLst/>
        </p:spPr>
        <p:txBody>
          <a:bodyPr vert="horz" wrap="square" lIns="0" tIns="0" rIns="0" bIns="0" numCol="1" anchor="t" anchorCtr="0" compatLnSpc="1">
            <a:prstTxWarp prst="textNoShape">
              <a:avLst/>
            </a:prstTxWarp>
            <a:sp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marL="1587" lvl="1" indent="0">
              <a:spcBef>
                <a:spcPct val="50000"/>
              </a:spcBef>
              <a:buNone/>
            </a:pPr>
            <a:r>
              <a:rPr lang="zh-CN" altLang="en-US" sz="1400" b="1" smtClean="0"/>
              <a:t>总部定位：关注资源分配，放手板块决策</a:t>
            </a:r>
            <a:endParaRPr lang="en-US" altLang="zh-CN" sz="1400" b="1" smtClean="0"/>
          </a:p>
          <a:p>
            <a:pPr lvl="1">
              <a:spcBef>
                <a:spcPct val="50000"/>
              </a:spcBef>
            </a:pPr>
            <a:r>
              <a:rPr lang="zh-CN" altLang="en-US" sz="1400"/>
              <a:t>总部对</a:t>
            </a:r>
            <a:r>
              <a:rPr lang="zh-CN" altLang="en-US" sz="1400" smtClean="0"/>
              <a:t>各板块管理并购决策、设定财务目标、</a:t>
            </a:r>
            <a:r>
              <a:rPr lang="zh-CN" altLang="en-US" sz="1400"/>
              <a:t>管理</a:t>
            </a:r>
            <a:r>
              <a:rPr lang="zh-CN" altLang="en-US" sz="1400" smtClean="0"/>
              <a:t>顶尖人才，不对具体战略进行限制和决策</a:t>
            </a:r>
            <a:endParaRPr lang="en-US" altLang="zh-CN" sz="1400" smtClean="0"/>
          </a:p>
          <a:p>
            <a:pPr lvl="1">
              <a:spcBef>
                <a:spcPct val="50000"/>
              </a:spcBef>
            </a:pPr>
            <a:r>
              <a:rPr lang="zh-CN" altLang="en-US" sz="1400" smtClean="0"/>
              <a:t>总部</a:t>
            </a:r>
            <a:r>
              <a:rPr lang="zh-CN" altLang="en-US" sz="1400"/>
              <a:t>相对很小</a:t>
            </a:r>
            <a:r>
              <a:rPr lang="zh-CN" altLang="en-US" sz="1400" smtClean="0"/>
              <a:t>，大部制管理，仅设人力资源、财务、信息系统、外联、全球供应链等基本职能</a:t>
            </a:r>
            <a:endParaRPr lang="en-US" altLang="zh-CN" sz="1400"/>
          </a:p>
        </p:txBody>
      </p:sp>
      <p:sp>
        <p:nvSpPr>
          <p:cNvPr id="135" name="Rectangle 3"/>
          <p:cNvSpPr txBox="1"/>
          <p:nvPr/>
        </p:nvSpPr>
        <p:spPr>
          <a:xfrm>
            <a:off x="3366626" y="3773270"/>
            <a:ext cx="2501106" cy="1938992"/>
          </a:xfrm>
          <a:prstGeom prst="rect">
            <a:avLst/>
          </a:prstGeom>
          <a:noFill/>
          <a:ln w="9525">
            <a:noFill/>
            <a:miter lim="800000"/>
          </a:ln>
          <a:effectLst/>
          <a:extLst/>
        </p:spPr>
        <p:txBody>
          <a:bodyPr vert="horz" wrap="square" lIns="0" tIns="0" rIns="0" bIns="0" numCol="1" anchor="t" anchorCtr="0" compatLnSpc="1">
            <a:prstTxWarp prst="textNoShape">
              <a:avLst/>
            </a:prstTxWarp>
            <a:sp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marL="1587" lvl="1" indent="0">
              <a:spcBef>
                <a:spcPct val="50000"/>
              </a:spcBef>
              <a:buNone/>
            </a:pPr>
            <a:r>
              <a:rPr lang="zh-CN" altLang="en-US" sz="1400" b="1" smtClean="0"/>
              <a:t>板块定位：把控子公司战略，协调所需资源</a:t>
            </a:r>
            <a:endParaRPr lang="en-US" altLang="zh-CN" sz="1400" b="1" smtClean="0"/>
          </a:p>
          <a:p>
            <a:pPr lvl="1">
              <a:spcBef>
                <a:spcPct val="50000"/>
              </a:spcBef>
            </a:pPr>
            <a:r>
              <a:rPr lang="en-US" altLang="zh-CN" sz="1400" smtClean="0"/>
              <a:t>3</a:t>
            </a:r>
            <a:r>
              <a:rPr lang="zh-CN" altLang="en-US" sz="1400" smtClean="0"/>
              <a:t>大板块独立</a:t>
            </a:r>
            <a:r>
              <a:rPr lang="zh-CN" altLang="en-US" sz="1400"/>
              <a:t>运行，对日常决策享有充分自由，总部设定业务指标，对具体执行无</a:t>
            </a:r>
            <a:r>
              <a:rPr lang="zh-CN" altLang="en-US" sz="1400" smtClean="0"/>
              <a:t>任何干涉</a:t>
            </a:r>
            <a:endParaRPr lang="en-US" altLang="zh-CN" sz="1400" smtClean="0"/>
          </a:p>
          <a:p>
            <a:pPr lvl="1">
              <a:spcBef>
                <a:spcPct val="50000"/>
              </a:spcBef>
            </a:pPr>
            <a:r>
              <a:rPr lang="zh-CN" altLang="en-US" sz="1400"/>
              <a:t>负责</a:t>
            </a:r>
            <a:r>
              <a:rPr lang="zh-CN" altLang="en-US" sz="1400" smtClean="0"/>
              <a:t>对旗下子公司进行协调，</a:t>
            </a:r>
            <a:r>
              <a:rPr lang="zh-CN" altLang="en-US" sz="1400" b="1" smtClean="0"/>
              <a:t>把控其战略方向</a:t>
            </a:r>
            <a:endParaRPr lang="en-US" altLang="zh-CN" sz="1400" b="1"/>
          </a:p>
        </p:txBody>
      </p:sp>
      <p:grpSp>
        <p:nvGrpSpPr>
          <p:cNvPr id="20" name="Group 19"/>
          <p:cNvGrpSpPr/>
          <p:nvPr/>
        </p:nvGrpSpPr>
        <p:grpSpPr>
          <a:xfrm>
            <a:off x="239048" y="1068276"/>
            <a:ext cx="3007593" cy="4947629"/>
            <a:chOff x="298679" y="1032416"/>
            <a:chExt cx="2687248" cy="4947629"/>
          </a:xfrm>
        </p:grpSpPr>
        <p:sp>
          <p:nvSpPr>
            <p:cNvPr id="62" name="Freeform 61"/>
            <p:cNvSpPr/>
            <p:nvPr/>
          </p:nvSpPr>
          <p:spPr>
            <a:xfrm flipH="1">
              <a:off x="1509034" y="1351972"/>
              <a:ext cx="679939" cy="1969477"/>
            </a:xfrm>
            <a:custGeom>
              <a:gdLst>
                <a:gd name="connsiteX0" fmla="*/ 679939 w 679939"/>
                <a:gd name="connsiteY0" fmla="*/ 0 h 1969477"/>
                <a:gd name="connsiteX1" fmla="*/ 679939 w 679939"/>
                <a:gd name="connsiteY1" fmla="*/ 1711569 h 1969477"/>
                <a:gd name="connsiteX2" fmla="*/ 0 w 679939"/>
                <a:gd name="connsiteY2" fmla="*/ 1711569 h 1969477"/>
                <a:gd name="connsiteX3" fmla="*/ 0 w 679939"/>
                <a:gd name="connsiteY3" fmla="*/ 1969477 h 1969477"/>
              </a:gdLst>
              <a:cxnLst>
                <a:cxn ang="0">
                  <a:pos x="connsiteX0" y="connsiteY0"/>
                </a:cxn>
                <a:cxn ang="0">
                  <a:pos x="connsiteX1" y="connsiteY1"/>
                </a:cxn>
                <a:cxn ang="0">
                  <a:pos x="connsiteX2" y="connsiteY2"/>
                </a:cxn>
                <a:cxn ang="0">
                  <a:pos x="connsiteX3" y="connsiteY3"/>
                </a:cxn>
              </a:cxnLst>
              <a:rect l="l" t="t" r="r" b="b"/>
              <a:pathLst>
                <a:path w="679939" h="1969477">
                  <a:moveTo>
                    <a:pt x="679939" y="0"/>
                  </a:moveTo>
                  <a:lnTo>
                    <a:pt x="679939" y="1711569"/>
                  </a:lnTo>
                  <a:lnTo>
                    <a:pt x="0" y="1711569"/>
                  </a:lnTo>
                  <a:lnTo>
                    <a:pt x="0" y="1969477"/>
                  </a:lnTo>
                </a:path>
              </a:pathLst>
            </a:custGeom>
            <a:noFill/>
            <a:ln w="2857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400"/>
            </a:p>
          </p:txBody>
        </p:sp>
        <p:sp>
          <p:nvSpPr>
            <p:cNvPr id="8" name="Freeform 7"/>
            <p:cNvSpPr/>
            <p:nvPr/>
          </p:nvSpPr>
          <p:spPr>
            <a:xfrm>
              <a:off x="828011" y="1351972"/>
              <a:ext cx="679939" cy="1969477"/>
            </a:xfrm>
            <a:custGeom>
              <a:gdLst>
                <a:gd name="connsiteX0" fmla="*/ 679939 w 679939"/>
                <a:gd name="connsiteY0" fmla="*/ 0 h 1969477"/>
                <a:gd name="connsiteX1" fmla="*/ 679939 w 679939"/>
                <a:gd name="connsiteY1" fmla="*/ 1711569 h 1969477"/>
                <a:gd name="connsiteX2" fmla="*/ 0 w 679939"/>
                <a:gd name="connsiteY2" fmla="*/ 1711569 h 1969477"/>
                <a:gd name="connsiteX3" fmla="*/ 0 w 679939"/>
                <a:gd name="connsiteY3" fmla="*/ 1969477 h 1969477"/>
              </a:gdLst>
              <a:cxnLst>
                <a:cxn ang="0">
                  <a:pos x="connsiteX0" y="connsiteY0"/>
                </a:cxn>
                <a:cxn ang="0">
                  <a:pos x="connsiteX1" y="connsiteY1"/>
                </a:cxn>
                <a:cxn ang="0">
                  <a:pos x="connsiteX2" y="connsiteY2"/>
                </a:cxn>
                <a:cxn ang="0">
                  <a:pos x="connsiteX3" y="connsiteY3"/>
                </a:cxn>
              </a:cxnLst>
              <a:rect l="l" t="t" r="r" b="b"/>
              <a:pathLst>
                <a:path w="679939" h="1969477">
                  <a:moveTo>
                    <a:pt x="679939" y="0"/>
                  </a:moveTo>
                  <a:lnTo>
                    <a:pt x="679939" y="1711569"/>
                  </a:lnTo>
                  <a:lnTo>
                    <a:pt x="0" y="1711569"/>
                  </a:lnTo>
                  <a:lnTo>
                    <a:pt x="0" y="1969477"/>
                  </a:lnTo>
                </a:path>
              </a:pathLst>
            </a:custGeom>
            <a:noFill/>
            <a:ln w="2857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400"/>
            </a:p>
          </p:txBody>
        </p:sp>
        <p:cxnSp>
          <p:nvCxnSpPr>
            <p:cNvPr id="124" name="Elbow Connector 123"/>
            <p:cNvCxnSpPr>
              <a:stCxn id="212" idx="2"/>
              <a:endCxn id="64" idx="0"/>
            </p:cNvCxnSpPr>
            <p:nvPr/>
          </p:nvCxnSpPr>
          <p:spPr bwMode="auto">
            <a:xfrm rot="5400000">
              <a:off x="406883" y="4031450"/>
              <a:ext cx="336519" cy="324325"/>
            </a:xfrm>
            <a:prstGeom prst="bentConnector3">
              <a:avLst>
                <a:gd name="adj1" fmla="val 50000"/>
              </a:avLst>
            </a:prstGeom>
            <a:solidFill>
              <a:schemeClr val="accent1"/>
            </a:solidFill>
            <a:ln w="28575" cap="flat" cmpd="sng" algn="ctr">
              <a:solidFill>
                <a:schemeClr val="accent6"/>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8" name="Elbow Connector 197"/>
            <p:cNvCxnSpPr>
              <a:stCxn id="211" idx="2"/>
              <a:endCxn id="59" idx="0"/>
            </p:cNvCxnSpPr>
            <p:nvPr/>
          </p:nvCxnSpPr>
          <p:spPr bwMode="auto">
            <a:xfrm rot="16200000" flipH="1">
              <a:off x="1405576" y="4128810"/>
              <a:ext cx="336519" cy="129603"/>
            </a:xfrm>
            <a:prstGeom prst="bentConnector3">
              <a:avLst>
                <a:gd name="adj1" fmla="val 50000"/>
              </a:avLst>
            </a:prstGeom>
            <a:solidFill>
              <a:schemeClr val="accent1"/>
            </a:solidFill>
            <a:ln w="28575" cap="flat" cmpd="sng" algn="ctr">
              <a:solidFill>
                <a:schemeClr val="accent6"/>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01" name="Elbow Connector 200"/>
            <p:cNvCxnSpPr>
              <a:stCxn id="211" idx="2"/>
              <a:endCxn id="58" idx="0"/>
            </p:cNvCxnSpPr>
            <p:nvPr/>
          </p:nvCxnSpPr>
          <p:spPr bwMode="auto">
            <a:xfrm rot="5400000">
              <a:off x="1252370" y="4105207"/>
              <a:ext cx="336519" cy="176811"/>
            </a:xfrm>
            <a:prstGeom prst="bentConnector3">
              <a:avLst>
                <a:gd name="adj1" fmla="val 50000"/>
              </a:avLst>
            </a:prstGeom>
            <a:solidFill>
              <a:schemeClr val="accent1"/>
            </a:solidFill>
            <a:ln w="28575" cap="flat" cmpd="sng" algn="ctr">
              <a:solidFill>
                <a:schemeClr val="accent6"/>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11" name="Rectangle 8"/>
            <p:cNvSpPr txBox="1"/>
            <p:nvPr/>
          </p:nvSpPr>
          <p:spPr>
            <a:xfrm>
              <a:off x="1211300" y="3299488"/>
              <a:ext cx="595468" cy="725865"/>
            </a:xfrm>
            <a:prstGeom prst="rect">
              <a:avLst/>
            </a:prstGeom>
            <a:solidFill>
              <a:schemeClr val="accent2"/>
            </a:solidFill>
            <a:ln>
              <a:noFill/>
            </a:ln>
            <a:effectLst/>
          </p:spPr>
          <p:txBody>
            <a:bodyPr vert="horz" wrap="square" lIns="18288" tIns="18288" rIns="18288" bIns="18288"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smtClean="0"/>
                <a:t>医疗器材及</a:t>
              </a:r>
              <a:br>
                <a:rPr lang="en-US" altLang="zh-CN" sz="1400" smtClean="0"/>
              </a:br>
              <a:r>
                <a:rPr lang="zh-CN" altLang="en-US" sz="1400" smtClean="0"/>
                <a:t>诊断</a:t>
              </a:r>
              <a:endParaRPr lang="en-US" sz="1400"/>
            </a:p>
          </p:txBody>
        </p:sp>
        <p:sp>
          <p:nvSpPr>
            <p:cNvPr id="212" name="Rectangle 8"/>
            <p:cNvSpPr txBox="1"/>
            <p:nvPr/>
          </p:nvSpPr>
          <p:spPr>
            <a:xfrm>
              <a:off x="493431" y="3299488"/>
              <a:ext cx="487746" cy="725865"/>
            </a:xfrm>
            <a:prstGeom prst="rect">
              <a:avLst/>
            </a:prstGeom>
            <a:solidFill>
              <a:schemeClr val="accent2"/>
            </a:solidFill>
            <a:ln>
              <a:noFill/>
            </a:ln>
            <a:effectLst/>
          </p:spPr>
          <p:txBody>
            <a:bodyPr vert="horz" wrap="square" lIns="18288" tIns="18288" rIns="18288" bIns="18288"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smtClean="0"/>
                <a:t>消费品</a:t>
              </a:r>
              <a:endParaRPr lang="en-US" sz="1400"/>
            </a:p>
          </p:txBody>
        </p:sp>
        <p:sp>
          <p:nvSpPr>
            <p:cNvPr id="213" name="Rectangle 8"/>
            <p:cNvSpPr txBox="1"/>
            <p:nvPr/>
          </p:nvSpPr>
          <p:spPr>
            <a:xfrm>
              <a:off x="2022873" y="3299488"/>
              <a:ext cx="463834" cy="725865"/>
            </a:xfrm>
            <a:prstGeom prst="rect">
              <a:avLst/>
            </a:prstGeom>
            <a:solidFill>
              <a:schemeClr val="accent2"/>
            </a:solidFill>
            <a:ln>
              <a:noFill/>
            </a:ln>
            <a:effectLst/>
          </p:spPr>
          <p:txBody>
            <a:bodyPr vert="horz" wrap="square" lIns="18288" tIns="18288" rIns="18288" bIns="18288"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smtClean="0"/>
                <a:t>医药产品</a:t>
              </a:r>
              <a:endParaRPr lang="en-US" sz="1400"/>
            </a:p>
          </p:txBody>
        </p:sp>
        <p:sp>
          <p:nvSpPr>
            <p:cNvPr id="214" name="Rectangle 8"/>
            <p:cNvSpPr txBox="1"/>
            <p:nvPr/>
          </p:nvSpPr>
          <p:spPr>
            <a:xfrm>
              <a:off x="1057886" y="1032416"/>
              <a:ext cx="902297" cy="312506"/>
            </a:xfrm>
            <a:prstGeom prst="rect">
              <a:avLst/>
            </a:prstGeom>
            <a:solidFill>
              <a:schemeClr val="accent3"/>
            </a:solidFill>
            <a:ln>
              <a:noFill/>
            </a:ln>
            <a:effectLst/>
          </p:spPr>
          <p:txBody>
            <a:bodyPr vert="horz" wrap="square" lIns="18288" tIns="18288" rIns="18288" bIns="18288" numCol="1" anchor="ctr"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b="1" smtClean="0">
                  <a:solidFill>
                    <a:schemeClr val="bg1"/>
                  </a:solidFill>
                </a:rPr>
                <a:t>集团总部</a:t>
              </a:r>
              <a:endParaRPr lang="en-US" sz="1400" b="1">
                <a:solidFill>
                  <a:schemeClr val="bg1"/>
                </a:solidFill>
              </a:endParaRPr>
            </a:p>
          </p:txBody>
        </p:sp>
        <p:cxnSp>
          <p:nvCxnSpPr>
            <p:cNvPr id="220" name="Elbow Connector 219"/>
            <p:cNvCxnSpPr>
              <a:stCxn id="214" idx="2"/>
              <a:endCxn id="211" idx="0"/>
            </p:cNvCxnSpPr>
            <p:nvPr/>
          </p:nvCxnSpPr>
          <p:spPr bwMode="auto">
            <a:xfrm flipH="1">
              <a:off x="1509034" y="1344922"/>
              <a:ext cx="1" cy="1954566"/>
            </a:xfrm>
            <a:prstGeom prst="straightConnector1">
              <a:avLst/>
            </a:prstGeom>
            <a:solidFill>
              <a:schemeClr val="accent1"/>
            </a:solidFill>
            <a:ln w="28575" cap="flat" cmpd="sng" algn="ctr">
              <a:solidFill>
                <a:schemeClr val="accent6"/>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8" name="Elbow Connector 67"/>
            <p:cNvCxnSpPr>
              <a:stCxn id="212" idx="2"/>
              <a:endCxn id="67" idx="0"/>
            </p:cNvCxnSpPr>
            <p:nvPr/>
          </p:nvCxnSpPr>
          <p:spPr bwMode="auto">
            <a:xfrm rot="5400000">
              <a:off x="568477" y="4193044"/>
              <a:ext cx="336519" cy="1137"/>
            </a:xfrm>
            <a:prstGeom prst="bentConnector3">
              <a:avLst>
                <a:gd name="adj1" fmla="val 50000"/>
              </a:avLst>
            </a:prstGeom>
            <a:solidFill>
              <a:schemeClr val="accent1"/>
            </a:solidFill>
            <a:ln w="28575" cap="flat" cmpd="sng" algn="ctr">
              <a:solidFill>
                <a:schemeClr val="accent6"/>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8" name="Rectangle 8"/>
            <p:cNvSpPr txBox="1"/>
            <p:nvPr>
              <p:custDataLst>
                <p:tags r:id="rId8"/>
              </p:custDataLst>
            </p:nvPr>
          </p:nvSpPr>
          <p:spPr>
            <a:xfrm>
              <a:off x="1217923" y="4361872"/>
              <a:ext cx="228600" cy="1618173"/>
            </a:xfrm>
            <a:prstGeom prst="rect">
              <a:avLst/>
            </a:prstGeom>
            <a:solidFill>
              <a:schemeClr val="accent1"/>
            </a:solidFill>
            <a:ln>
              <a:noFill/>
            </a:ln>
            <a:effectLst/>
          </p:spPr>
          <p:txBody>
            <a:bodyPr vert="horz" wrap="square" lIns="18288" tIns="18288" rIns="18288" bIns="18288"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smtClean="0"/>
                <a:t>医疗器材及诊断</a:t>
              </a:r>
              <a:endParaRPr lang="en-US" sz="1400"/>
            </a:p>
          </p:txBody>
        </p:sp>
        <p:sp>
          <p:nvSpPr>
            <p:cNvPr id="59" name="Rectangle 8"/>
            <p:cNvSpPr txBox="1"/>
            <p:nvPr>
              <p:custDataLst>
                <p:tags r:id="rId9"/>
              </p:custDataLst>
            </p:nvPr>
          </p:nvSpPr>
          <p:spPr>
            <a:xfrm>
              <a:off x="1524337" y="4361872"/>
              <a:ext cx="228600" cy="1618173"/>
            </a:xfrm>
            <a:prstGeom prst="rect">
              <a:avLst/>
            </a:prstGeom>
            <a:solidFill>
              <a:schemeClr val="accent1"/>
            </a:solidFill>
            <a:ln>
              <a:noFill/>
            </a:ln>
            <a:effectLst/>
          </p:spPr>
          <p:txBody>
            <a:bodyPr vert="horz" wrap="square" lIns="18288" tIns="18288" rIns="18288" bIns="18288"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smtClean="0"/>
                <a:t>视力保健</a:t>
              </a:r>
              <a:endParaRPr lang="en-US" sz="1400"/>
            </a:p>
          </p:txBody>
        </p:sp>
        <p:sp>
          <p:nvSpPr>
            <p:cNvPr id="64" name="Rectangle 8"/>
            <p:cNvSpPr txBox="1"/>
            <p:nvPr>
              <p:custDataLst>
                <p:tags r:id="rId10"/>
              </p:custDataLst>
            </p:nvPr>
          </p:nvSpPr>
          <p:spPr>
            <a:xfrm>
              <a:off x="298679" y="4361872"/>
              <a:ext cx="228600" cy="1618173"/>
            </a:xfrm>
            <a:prstGeom prst="rect">
              <a:avLst/>
            </a:prstGeom>
            <a:solidFill>
              <a:schemeClr val="accent1"/>
            </a:solidFill>
            <a:ln>
              <a:noFill/>
            </a:ln>
            <a:effectLst/>
          </p:spPr>
          <p:txBody>
            <a:bodyPr vert="horz" wrap="square" lIns="18288" tIns="18288" rIns="18288" bIns="18288"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smtClean="0"/>
                <a:t>婴儿护理</a:t>
              </a:r>
              <a:endParaRPr lang="en-US" sz="1400"/>
            </a:p>
          </p:txBody>
        </p:sp>
        <p:sp>
          <p:nvSpPr>
            <p:cNvPr id="67" name="Rectangle 8"/>
            <p:cNvSpPr txBox="1"/>
            <p:nvPr>
              <p:custDataLst>
                <p:tags r:id="rId11"/>
              </p:custDataLst>
            </p:nvPr>
          </p:nvSpPr>
          <p:spPr>
            <a:xfrm>
              <a:off x="621867" y="4361872"/>
              <a:ext cx="228600" cy="1618173"/>
            </a:xfrm>
            <a:prstGeom prst="rect">
              <a:avLst/>
            </a:prstGeom>
            <a:solidFill>
              <a:schemeClr val="accent1"/>
            </a:solidFill>
            <a:ln>
              <a:noFill/>
            </a:ln>
            <a:effectLst/>
          </p:spPr>
          <p:txBody>
            <a:bodyPr vert="horz" wrap="square" lIns="18288" tIns="18288" rIns="18288" bIns="18288"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a:t>口腔</a:t>
              </a:r>
              <a:r>
                <a:rPr lang="zh-CN" altLang="en-US" sz="1400" smtClean="0"/>
                <a:t>护理</a:t>
              </a:r>
              <a:endParaRPr lang="en-US" sz="1400"/>
            </a:p>
          </p:txBody>
        </p:sp>
        <p:sp>
          <p:nvSpPr>
            <p:cNvPr id="85" name="Rectangle 8"/>
            <p:cNvSpPr txBox="1"/>
            <p:nvPr>
              <p:custDataLst>
                <p:tags r:id="rId12"/>
              </p:custDataLst>
            </p:nvPr>
          </p:nvSpPr>
          <p:spPr>
            <a:xfrm>
              <a:off x="1830752" y="4361872"/>
              <a:ext cx="228600" cy="1618173"/>
            </a:xfrm>
            <a:prstGeom prst="rect">
              <a:avLst/>
            </a:prstGeom>
            <a:solidFill>
              <a:schemeClr val="accent1"/>
            </a:solidFill>
            <a:ln>
              <a:noFill/>
            </a:ln>
            <a:effectLst/>
          </p:spPr>
          <p:txBody>
            <a:bodyPr vert="horz" wrap="square" lIns="18288" tIns="18288" rIns="18288" bIns="18288"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smtClean="0"/>
                <a:t>消化系统</a:t>
              </a:r>
              <a:endParaRPr lang="en-US" sz="1400"/>
            </a:p>
          </p:txBody>
        </p:sp>
        <p:sp>
          <p:nvSpPr>
            <p:cNvPr id="86" name="Rectangle 8"/>
            <p:cNvSpPr txBox="1"/>
            <p:nvPr>
              <p:custDataLst>
                <p:tags r:id="rId13"/>
              </p:custDataLst>
            </p:nvPr>
          </p:nvSpPr>
          <p:spPr>
            <a:xfrm>
              <a:off x="2137166" y="4361872"/>
              <a:ext cx="228600" cy="1618173"/>
            </a:xfrm>
            <a:prstGeom prst="rect">
              <a:avLst/>
            </a:prstGeom>
            <a:solidFill>
              <a:schemeClr val="accent1"/>
            </a:solidFill>
            <a:ln>
              <a:noFill/>
            </a:ln>
            <a:effectLst/>
          </p:spPr>
          <p:txBody>
            <a:bodyPr vert="horz" wrap="square" lIns="18288" tIns="18288" rIns="18288" bIns="18288"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smtClean="0"/>
                <a:t>神经系统</a:t>
              </a:r>
              <a:endParaRPr lang="en-US" sz="1400"/>
            </a:p>
          </p:txBody>
        </p:sp>
        <p:sp>
          <p:nvSpPr>
            <p:cNvPr id="100" name="Rectangle 8"/>
            <p:cNvSpPr txBox="1"/>
            <p:nvPr>
              <p:custDataLst>
                <p:tags r:id="rId14"/>
              </p:custDataLst>
            </p:nvPr>
          </p:nvSpPr>
          <p:spPr>
            <a:xfrm>
              <a:off x="911508" y="4361872"/>
              <a:ext cx="228600" cy="1618173"/>
            </a:xfrm>
            <a:prstGeom prst="rect">
              <a:avLst/>
            </a:prstGeom>
            <a:solidFill>
              <a:schemeClr val="accent1"/>
            </a:solidFill>
            <a:ln>
              <a:noFill/>
            </a:ln>
            <a:effectLst/>
          </p:spPr>
          <p:txBody>
            <a:bodyPr vert="horz" wrap="square" lIns="18288" tIns="18288" rIns="18288" bIns="18288"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smtClean="0"/>
                <a:t>其他</a:t>
              </a:r>
              <a:endParaRPr lang="en-US" sz="1400"/>
            </a:p>
          </p:txBody>
        </p:sp>
        <p:sp>
          <p:nvSpPr>
            <p:cNvPr id="101" name="Rectangle 8"/>
            <p:cNvSpPr txBox="1"/>
            <p:nvPr>
              <p:custDataLst>
                <p:tags r:id="rId15"/>
              </p:custDataLst>
            </p:nvPr>
          </p:nvSpPr>
          <p:spPr>
            <a:xfrm>
              <a:off x="2443578" y="4361872"/>
              <a:ext cx="228600" cy="1618173"/>
            </a:xfrm>
            <a:prstGeom prst="rect">
              <a:avLst/>
            </a:prstGeom>
            <a:solidFill>
              <a:schemeClr val="accent1"/>
            </a:solidFill>
            <a:ln>
              <a:noFill/>
            </a:ln>
            <a:effectLst/>
          </p:spPr>
          <p:txBody>
            <a:bodyPr vert="horz" wrap="square" lIns="18288" tIns="18288" rIns="18288" bIns="18288"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smtClean="0"/>
                <a:t>其他</a:t>
              </a:r>
              <a:endParaRPr lang="en-US" sz="1400"/>
            </a:p>
          </p:txBody>
        </p:sp>
        <p:cxnSp>
          <p:nvCxnSpPr>
            <p:cNvPr id="102" name="Elbow Connector 101"/>
            <p:cNvCxnSpPr>
              <a:stCxn id="212" idx="2"/>
              <a:endCxn id="100" idx="0"/>
            </p:cNvCxnSpPr>
            <p:nvPr/>
          </p:nvCxnSpPr>
          <p:spPr bwMode="auto">
            <a:xfrm rot="16200000" flipH="1">
              <a:off x="713297" y="4049360"/>
              <a:ext cx="336519" cy="288504"/>
            </a:xfrm>
            <a:prstGeom prst="bentConnector3">
              <a:avLst>
                <a:gd name="adj1" fmla="val 50000"/>
              </a:avLst>
            </a:prstGeom>
            <a:solidFill>
              <a:schemeClr val="accent1"/>
            </a:solidFill>
            <a:ln w="28575" cap="flat" cmpd="sng" algn="ctr">
              <a:solidFill>
                <a:schemeClr val="accent6"/>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5" name="Elbow Connector 104"/>
            <p:cNvCxnSpPr>
              <a:stCxn id="213" idx="2"/>
              <a:endCxn id="85" idx="0"/>
            </p:cNvCxnSpPr>
            <p:nvPr/>
          </p:nvCxnSpPr>
          <p:spPr bwMode="auto">
            <a:xfrm rot="5400000">
              <a:off x="1931662" y="4038743"/>
              <a:ext cx="336519" cy="309738"/>
            </a:xfrm>
            <a:prstGeom prst="bentConnector3">
              <a:avLst>
                <a:gd name="adj1" fmla="val 50000"/>
              </a:avLst>
            </a:prstGeom>
            <a:solidFill>
              <a:schemeClr val="accent1"/>
            </a:solidFill>
            <a:ln w="28575" cap="flat" cmpd="sng" algn="ctr">
              <a:solidFill>
                <a:schemeClr val="accent6"/>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8" name="Elbow Connector 107"/>
            <p:cNvCxnSpPr>
              <a:stCxn id="213" idx="2"/>
              <a:endCxn id="86" idx="0"/>
            </p:cNvCxnSpPr>
            <p:nvPr/>
          </p:nvCxnSpPr>
          <p:spPr bwMode="auto">
            <a:xfrm rot="5400000">
              <a:off x="2084869" y="4191950"/>
              <a:ext cx="336519" cy="3324"/>
            </a:xfrm>
            <a:prstGeom prst="bentConnector3">
              <a:avLst>
                <a:gd name="adj1" fmla="val 50000"/>
              </a:avLst>
            </a:prstGeom>
            <a:solidFill>
              <a:schemeClr val="accent1"/>
            </a:solidFill>
            <a:ln w="28575" cap="flat" cmpd="sng" algn="ctr">
              <a:solidFill>
                <a:schemeClr val="accent6"/>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1" name="Elbow Connector 110"/>
            <p:cNvCxnSpPr>
              <a:stCxn id="213" idx="2"/>
              <a:endCxn id="101" idx="0"/>
            </p:cNvCxnSpPr>
            <p:nvPr/>
          </p:nvCxnSpPr>
          <p:spPr bwMode="auto">
            <a:xfrm rot="16200000" flipH="1">
              <a:off x="2238075" y="4042068"/>
              <a:ext cx="336519" cy="303088"/>
            </a:xfrm>
            <a:prstGeom prst="bentConnector3">
              <a:avLst>
                <a:gd name="adj1" fmla="val 50000"/>
              </a:avLst>
            </a:prstGeom>
            <a:solidFill>
              <a:schemeClr val="accent1"/>
            </a:solidFill>
            <a:ln w="28575" cap="flat" cmpd="sng" algn="ctr">
              <a:solidFill>
                <a:schemeClr val="accent6"/>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9" name="Elbow Connector 48"/>
            <p:cNvCxnSpPr>
              <a:stCxn id="214" idx="2"/>
              <a:endCxn id="47" idx="0"/>
            </p:cNvCxnSpPr>
            <p:nvPr/>
          </p:nvCxnSpPr>
          <p:spPr bwMode="auto">
            <a:xfrm rot="16200000" flipH="1">
              <a:off x="1820801" y="1033156"/>
              <a:ext cx="336519" cy="960050"/>
            </a:xfrm>
            <a:prstGeom prst="bentConnector3">
              <a:avLst>
                <a:gd name="adj1" fmla="val 50000"/>
              </a:avLst>
            </a:prstGeom>
            <a:solidFill>
              <a:schemeClr val="accent1"/>
            </a:solidFill>
            <a:ln w="28575" cap="flat" cmpd="sng" algn="ctr">
              <a:solidFill>
                <a:schemeClr val="accent6"/>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2" name="Elbow Connector 51"/>
            <p:cNvCxnSpPr>
              <a:stCxn id="214" idx="2"/>
              <a:endCxn id="48" idx="0"/>
            </p:cNvCxnSpPr>
            <p:nvPr/>
          </p:nvCxnSpPr>
          <p:spPr bwMode="auto">
            <a:xfrm rot="16200000" flipH="1">
              <a:off x="1640666" y="1213290"/>
              <a:ext cx="336519" cy="599781"/>
            </a:xfrm>
            <a:prstGeom prst="bentConnector3">
              <a:avLst>
                <a:gd name="adj1" fmla="val 50000"/>
              </a:avLst>
            </a:prstGeom>
            <a:solidFill>
              <a:schemeClr val="accent1"/>
            </a:solidFill>
            <a:ln w="28575" cap="flat" cmpd="sng" algn="ctr">
              <a:solidFill>
                <a:schemeClr val="accent6"/>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5" name="Elbow Connector 54"/>
            <p:cNvCxnSpPr>
              <a:stCxn id="214" idx="2"/>
              <a:endCxn id="46" idx="0"/>
            </p:cNvCxnSpPr>
            <p:nvPr/>
          </p:nvCxnSpPr>
          <p:spPr bwMode="auto">
            <a:xfrm rot="16200000" flipH="1">
              <a:off x="1460531" y="1393426"/>
              <a:ext cx="336519" cy="239510"/>
            </a:xfrm>
            <a:prstGeom prst="bentConnector3">
              <a:avLst>
                <a:gd name="adj1" fmla="val 50000"/>
              </a:avLst>
            </a:prstGeom>
            <a:solidFill>
              <a:schemeClr val="accent1"/>
            </a:solidFill>
            <a:ln w="28575" cap="flat" cmpd="sng" algn="ctr">
              <a:solidFill>
                <a:schemeClr val="accent6"/>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0" name="Elbow Connector 59"/>
            <p:cNvCxnSpPr>
              <a:stCxn id="214" idx="2"/>
              <a:endCxn id="45" idx="0"/>
            </p:cNvCxnSpPr>
            <p:nvPr/>
          </p:nvCxnSpPr>
          <p:spPr bwMode="auto">
            <a:xfrm rot="5400000">
              <a:off x="1221021" y="1393426"/>
              <a:ext cx="336519" cy="239511"/>
            </a:xfrm>
            <a:prstGeom prst="bentConnector3">
              <a:avLst>
                <a:gd name="adj1" fmla="val 50000"/>
              </a:avLst>
            </a:prstGeom>
            <a:solidFill>
              <a:schemeClr val="accent1"/>
            </a:solidFill>
            <a:ln w="28575" cap="flat" cmpd="sng" algn="ctr">
              <a:solidFill>
                <a:schemeClr val="accent6"/>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1" name="Elbow Connector 60"/>
            <p:cNvCxnSpPr>
              <a:stCxn id="214" idx="2"/>
              <a:endCxn id="44" idx="0"/>
            </p:cNvCxnSpPr>
            <p:nvPr/>
          </p:nvCxnSpPr>
          <p:spPr bwMode="auto">
            <a:xfrm rot="5400000">
              <a:off x="1040885" y="1213290"/>
              <a:ext cx="336519" cy="599782"/>
            </a:xfrm>
            <a:prstGeom prst="bentConnector3">
              <a:avLst>
                <a:gd name="adj1" fmla="val 50000"/>
              </a:avLst>
            </a:prstGeom>
            <a:solidFill>
              <a:schemeClr val="accent1"/>
            </a:solidFill>
            <a:ln w="28575" cap="flat" cmpd="sng" algn="ctr">
              <a:solidFill>
                <a:schemeClr val="accent6"/>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5" name="Elbow Connector 64"/>
            <p:cNvCxnSpPr>
              <a:stCxn id="214" idx="2"/>
              <a:endCxn id="43" idx="0"/>
            </p:cNvCxnSpPr>
            <p:nvPr/>
          </p:nvCxnSpPr>
          <p:spPr bwMode="auto">
            <a:xfrm rot="5400000">
              <a:off x="860750" y="1033155"/>
              <a:ext cx="336519" cy="960053"/>
            </a:xfrm>
            <a:prstGeom prst="bentConnector3">
              <a:avLst>
                <a:gd name="adj1" fmla="val 50000"/>
              </a:avLst>
            </a:prstGeom>
            <a:solidFill>
              <a:schemeClr val="accent1"/>
            </a:solidFill>
            <a:ln w="28575" cap="flat" cmpd="sng" algn="ctr">
              <a:solidFill>
                <a:schemeClr val="accent6"/>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11" name="Group 10"/>
            <p:cNvGrpSpPr/>
            <p:nvPr/>
          </p:nvGrpSpPr>
          <p:grpSpPr>
            <a:xfrm>
              <a:off x="392107" y="1681441"/>
              <a:ext cx="2593820" cy="1281528"/>
              <a:chOff x="349542" y="1727107"/>
              <a:chExt cx="2593820" cy="1114789"/>
            </a:xfrm>
          </p:grpSpPr>
          <p:sp>
            <p:nvSpPr>
              <p:cNvPr id="43" name="Rectangle 5"/>
              <p:cNvSpPr txBox="1"/>
              <p:nvPr>
                <p:custDataLst>
                  <p:tags r:id="rId16"/>
                </p:custDataLst>
              </p:nvPr>
            </p:nvSpPr>
            <p:spPr>
              <a:xfrm>
                <a:off x="349542" y="1727107"/>
                <a:ext cx="313749" cy="1114789"/>
              </a:xfrm>
              <a:prstGeom prst="rect">
                <a:avLst/>
              </a:prstGeom>
              <a:solidFill>
                <a:schemeClr val="accent2"/>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smtClean="0"/>
                  <a:t>财务部</a:t>
                </a:r>
                <a:endParaRPr lang="en-US" sz="1400"/>
              </a:p>
            </p:txBody>
          </p:sp>
          <p:sp>
            <p:nvSpPr>
              <p:cNvPr id="44" name="Rectangle 5"/>
              <p:cNvSpPr txBox="1"/>
              <p:nvPr>
                <p:custDataLst>
                  <p:tags r:id="rId17"/>
                </p:custDataLst>
              </p:nvPr>
            </p:nvSpPr>
            <p:spPr>
              <a:xfrm>
                <a:off x="709813" y="1727107"/>
                <a:ext cx="313749" cy="1114789"/>
              </a:xfrm>
              <a:prstGeom prst="rect">
                <a:avLst/>
              </a:prstGeom>
              <a:solidFill>
                <a:schemeClr val="accent2"/>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smtClean="0"/>
                  <a:t>人力资源部</a:t>
                </a:r>
                <a:endParaRPr lang="en-US" sz="1400"/>
              </a:p>
            </p:txBody>
          </p:sp>
          <p:sp>
            <p:nvSpPr>
              <p:cNvPr id="45" name="Rectangle 5"/>
              <p:cNvSpPr txBox="1"/>
              <p:nvPr>
                <p:custDataLst>
                  <p:tags r:id="rId18"/>
                </p:custDataLst>
              </p:nvPr>
            </p:nvSpPr>
            <p:spPr>
              <a:xfrm>
                <a:off x="1070084" y="1727107"/>
                <a:ext cx="313749" cy="1114789"/>
              </a:xfrm>
              <a:prstGeom prst="rect">
                <a:avLst/>
              </a:prstGeom>
              <a:solidFill>
                <a:schemeClr val="accent2"/>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smtClean="0"/>
                  <a:t>法务部</a:t>
                </a:r>
                <a:endParaRPr lang="en-US" sz="1400"/>
              </a:p>
            </p:txBody>
          </p:sp>
          <p:sp>
            <p:nvSpPr>
              <p:cNvPr id="46" name="Rectangle 5"/>
              <p:cNvSpPr txBox="1"/>
              <p:nvPr>
                <p:custDataLst>
                  <p:tags r:id="rId19"/>
                </p:custDataLst>
              </p:nvPr>
            </p:nvSpPr>
            <p:spPr>
              <a:xfrm>
                <a:off x="1549105" y="1727107"/>
                <a:ext cx="313749" cy="1114789"/>
              </a:xfrm>
              <a:prstGeom prst="rect">
                <a:avLst/>
              </a:prstGeom>
              <a:solidFill>
                <a:schemeClr val="accent2"/>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smtClean="0"/>
                  <a:t>集团事务部</a:t>
                </a:r>
                <a:endParaRPr lang="en-US" sz="1400"/>
              </a:p>
            </p:txBody>
          </p:sp>
          <p:sp>
            <p:nvSpPr>
              <p:cNvPr id="47" name="Rectangle 5"/>
              <p:cNvSpPr txBox="1"/>
              <p:nvPr>
                <p:custDataLst>
                  <p:tags r:id="rId20"/>
                </p:custDataLst>
              </p:nvPr>
            </p:nvSpPr>
            <p:spPr>
              <a:xfrm>
                <a:off x="2269645" y="1727107"/>
                <a:ext cx="313749" cy="1114789"/>
              </a:xfrm>
              <a:prstGeom prst="rect">
                <a:avLst/>
              </a:prstGeom>
              <a:solidFill>
                <a:schemeClr val="accent2"/>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smtClean="0"/>
                  <a:t>信息管理部</a:t>
                </a:r>
                <a:endParaRPr lang="en-US" sz="1400"/>
              </a:p>
            </p:txBody>
          </p:sp>
          <p:sp>
            <p:nvSpPr>
              <p:cNvPr id="48" name="Rectangle 5"/>
              <p:cNvSpPr txBox="1"/>
              <p:nvPr>
                <p:custDataLst>
                  <p:tags r:id="rId21"/>
                </p:custDataLst>
              </p:nvPr>
            </p:nvSpPr>
            <p:spPr>
              <a:xfrm>
                <a:off x="1909376" y="1727107"/>
                <a:ext cx="313749" cy="1114789"/>
              </a:xfrm>
              <a:prstGeom prst="rect">
                <a:avLst/>
              </a:prstGeom>
              <a:solidFill>
                <a:schemeClr val="accent2"/>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smtClean="0"/>
                  <a:t>公共事务部</a:t>
                </a:r>
                <a:endParaRPr lang="en-US" sz="1400"/>
              </a:p>
            </p:txBody>
          </p:sp>
          <p:sp>
            <p:nvSpPr>
              <p:cNvPr id="72" name="Rectangle 5"/>
              <p:cNvSpPr txBox="1"/>
              <p:nvPr>
                <p:custDataLst>
                  <p:tags r:id="rId22"/>
                </p:custDataLst>
              </p:nvPr>
            </p:nvSpPr>
            <p:spPr>
              <a:xfrm>
                <a:off x="2629613" y="1727107"/>
                <a:ext cx="313749" cy="1114789"/>
              </a:xfrm>
              <a:prstGeom prst="rect">
                <a:avLst/>
              </a:prstGeom>
              <a:solidFill>
                <a:schemeClr val="accent2"/>
              </a:solidFill>
              <a:ln w="9525">
                <a:noFill/>
                <a:miter lim="800000"/>
              </a:ln>
              <a:effectLst/>
            </p:spPr>
            <p:txBody>
              <a:bodyPr vert="horz" wrap="square" lIns="72009" tIns="72009" rIns="72009" bIns="72009" numCol="1" anchor="t" anchorCtr="0" compatLnSpc="1">
                <a:prstTxWarp prst="textNoShape">
                  <a:avLst/>
                </a:prstTxWarp>
                <a:noAutofit/>
              </a:bodyPr>
              <a:lstStyle>
                <a:defPPr>
                  <a:defRPr lang="en-US"/>
                </a:defPPr>
                <a:lvl1pPr lvl="0" algn="l" defTabSz="895350" rtl="0" fontAlgn="base">
                  <a:spcBef>
                    <a:spcPct val="0"/>
                  </a:spcBef>
                  <a:spcAft>
                    <a:spcPct val="0"/>
                  </a:spcAft>
                  <a:buClr>
                    <a:schemeClr val="tx2"/>
                  </a:buClr>
                  <a:defRPr sz="1600" kern="1200">
                    <a:solidFill>
                      <a:schemeClr val="tx1"/>
                    </a:solidFill>
                    <a:latin typeface="+mn-lt"/>
                    <a:ea typeface="+mn-ea"/>
                    <a:cs typeface="+mn-cs"/>
                  </a:defRPr>
                </a:lvl1pPr>
                <a:lvl2pPr marL="193675" lvl="1" indent="-192088" algn="l" defTabSz="895350" rtl="0" fontAlgn="base">
                  <a:spcBef>
                    <a:spcPct val="0"/>
                  </a:spcBef>
                  <a:spcAft>
                    <a:spcPct val="0"/>
                  </a:spcAft>
                  <a:buClr>
                    <a:schemeClr val="tx2"/>
                  </a:buClr>
                  <a:buSzPct val="125000"/>
                  <a:buFont typeface="Arial"/>
                  <a:buChar char="▪"/>
                  <a:defRPr sz="1600" kern="1200">
                    <a:solidFill>
                      <a:schemeClr val="tx1"/>
                    </a:solidFill>
                    <a:latin typeface="+mn-lt"/>
                    <a:ea typeface="+mn-ea"/>
                    <a:cs typeface="+mn-cs"/>
                  </a:defRPr>
                </a:lvl2pPr>
                <a:lvl3pPr marL="457200" lvl="2" indent="-261938"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3pPr>
                <a:lvl4pPr marL="614363" lvl="3" indent="-155575" algn="l" defTabSz="895350" rtl="0" fontAlgn="base">
                  <a:spcBef>
                    <a:spcPct val="0"/>
                  </a:spcBef>
                  <a:spcAft>
                    <a:spcPct val="0"/>
                  </a:spcAft>
                  <a:buClr>
                    <a:schemeClr val="tx2"/>
                  </a:buClr>
                  <a:buSzPct val="120000"/>
                  <a:buFont typeface="Arial"/>
                  <a:buChar char="▫"/>
                  <a:defRPr sz="1600" kern="1200">
                    <a:solidFill>
                      <a:schemeClr val="tx1"/>
                    </a:solidFill>
                    <a:latin typeface="+mn-lt"/>
                    <a:ea typeface="+mn-ea"/>
                    <a:cs typeface="+mn-cs"/>
                  </a:defRPr>
                </a:lvl4pPr>
                <a:lvl5pPr marL="746125" lvl="4" indent="-130175" algn="l" defTabSz="895350" rtl="0" fontAlgn="base">
                  <a:spcBef>
                    <a:spcPct val="0"/>
                  </a:spcBef>
                  <a:spcAft>
                    <a:spcPct val="0"/>
                  </a:spcAft>
                  <a:buClr>
                    <a:schemeClr val="tx2"/>
                  </a:buClr>
                  <a:buSzPct val="89000"/>
                  <a:buFont typeface="Arial"/>
                  <a:buChar char="-"/>
                  <a:defRPr sz="1600" kern="1200">
                    <a:solidFill>
                      <a:schemeClr val="tx1"/>
                    </a:solidFill>
                    <a:latin typeface="+mn-lt"/>
                    <a:ea typeface="+mn-ea"/>
                    <a:cs typeface="+mn-cs"/>
                  </a:defRPr>
                </a:lvl5pPr>
                <a:lvl6pPr marL="12033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16605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21177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2574925"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algn="ctr"/>
                <a:r>
                  <a:rPr lang="zh-CN" altLang="en-US" sz="1400" smtClean="0"/>
                  <a:t>全球供应链</a:t>
                </a:r>
                <a:endParaRPr lang="en-US" sz="1400"/>
              </a:p>
            </p:txBody>
          </p:sp>
        </p:grpSp>
        <p:cxnSp>
          <p:nvCxnSpPr>
            <p:cNvPr id="73" name="Elbow Connector 72"/>
            <p:cNvCxnSpPr>
              <a:stCxn id="214" idx="2"/>
              <a:endCxn id="72" idx="0"/>
            </p:cNvCxnSpPr>
            <p:nvPr/>
          </p:nvCxnSpPr>
          <p:spPr bwMode="auto">
            <a:xfrm rot="16200000" flipH="1">
              <a:off x="2000785" y="853172"/>
              <a:ext cx="336519" cy="1320018"/>
            </a:xfrm>
            <a:prstGeom prst="bentConnector3">
              <a:avLst>
                <a:gd name="adj1" fmla="val 50000"/>
              </a:avLst>
            </a:prstGeom>
            <a:solidFill>
              <a:schemeClr val="accent1"/>
            </a:solidFill>
            <a:ln w="28575" cap="flat" cmpd="sng" algn="ctr">
              <a:solidFill>
                <a:schemeClr val="accent6"/>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53" name="TextBox 22"/>
          <p:cNvSpPr txBox="1"/>
          <p:nvPr>
            <p:custDataLst>
              <p:tags r:id="rId23"/>
            </p:custDataLst>
          </p:nvPr>
        </p:nvSpPr>
        <p:spPr>
          <a:xfrm>
            <a:off x="6527984" y="909123"/>
            <a:ext cx="2214566" cy="5264758"/>
          </a:xfrm>
          <a:prstGeom prst="rect">
            <a:avLst/>
          </a:prstGeom>
          <a:solidFill>
            <a:schemeClr val="accent3"/>
          </a:solidFill>
          <a:ln w="9525">
            <a:noFill/>
            <a:miter lim="800000"/>
          </a:ln>
          <a:effectLst/>
        </p:spPr>
        <p:txBody>
          <a:bodyPr vert="horz" wrap="square" lIns="76200" tIns="76200" rIns="76200" bIns="76200" numCol="1" anchor="ctr" anchorCtr="0" compatLnSpc="1">
            <a:prstTxWarp prst="textNoShape">
              <a:avLst/>
            </a:prstTxWarp>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marL="1587" lvl="1" indent="0">
              <a:spcBef>
                <a:spcPct val="50000"/>
              </a:spcBef>
              <a:buClr>
                <a:schemeClr val="lt1"/>
              </a:buClr>
              <a:buNone/>
            </a:pPr>
            <a:r>
              <a:rPr lang="zh-CN" altLang="en-US" sz="1400" b="1">
                <a:solidFill>
                  <a:schemeClr val="lt1"/>
                </a:solidFill>
              </a:rPr>
              <a:t>关键启示：</a:t>
            </a:r>
            <a:endParaRPr lang="en-US" altLang="zh-CN" sz="1400" b="1">
              <a:solidFill>
                <a:schemeClr val="lt1"/>
              </a:solidFill>
            </a:endParaRPr>
          </a:p>
          <a:p>
            <a:pPr lvl="1">
              <a:spcBef>
                <a:spcPct val="50000"/>
              </a:spcBef>
              <a:buClr>
                <a:schemeClr val="lt1"/>
              </a:buClr>
            </a:pPr>
            <a:r>
              <a:rPr lang="zh-CN" altLang="en-US" sz="1400" b="1">
                <a:solidFill>
                  <a:schemeClr val="lt1"/>
                </a:solidFill>
              </a:rPr>
              <a:t>财务管控模式适用于组织成熟度高、各</a:t>
            </a:r>
            <a:r>
              <a:rPr lang="zh-CN" altLang="en-US" sz="1400" b="1" smtClean="0">
                <a:solidFill>
                  <a:schemeClr val="lt1"/>
                </a:solidFill>
              </a:rPr>
              <a:t>业务板块有能力</a:t>
            </a:r>
            <a:r>
              <a:rPr lang="zh-CN" altLang="en-US" sz="1400" b="1">
                <a:solidFill>
                  <a:schemeClr val="lt1"/>
                </a:solidFill>
              </a:rPr>
              <a:t>独立运营，且各业务品类间跨度大、重叠小，特点明显</a:t>
            </a:r>
            <a:r>
              <a:rPr lang="zh-CN" altLang="en-US" sz="1400" b="1" smtClean="0">
                <a:solidFill>
                  <a:schemeClr val="lt1"/>
                </a:solidFill>
              </a:rPr>
              <a:t>的情况</a:t>
            </a:r>
            <a:endParaRPr lang="en-US" altLang="zh-CN" sz="1400" b="1">
              <a:solidFill>
                <a:schemeClr val="lt1"/>
              </a:solidFill>
            </a:endParaRPr>
          </a:p>
          <a:p>
            <a:pPr lvl="1">
              <a:spcBef>
                <a:spcPct val="50000"/>
              </a:spcBef>
              <a:buClr>
                <a:schemeClr val="lt1"/>
              </a:buClr>
            </a:pPr>
            <a:r>
              <a:rPr lang="zh-CN" altLang="en-US" sz="1400" b="1">
                <a:solidFill>
                  <a:schemeClr val="lt1"/>
                </a:solidFill>
              </a:rPr>
              <a:t>价值创造的主体主要</a:t>
            </a:r>
            <a:r>
              <a:rPr lang="zh-CN" altLang="en-US" sz="1400" b="1" smtClean="0">
                <a:solidFill>
                  <a:schemeClr val="lt1"/>
                </a:solidFill>
              </a:rPr>
              <a:t>在于板块和</a:t>
            </a:r>
            <a:r>
              <a:rPr lang="zh-CN" altLang="en-US" sz="1400" b="1">
                <a:solidFill>
                  <a:schemeClr val="lt1"/>
                </a:solidFill>
              </a:rPr>
              <a:t>其子公司，总部只负责资源分配和目标设定</a:t>
            </a:r>
            <a:endParaRPr lang="en-US" altLang="zh-CN" sz="1400" b="1">
              <a:solidFill>
                <a:schemeClr val="lt1"/>
              </a:solidFill>
            </a:endParaRPr>
          </a:p>
          <a:p>
            <a:pPr lvl="2">
              <a:spcBef>
                <a:spcPct val="50000"/>
              </a:spcBef>
              <a:buClr>
                <a:schemeClr val="lt1"/>
              </a:buClr>
            </a:pPr>
            <a:r>
              <a:rPr lang="zh-CN" altLang="en-US" sz="1400" b="1">
                <a:solidFill>
                  <a:schemeClr val="lt1"/>
                </a:solidFill>
              </a:rPr>
              <a:t>总部层面精简构成，业务职能完全下放，在</a:t>
            </a:r>
            <a:r>
              <a:rPr lang="zh-CN" altLang="en-US" sz="1400" b="1" smtClean="0">
                <a:solidFill>
                  <a:schemeClr val="lt1"/>
                </a:solidFill>
              </a:rPr>
              <a:t>保证板块业绩</a:t>
            </a:r>
            <a:r>
              <a:rPr lang="zh-CN" altLang="en-US" sz="1400" b="1">
                <a:solidFill>
                  <a:schemeClr val="lt1"/>
                </a:solidFill>
              </a:rPr>
              <a:t>达标的基础</a:t>
            </a:r>
            <a:r>
              <a:rPr lang="zh-CN" altLang="en-US" sz="1400" b="1" smtClean="0">
                <a:solidFill>
                  <a:schemeClr val="lt1"/>
                </a:solidFill>
              </a:rPr>
              <a:t>上</a:t>
            </a:r>
            <a:r>
              <a:rPr lang="zh-CN" altLang="en-US" sz="1400" b="1">
                <a:solidFill>
                  <a:schemeClr val="lt1"/>
                </a:solidFill>
              </a:rPr>
              <a:t>给予</a:t>
            </a:r>
            <a:r>
              <a:rPr lang="zh-CN" altLang="en-US" sz="1400" b="1" smtClean="0">
                <a:solidFill>
                  <a:schemeClr val="lt1"/>
                </a:solidFill>
              </a:rPr>
              <a:t>板块充分</a:t>
            </a:r>
            <a:r>
              <a:rPr lang="zh-CN" altLang="en-US" sz="1400" b="1">
                <a:solidFill>
                  <a:schemeClr val="lt1"/>
                </a:solidFill>
              </a:rPr>
              <a:t>自由度</a:t>
            </a:r>
            <a:endParaRPr lang="en-US" altLang="zh-CN" sz="1400" b="1">
              <a:solidFill>
                <a:schemeClr val="lt1"/>
              </a:solidFill>
            </a:endParaRPr>
          </a:p>
          <a:p>
            <a:pPr lvl="2">
              <a:spcBef>
                <a:spcPct val="50000"/>
              </a:spcBef>
              <a:buClr>
                <a:schemeClr val="lt1"/>
              </a:buClr>
            </a:pPr>
            <a:r>
              <a:rPr lang="zh-CN" altLang="en-US" sz="1400" b="1">
                <a:solidFill>
                  <a:schemeClr val="lt1"/>
                </a:solidFill>
              </a:rPr>
              <a:t>业务层面充分授权，确保了</a:t>
            </a:r>
            <a:r>
              <a:rPr lang="zh-CN" altLang="en-US" sz="1400" b="1" smtClean="0">
                <a:solidFill>
                  <a:schemeClr val="lt1"/>
                </a:solidFill>
              </a:rPr>
              <a:t>不同板块的</a:t>
            </a:r>
            <a:r>
              <a:rPr lang="zh-CN" altLang="en-US" sz="1400" b="1">
                <a:solidFill>
                  <a:schemeClr val="lt1"/>
                </a:solidFill>
              </a:rPr>
              <a:t>差异化运营，但同时对</a:t>
            </a:r>
            <a:r>
              <a:rPr lang="zh-CN" altLang="en-US" sz="1400" b="1" smtClean="0">
                <a:solidFill>
                  <a:schemeClr val="lt1"/>
                </a:solidFill>
              </a:rPr>
              <a:t>业务板块自身</a:t>
            </a:r>
            <a:r>
              <a:rPr lang="zh-CN" altLang="en-US" sz="1400" b="1">
                <a:solidFill>
                  <a:schemeClr val="lt1"/>
                </a:solidFill>
              </a:rPr>
              <a:t>运营能力提出很</a:t>
            </a:r>
            <a:r>
              <a:rPr lang="zh-CN" altLang="en-US" sz="1400" b="1" smtClean="0">
                <a:solidFill>
                  <a:schemeClr val="lt1"/>
                </a:solidFill>
              </a:rPr>
              <a:t>高要求</a:t>
            </a:r>
            <a:endParaRPr lang="en-US" altLang="zh-CN" sz="1400" b="1">
              <a:solidFill>
                <a:schemeClr val="lt1"/>
              </a:solidFill>
            </a:endParaRPr>
          </a:p>
        </p:txBody>
      </p:sp>
      <p:sp>
        <p:nvSpPr>
          <p:cNvPr id="2" name="Rectangle 2"/>
          <p:cNvSpPr txBox="1"/>
          <p:nvPr/>
        </p:nvSpPr>
        <p:spPr>
          <a:xfrm>
            <a:off x="8176419" y="556616"/>
            <a:ext cx="597377" cy="223927"/>
          </a:xfrm>
          <a:prstGeom prst="ellipse">
            <a:avLst/>
          </a:prstGeom>
          <a:solidFill>
            <a:schemeClr val="accent1"/>
          </a:solidFill>
          <a:ln w="9525">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72009" tIns="72009" rIns="72009" bIns="72009" numCol="1" anchor="ctr" anchorCtr="0" compatLnSpc="1">
            <a:prstTxWarp prst="textNoShape">
              <a:avLst/>
            </a:prstTxWarp>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r>
              <a:rPr lang="en-US" altLang="zh-CN" sz="1100" smtClean="0"/>
              <a:t>118</a:t>
            </a:r>
            <a:endParaRPr lang="en-US" sz="1100"/>
          </a:p>
        </p:txBody>
      </p:sp>
      <p:sp>
        <p:nvSpPr>
          <p:cNvPr id="63" name="Rectangle 2"/>
          <p:cNvSpPr txBox="1"/>
          <p:nvPr/>
        </p:nvSpPr>
        <p:spPr>
          <a:xfrm>
            <a:off x="7635267" y="556616"/>
            <a:ext cx="691517" cy="223927"/>
          </a:xfrm>
          <a:prstGeom prst="ellipse">
            <a:avLst/>
          </a:prstGeom>
          <a:noFill/>
          <a:ln w="9525">
            <a:noFill/>
            <a:miter lim="800000"/>
          </a:ln>
          <a:effectLst/>
        </p:spPr>
        <p:txBody>
          <a:bodyPr vert="horz" wrap="square" lIns="72009" tIns="72009" rIns="72009" bIns="72009" numCol="1" anchor="ctr" anchorCtr="0" compatLnSpc="1">
            <a:prstTxWarp prst="textNoShape">
              <a:avLst/>
            </a:prstTxWarp>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r>
              <a:rPr lang="zh-CN" altLang="en-US" sz="1100" smtClean="0"/>
              <a:t>世界排名</a:t>
            </a:r>
            <a:endParaRPr lang="en-US" sz="1100"/>
          </a:p>
        </p:txBody>
      </p:sp>
      <p:sp>
        <p:nvSpPr>
          <p:cNvPr id="57" name="1. On-page tracker"/>
          <p:cNvSpPr>
            <a:spLocks noChangeArrowheads="1"/>
          </p:cNvSpPr>
          <p:nvPr/>
        </p:nvSpPr>
        <p:spPr bwMode="auto">
          <a:xfrm>
            <a:off x="119063" y="26988"/>
            <a:ext cx="2005677"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385763"/>
            <a:r>
              <a:rPr lang="zh-CN" altLang="en-US" sz="1400">
                <a:solidFill>
                  <a:srgbClr val="808080"/>
                </a:solidFill>
                <a:latin typeface="+mn-lt"/>
              </a:rPr>
              <a:t>总部定位及职能架构</a:t>
            </a:r>
          </a:p>
        </p:txBody>
      </p:sp>
      <p:sp>
        <p:nvSpPr>
          <p:cNvPr id="70" name="Marvin Title Tracker Circle"/>
          <p:cNvSpPr/>
          <p:nvPr/>
        </p:nvSpPr>
        <p:spPr>
          <a:xfrm>
            <a:off x="119063" y="207169"/>
            <a:ext cx="335598" cy="335598"/>
          </a:xfrm>
          <a:prstGeom prst="ellipse">
            <a:avLst/>
          </a:prstGeom>
          <a:solidFill>
            <a:schemeClr val="accent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r>
              <a:rPr lang="en-US" sz="1900" b="1" smtClean="0">
                <a:solidFill>
                  <a:schemeClr val="tx2"/>
                </a:solidFill>
                <a:latin typeface="Arial" pitchFamily="34" charset="0"/>
              </a:rPr>
              <a:t>1</a:t>
            </a:r>
          </a:p>
        </p:txBody>
      </p:sp>
    </p:spTree>
    <p:custDataLst>
      <p:tags r:id="rId24"/>
    </p:custDataLst>
    <p:extLst>
      <p:ext uri="{BB962C8B-B14F-4D97-AF65-F5344CB8AC3E}">
        <p14:creationId xmlns:p14="http://schemas.microsoft.com/office/powerpoint/2010/main" val="2290678351"/>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6" name="Object 55" hidden="1"/>
          <p:cNvGraphicFramePr>
            <a:graphicFrameLocks noChangeAspect="1"/>
          </p:cNvGraphicFramePr>
          <p:nvPr>
            <p:custDataLst>
              <p:tags r:id="rId3"/>
            </p:custDataLst>
            <p:extLst/>
          </p:nvPr>
        </p:nvGraphicFramePr>
        <p:xfrm>
          <a:off x="1588" y="1588"/>
          <a:ext cx="1587" cy="1587"/>
        </p:xfrm>
        <a:graphic>
          <a:graphicData uri="http://schemas.openxmlformats.org/presentationml/2006/ole">
            <mc:AlternateContent>
              <mc:Choice xmlns:v="urn:schemas-microsoft-com:vml" Requires="v">
                <p:oleObj spid="_x0000_s1047" name="think-cell Slide" r:id="rId4" imgW="393" imgH="394" progId="TCLayout.ActiveDocument.1">
                  <p:embed/>
                </p:oleObj>
              </mc:Choice>
              <mc:Fallback>
                <p:oleObj name="think-cell Slide" r:id="rId4" imgW="393" imgH="394" progId="TCLayout.ActiveDocument.1">
                  <p:embed/>
                  <p:pic>
                    <p:nvPicPr>
                      <p:cNvPr id="0" name="OLE substitute image"/>
                      <p:cNvPicPr/>
                      <p:nvPr/>
                    </p:nvPicPr>
                    <p:blipFill>
                      <a:blip r:embed="rId5"/>
                      <a:stretch>
                        <a:fillRect/>
                      </a:stretch>
                    </p:blipFill>
                    <p:spPr>
                      <a:xfrm>
                        <a:off x="1588" y="1588"/>
                        <a:ext cx="1587" cy="1587"/>
                      </a:xfrm>
                      <a:prstGeom prst="rect">
                        <a:avLst/>
                      </a:prstGeom>
                    </p:spPr>
                  </p:pic>
                </p:oleObj>
              </mc:Fallback>
            </mc:AlternateContent>
          </a:graphicData>
        </a:graphic>
      </p:graphicFrame>
      <p:sp>
        <p:nvSpPr>
          <p:cNvPr id="8" name="Rectangle 86"/>
          <p:cNvSpPr>
            <a:spLocks noChangeArrowheads="1"/>
          </p:cNvSpPr>
          <p:nvPr/>
        </p:nvSpPr>
        <p:spPr bwMode="auto">
          <a:xfrm>
            <a:off x="1515576" y="2681700"/>
            <a:ext cx="6116638" cy="850177"/>
          </a:xfrm>
          <a:prstGeom prst="rect">
            <a:avLst/>
          </a:prstGeom>
          <a:solidFill>
            <a:schemeClr val="accent1"/>
          </a:solidFill>
          <a:ln>
            <a:noFill/>
          </a:ln>
          <a:extLst/>
        </p:spPr>
        <p:txBody>
          <a:bodyPr lIns="72009" tIns="72009" rIns="72009" bIns="72009" anchor="ct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endParaRPr lang="zh-CN" altLang="en-US" sz="1200" b="1">
              <a:solidFill>
                <a:srgbClr val="000000"/>
              </a:solidFill>
              <a:latin typeface="华文楷体" pitchFamily="2" charset="-122"/>
            </a:endParaRPr>
          </a:p>
        </p:txBody>
      </p:sp>
      <p:sp>
        <p:nvSpPr>
          <p:cNvPr id="2" name="Title 1"/>
          <p:cNvSpPr>
            <a:spLocks noGrp="1"/>
          </p:cNvSpPr>
          <p:nvPr>
            <p:ph type="title"/>
          </p:nvPr>
        </p:nvSpPr>
        <p:spPr>
          <a:xfrm>
            <a:off x="119063" y="230188"/>
            <a:ext cx="8618537" cy="5847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marL="385763" lvl="1"/>
            <a:r>
              <a:rPr lang="zh-CN" altLang="en-US">
                <a:latin typeface="+mn-ea"/>
                <a:ea typeface="+mn-ea"/>
              </a:rPr>
              <a:t>结合开投目前的业务特点和管理能力，建议开投总部可以使用“整体战略管控，公益类运营管控”的管控模式</a:t>
            </a:r>
            <a:endParaRPr lang="en-US">
              <a:latin typeface="+mn-ea"/>
              <a:ea typeface="+mn-ea"/>
            </a:endParaRPr>
          </a:p>
        </p:txBody>
      </p:sp>
      <p:sp>
        <p:nvSpPr>
          <p:cNvPr id="3" name="Line 3"/>
          <p:cNvSpPr>
            <a:spLocks noChangeShapeType="1"/>
          </p:cNvSpPr>
          <p:nvPr/>
        </p:nvSpPr>
        <p:spPr bwMode="auto">
          <a:xfrm>
            <a:off x="110444" y="3622547"/>
            <a:ext cx="7521770" cy="0"/>
          </a:xfrm>
          <a:prstGeom prst="line">
            <a:avLst/>
          </a:prstGeom>
          <a:ln w="12700">
            <a:solidFill>
              <a:schemeClr val="accent6"/>
            </a:solidFill>
            <a:prstDash val="sysDot"/>
          </a:ln>
          <a:extLst/>
        </p:spPr>
        <p:style>
          <a:lnRef idx="1">
            <a:schemeClr val="accent1"/>
          </a:lnRef>
          <a:fillRef idx="0">
            <a:schemeClr val="accent1"/>
          </a:fillRef>
          <a:effectRef idx="0">
            <a:schemeClr val="accent1"/>
          </a:effectRef>
          <a:fontRef idx="minor">
            <a:schemeClr val="tx1"/>
          </a:fontRef>
        </p:style>
        <p:txBody>
          <a:bodyPr lIns="63443" tIns="63443" rIns="63443" bIns="0"/>
          <a:lstStyle>
            <a:defPPr>
              <a:defRPr lang="en-US"/>
            </a:defPPr>
            <a:lvl1pPr algn="l" rtl="0" fontAlgn="base">
              <a:spcBef>
                <a:spcPct val="0"/>
              </a:spcBef>
              <a:spcAft>
                <a:spcPct val="0"/>
              </a:spcAft>
              <a:defRPr sz="1600" kern="1200">
                <a:solidFill>
                  <a:srgbClr val="000000"/>
                </a:solidFill>
                <a:latin typeface="Arial"/>
                <a:ea typeface="+mn-ea"/>
                <a:cs typeface="+mn-cs"/>
              </a:defRPr>
            </a:lvl1pPr>
            <a:lvl2pPr marL="457200" algn="l" rtl="0" fontAlgn="base">
              <a:spcBef>
                <a:spcPct val="0"/>
              </a:spcBef>
              <a:spcAft>
                <a:spcPct val="0"/>
              </a:spcAft>
              <a:defRPr sz="1600" kern="1200">
                <a:solidFill>
                  <a:srgbClr val="000000"/>
                </a:solidFill>
                <a:latin typeface="Arial"/>
                <a:ea typeface="+mn-ea"/>
                <a:cs typeface="+mn-cs"/>
              </a:defRPr>
            </a:lvl2pPr>
            <a:lvl3pPr marL="914400" algn="l" rtl="0" fontAlgn="base">
              <a:spcBef>
                <a:spcPct val="0"/>
              </a:spcBef>
              <a:spcAft>
                <a:spcPct val="0"/>
              </a:spcAft>
              <a:defRPr sz="1600" kern="1200">
                <a:solidFill>
                  <a:srgbClr val="000000"/>
                </a:solidFill>
                <a:latin typeface="Arial"/>
                <a:ea typeface="+mn-ea"/>
                <a:cs typeface="+mn-cs"/>
              </a:defRPr>
            </a:lvl3pPr>
            <a:lvl4pPr marL="1371600" algn="l" rtl="0" fontAlgn="base">
              <a:spcBef>
                <a:spcPct val="0"/>
              </a:spcBef>
              <a:spcAft>
                <a:spcPct val="0"/>
              </a:spcAft>
              <a:defRPr sz="1600" kern="1200">
                <a:solidFill>
                  <a:srgbClr val="000000"/>
                </a:solidFill>
                <a:latin typeface="Arial"/>
                <a:ea typeface="+mn-ea"/>
                <a:cs typeface="+mn-cs"/>
              </a:defRPr>
            </a:lvl4pPr>
            <a:lvl5pPr marL="1828800" algn="l" rtl="0" fontAlgn="base">
              <a:spcBef>
                <a:spcPct val="0"/>
              </a:spcBef>
              <a:spcAft>
                <a:spcPct val="0"/>
              </a:spcAft>
              <a:defRPr sz="1600" kern="1200">
                <a:solidFill>
                  <a:srgbClr val="000000"/>
                </a:solidFill>
                <a:latin typeface="Arial"/>
                <a:ea typeface="+mn-ea"/>
                <a:cs typeface="+mn-cs"/>
              </a:defRPr>
            </a:lvl5pPr>
            <a:lvl6pPr marL="2286000" algn="l" defTabSz="914400" rtl="0" eaLnBrk="1" latinLnBrk="0" hangingPunct="1">
              <a:defRPr sz="1600" kern="1200">
                <a:solidFill>
                  <a:srgbClr val="000000"/>
                </a:solidFill>
                <a:latin typeface="Arial"/>
                <a:ea typeface="+mn-ea"/>
                <a:cs typeface="+mn-cs"/>
              </a:defRPr>
            </a:lvl6pPr>
            <a:lvl7pPr marL="2743200" algn="l" defTabSz="914400" rtl="0" eaLnBrk="1" latinLnBrk="0" hangingPunct="1">
              <a:defRPr sz="1600" kern="1200">
                <a:solidFill>
                  <a:srgbClr val="000000"/>
                </a:solidFill>
                <a:latin typeface="Arial"/>
                <a:ea typeface="+mn-ea"/>
                <a:cs typeface="+mn-cs"/>
              </a:defRPr>
            </a:lvl7pPr>
            <a:lvl8pPr marL="3200400" algn="l" defTabSz="914400" rtl="0" eaLnBrk="1" latinLnBrk="0" hangingPunct="1">
              <a:defRPr sz="1600" kern="1200">
                <a:solidFill>
                  <a:srgbClr val="000000"/>
                </a:solidFill>
                <a:latin typeface="Arial"/>
                <a:ea typeface="+mn-ea"/>
                <a:cs typeface="+mn-cs"/>
              </a:defRPr>
            </a:lvl8pPr>
            <a:lvl9pPr marL="3657600" algn="l" defTabSz="914400" rtl="0" eaLnBrk="1" latinLnBrk="0" hangingPunct="1">
              <a:defRPr sz="1600" kern="1200">
                <a:solidFill>
                  <a:srgbClr val="000000"/>
                </a:solidFill>
                <a:latin typeface="Arial"/>
                <a:ea typeface="+mn-ea"/>
                <a:cs typeface="+mn-cs"/>
              </a:defRPr>
            </a:lvl9pPr>
          </a:lstStyle>
          <a:p>
            <a:pPr fontAlgn="base">
              <a:spcBef>
                <a:spcPct val="0"/>
              </a:spcBef>
              <a:spcAft>
                <a:spcPct val="0"/>
              </a:spcAft>
            </a:pPr>
            <a:endParaRPr lang="en-US" sz="1600">
              <a:solidFill>
                <a:srgbClr val="000000"/>
              </a:solidFill>
            </a:endParaRPr>
          </a:p>
        </p:txBody>
      </p:sp>
      <p:sp>
        <p:nvSpPr>
          <p:cNvPr id="7" name="Rectangle 93"/>
          <p:cNvSpPr>
            <a:spLocks noChangeArrowheads="1"/>
          </p:cNvSpPr>
          <p:nvPr/>
        </p:nvSpPr>
        <p:spPr bwMode="auto">
          <a:xfrm>
            <a:off x="1515576" y="3729195"/>
            <a:ext cx="6116638" cy="828675"/>
          </a:xfrm>
          <a:prstGeom prst="rect">
            <a:avLst/>
          </a:prstGeom>
          <a:solidFill>
            <a:schemeClr val="accent1"/>
          </a:solidFill>
          <a:ln>
            <a:noFill/>
          </a:ln>
          <a:extLst/>
        </p:spPr>
        <p:txBody>
          <a:bodyPr lIns="72009" tIns="72009" rIns="72009" bIns="72009" anchor="ct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endParaRPr lang="zh-CN" altLang="en-US" sz="1200" b="1">
              <a:solidFill>
                <a:srgbClr val="000000"/>
              </a:solidFill>
              <a:latin typeface="华文楷体" pitchFamily="2" charset="-122"/>
            </a:endParaRPr>
          </a:p>
        </p:txBody>
      </p:sp>
      <p:sp>
        <p:nvSpPr>
          <p:cNvPr id="9" name="Rectangle 85"/>
          <p:cNvSpPr>
            <a:spLocks noChangeArrowheads="1"/>
          </p:cNvSpPr>
          <p:nvPr/>
        </p:nvSpPr>
        <p:spPr bwMode="auto">
          <a:xfrm>
            <a:off x="1515576" y="1971364"/>
            <a:ext cx="6116638" cy="639991"/>
          </a:xfrm>
          <a:prstGeom prst="rect">
            <a:avLst/>
          </a:prstGeom>
          <a:solidFill>
            <a:schemeClr val="accent1"/>
          </a:solidFill>
          <a:ln>
            <a:noFill/>
          </a:ln>
          <a:extLst/>
        </p:spPr>
        <p:txBody>
          <a:bodyPr lIns="72009" tIns="72009" rIns="72009" bIns="72009" anchor="ct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endParaRPr lang="zh-CN" altLang="en-US" sz="1200" b="1">
              <a:solidFill>
                <a:srgbClr val="000000"/>
              </a:solidFill>
              <a:latin typeface="华文楷体" pitchFamily="2" charset="-122"/>
            </a:endParaRPr>
          </a:p>
        </p:txBody>
      </p:sp>
      <p:sp>
        <p:nvSpPr>
          <p:cNvPr id="10" name="Rectangle 8"/>
          <p:cNvSpPr>
            <a:spLocks noChangeArrowheads="1"/>
          </p:cNvSpPr>
          <p:nvPr>
            <p:custDataLst>
              <p:tags r:id="rId6"/>
            </p:custDataLst>
          </p:nvPr>
        </p:nvSpPr>
        <p:spPr bwMode="auto">
          <a:xfrm>
            <a:off x="1708231" y="934433"/>
            <a:ext cx="1085850" cy="258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3500" tIns="63500" rIns="63500" bIns="0"/>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endParaRPr lang="en-US" sz="1200">
              <a:solidFill>
                <a:srgbClr val="000000"/>
              </a:solidFill>
              <a:latin typeface="华文楷体" pitchFamily="2" charset="-122"/>
            </a:endParaRPr>
          </a:p>
        </p:txBody>
      </p:sp>
      <p:sp>
        <p:nvSpPr>
          <p:cNvPr id="13" name="Rectangle 15"/>
          <p:cNvSpPr>
            <a:spLocks noChangeArrowheads="1"/>
          </p:cNvSpPr>
          <p:nvPr/>
        </p:nvSpPr>
        <p:spPr bwMode="auto">
          <a:xfrm>
            <a:off x="3493364" y="994825"/>
            <a:ext cx="615553" cy="203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18288">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r>
              <a:rPr lang="zh-CN" altLang="en-US" sz="1200" b="1">
                <a:solidFill>
                  <a:schemeClr val="accent4"/>
                </a:solidFill>
                <a:latin typeface="华文楷体" pitchFamily="2" charset="-122"/>
              </a:rPr>
              <a:t>运营管控</a:t>
            </a:r>
          </a:p>
        </p:txBody>
      </p:sp>
      <p:sp>
        <p:nvSpPr>
          <p:cNvPr id="15" name="Rectangle 19"/>
          <p:cNvSpPr>
            <a:spLocks noChangeArrowheads="1"/>
          </p:cNvSpPr>
          <p:nvPr/>
        </p:nvSpPr>
        <p:spPr bwMode="auto">
          <a:xfrm>
            <a:off x="4528761" y="994825"/>
            <a:ext cx="1538883" cy="203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18288">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r>
              <a:rPr lang="zh-CN" altLang="en-US" sz="1200" b="1" smtClean="0">
                <a:solidFill>
                  <a:schemeClr val="accent4"/>
                </a:solidFill>
                <a:latin typeface="华文楷体" pitchFamily="2" charset="-122"/>
              </a:rPr>
              <a:t>对管控模式选择的说明</a:t>
            </a:r>
            <a:endParaRPr lang="zh-CN" altLang="en-US" sz="1200" b="1">
              <a:solidFill>
                <a:schemeClr val="accent4"/>
              </a:solidFill>
              <a:latin typeface="华文楷体" pitchFamily="2" charset="-122"/>
            </a:endParaRPr>
          </a:p>
        </p:txBody>
      </p:sp>
      <p:grpSp>
        <p:nvGrpSpPr>
          <p:cNvPr id="40" name="Group 39"/>
          <p:cNvGrpSpPr/>
          <p:nvPr/>
        </p:nvGrpSpPr>
        <p:grpSpPr>
          <a:xfrm>
            <a:off x="110444" y="994825"/>
            <a:ext cx="1346392" cy="203133"/>
            <a:chOff x="110444" y="994825"/>
            <a:chExt cx="1346392" cy="203133"/>
          </a:xfrm>
        </p:grpSpPr>
        <p:sp>
          <p:nvSpPr>
            <p:cNvPr id="11" name="Rectangle 13"/>
            <p:cNvSpPr>
              <a:spLocks noChangeArrowheads="1"/>
            </p:cNvSpPr>
            <p:nvPr/>
          </p:nvSpPr>
          <p:spPr bwMode="auto">
            <a:xfrm>
              <a:off x="110444" y="994825"/>
              <a:ext cx="1346392" cy="203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18288">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r>
                <a:rPr lang="zh-CN" altLang="en-US" sz="1200" b="1">
                  <a:solidFill>
                    <a:schemeClr val="accent4"/>
                  </a:solidFill>
                  <a:latin typeface="华文楷体" pitchFamily="2" charset="-122"/>
                </a:rPr>
                <a:t>关键决策标准</a:t>
              </a:r>
            </a:p>
          </p:txBody>
        </p:sp>
        <p:sp>
          <p:nvSpPr>
            <p:cNvPr id="16" name="Line 26"/>
            <p:cNvSpPr>
              <a:spLocks noChangeShapeType="1"/>
            </p:cNvSpPr>
            <p:nvPr/>
          </p:nvSpPr>
          <p:spPr bwMode="gray">
            <a:xfrm>
              <a:off x="110444" y="1197958"/>
              <a:ext cx="1346392" cy="0"/>
            </a:xfrm>
            <a:prstGeom prst="line">
              <a:avLst/>
            </a:prstGeom>
            <a:noFill/>
            <a:ln w="9525">
              <a:solidFill>
                <a:schemeClr val="tx2"/>
              </a:solidFill>
              <a:round/>
            </a:ln>
            <a:extLst>
              <a:ext uri="{909E8E84-426E-40DD-AFC4-6F175D3DCCD1}">
                <a14:hiddenFill xmlns:a14="http://schemas.microsoft.com/office/drawing/2010/main">
                  <a:noFill/>
                </a14:hiddenFill>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en-US" sz="1600">
                <a:solidFill>
                  <a:srgbClr val="000000"/>
                </a:solidFill>
              </a:endParaRPr>
            </a:p>
          </p:txBody>
        </p:sp>
      </p:grpSp>
      <p:sp>
        <p:nvSpPr>
          <p:cNvPr id="17" name="Rectangle 28"/>
          <p:cNvSpPr>
            <a:spLocks noChangeArrowheads="1"/>
          </p:cNvSpPr>
          <p:nvPr/>
        </p:nvSpPr>
        <p:spPr bwMode="auto">
          <a:xfrm>
            <a:off x="2626571" y="994825"/>
            <a:ext cx="692497" cy="203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18288">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r>
              <a:rPr lang="en-US" sz="1200" b="1">
                <a:solidFill>
                  <a:schemeClr val="accent4"/>
                </a:solidFill>
                <a:latin typeface="华文楷体" pitchFamily="2" charset="-122"/>
              </a:rPr>
              <a:t> </a:t>
            </a:r>
            <a:r>
              <a:rPr lang="zh-CN" altLang="en-US" sz="1200" b="1">
                <a:solidFill>
                  <a:schemeClr val="accent4"/>
                </a:solidFill>
                <a:latin typeface="华文楷体" pitchFamily="2" charset="-122"/>
              </a:rPr>
              <a:t>战略管控</a:t>
            </a:r>
          </a:p>
        </p:txBody>
      </p:sp>
      <p:sp>
        <p:nvSpPr>
          <p:cNvPr id="20" name="Rectangle 36"/>
          <p:cNvSpPr>
            <a:spLocks noChangeArrowheads="1"/>
          </p:cNvSpPr>
          <p:nvPr/>
        </p:nvSpPr>
        <p:spPr bwMode="auto">
          <a:xfrm>
            <a:off x="4528761" y="2040169"/>
            <a:ext cx="2583805"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marL="342900" indent="-342900" algn="l" defTabSz="895350" rtl="0" fontAlgn="base">
              <a:spcBef>
                <a:spcPct val="0"/>
              </a:spcBef>
              <a:spcAft>
                <a:spcPct val="0"/>
              </a:spcAft>
              <a:defRPr sz="2400" kern="1200">
                <a:solidFill>
                  <a:schemeClr val="tx1"/>
                </a:solidFill>
                <a:latin typeface="Arial"/>
                <a:ea typeface="+mn-ea"/>
                <a:cs typeface="+mn-cs"/>
              </a:defRPr>
            </a:lvl1pPr>
            <a:lvl2pPr marL="193675" indent="-192088"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lvl="1" fontAlgn="base">
              <a:spcBef>
                <a:spcPct val="0"/>
              </a:spcBef>
              <a:spcAft>
                <a:spcPct val="0"/>
              </a:spcAft>
              <a:buSzPct val="125000"/>
              <a:buFont typeface="Arial"/>
              <a:buChar char="▪"/>
            </a:pPr>
            <a:r>
              <a:rPr lang="zh-CN" altLang="en-US" sz="1200" smtClean="0">
                <a:solidFill>
                  <a:srgbClr val="000000"/>
                </a:solidFill>
                <a:latin typeface="华文楷体" pitchFamily="2" charset="-122"/>
              </a:rPr>
              <a:t>目前业务之间相对独立，特别是跨板块之间关联性较弱，适合使用战略管控模式</a:t>
            </a:r>
            <a:endParaRPr lang="en-US" altLang="zh-CN" sz="1200">
              <a:solidFill>
                <a:srgbClr val="000000"/>
              </a:solidFill>
              <a:latin typeface="华文楷体" pitchFamily="2" charset="-122"/>
            </a:endParaRPr>
          </a:p>
        </p:txBody>
      </p:sp>
      <p:sp>
        <p:nvSpPr>
          <p:cNvPr id="23" name="Rectangle 42"/>
          <p:cNvSpPr>
            <a:spLocks noChangeArrowheads="1"/>
          </p:cNvSpPr>
          <p:nvPr/>
        </p:nvSpPr>
        <p:spPr bwMode="auto">
          <a:xfrm>
            <a:off x="4528761" y="2735420"/>
            <a:ext cx="2583805"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marL="342900" indent="-342900" algn="l" defTabSz="895350" rtl="0" fontAlgn="base">
              <a:spcBef>
                <a:spcPct val="0"/>
              </a:spcBef>
              <a:spcAft>
                <a:spcPct val="0"/>
              </a:spcAft>
              <a:defRPr sz="2400" kern="1200">
                <a:solidFill>
                  <a:schemeClr val="tx1"/>
                </a:solidFill>
                <a:latin typeface="Arial"/>
                <a:ea typeface="+mn-ea"/>
                <a:cs typeface="+mn-cs"/>
              </a:defRPr>
            </a:lvl1pPr>
            <a:lvl2pPr marL="193675" indent="-192088"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lvl="1" fontAlgn="base">
              <a:spcBef>
                <a:spcPct val="0"/>
              </a:spcBef>
              <a:spcAft>
                <a:spcPct val="0"/>
              </a:spcAft>
              <a:buSzPct val="125000"/>
              <a:buFont typeface="Arial"/>
              <a:buChar char="▪"/>
            </a:pPr>
            <a:r>
              <a:rPr lang="zh-CN" altLang="en-US" sz="1200" smtClean="0">
                <a:solidFill>
                  <a:srgbClr val="000000"/>
                </a:solidFill>
                <a:latin typeface="华文楷体" pitchFamily="2" charset="-122"/>
              </a:rPr>
              <a:t>子公司之间目前协同较少，为增加板块内部业务的协同合作和促进长期“城、产、融”融合，建议使用战略偏向运营的管控</a:t>
            </a:r>
            <a:endParaRPr lang="zh-CN" altLang="en-US" sz="1200">
              <a:solidFill>
                <a:srgbClr val="000000"/>
              </a:solidFill>
              <a:latin typeface="华文楷体" pitchFamily="2" charset="-122"/>
            </a:endParaRPr>
          </a:p>
        </p:txBody>
      </p:sp>
      <p:sp>
        <p:nvSpPr>
          <p:cNvPr id="21" name="Rectangle 38"/>
          <p:cNvSpPr>
            <a:spLocks noChangeArrowheads="1"/>
          </p:cNvSpPr>
          <p:nvPr/>
        </p:nvSpPr>
        <p:spPr bwMode="auto">
          <a:xfrm>
            <a:off x="1544151" y="3067253"/>
            <a:ext cx="533400"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marL="342900" indent="-342900" algn="l" defTabSz="895350" rtl="0" fontAlgn="base">
              <a:spcBef>
                <a:spcPct val="0"/>
              </a:spcBef>
              <a:spcAft>
                <a:spcPct val="0"/>
              </a:spcAft>
              <a:defRPr sz="2400" kern="1200">
                <a:solidFill>
                  <a:schemeClr val="tx1"/>
                </a:solidFill>
                <a:latin typeface="Arial"/>
                <a:ea typeface="+mn-ea"/>
                <a:cs typeface="+mn-cs"/>
              </a:defRPr>
            </a:lvl1pPr>
            <a:lvl2pPr marL="193675" indent="-192088"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lvl="1" fontAlgn="base">
              <a:spcBef>
                <a:spcPct val="0"/>
              </a:spcBef>
              <a:spcAft>
                <a:spcPct val="0"/>
              </a:spcAft>
              <a:buSzPct val="125000"/>
              <a:buFont typeface="Arial"/>
              <a:buNone/>
            </a:pPr>
            <a:r>
              <a:rPr lang="zh-CN" altLang="en-US" sz="1200" smtClean="0">
                <a:solidFill>
                  <a:srgbClr val="000000"/>
                </a:solidFill>
                <a:latin typeface="华文楷体" pitchFamily="2" charset="-122"/>
              </a:rPr>
              <a:t>需求低</a:t>
            </a:r>
            <a:endParaRPr lang="zh-CN" altLang="en-US" sz="1200">
              <a:solidFill>
                <a:srgbClr val="000000"/>
              </a:solidFill>
              <a:latin typeface="华文楷体" pitchFamily="2" charset="-122"/>
            </a:endParaRPr>
          </a:p>
        </p:txBody>
      </p:sp>
      <p:sp>
        <p:nvSpPr>
          <p:cNvPr id="22" name="Rectangle 39"/>
          <p:cNvSpPr>
            <a:spLocks noChangeArrowheads="1"/>
          </p:cNvSpPr>
          <p:nvPr/>
        </p:nvSpPr>
        <p:spPr bwMode="auto">
          <a:xfrm>
            <a:off x="3812692" y="3067253"/>
            <a:ext cx="628650"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marL="342900" indent="-342900" algn="l" defTabSz="895350" rtl="0" fontAlgn="base">
              <a:spcBef>
                <a:spcPct val="0"/>
              </a:spcBef>
              <a:spcAft>
                <a:spcPct val="0"/>
              </a:spcAft>
              <a:defRPr sz="2400" kern="1200">
                <a:solidFill>
                  <a:schemeClr val="tx1"/>
                </a:solidFill>
                <a:latin typeface="Arial"/>
                <a:ea typeface="+mn-ea"/>
                <a:cs typeface="+mn-cs"/>
              </a:defRPr>
            </a:lvl1pPr>
            <a:lvl2pPr marL="193675" indent="-192088"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lvl="1" fontAlgn="base">
              <a:spcBef>
                <a:spcPct val="0"/>
              </a:spcBef>
              <a:spcAft>
                <a:spcPct val="0"/>
              </a:spcAft>
              <a:buSzPct val="125000"/>
              <a:buFont typeface="Arial"/>
              <a:buNone/>
            </a:pPr>
            <a:r>
              <a:rPr lang="zh-CN" altLang="en-US" sz="1200" smtClean="0">
                <a:solidFill>
                  <a:srgbClr val="000000"/>
                </a:solidFill>
                <a:latin typeface="华文楷体" pitchFamily="2" charset="-122"/>
              </a:rPr>
              <a:t>需求高</a:t>
            </a:r>
            <a:endParaRPr lang="zh-CN" altLang="en-US" sz="1200">
              <a:solidFill>
                <a:srgbClr val="000000"/>
              </a:solidFill>
              <a:latin typeface="华文楷体" pitchFamily="2" charset="-122"/>
            </a:endParaRPr>
          </a:p>
        </p:txBody>
      </p:sp>
      <p:sp>
        <p:nvSpPr>
          <p:cNvPr id="28" name="Rectangle 92"/>
          <p:cNvSpPr>
            <a:spLocks noChangeArrowheads="1"/>
          </p:cNvSpPr>
          <p:nvPr/>
        </p:nvSpPr>
        <p:spPr bwMode="auto">
          <a:xfrm>
            <a:off x="467823" y="3729195"/>
            <a:ext cx="989013" cy="828675"/>
          </a:xfrm>
          <a:prstGeom prst="rect">
            <a:avLst/>
          </a:prstGeom>
          <a:solidFill>
            <a:schemeClr val="accent2"/>
          </a:solidFill>
          <a:ln w="28575">
            <a:noFill/>
            <a:miter lim="800000"/>
          </a:ln>
        </p:spPr>
        <p:txBody>
          <a:bodyPr lIns="72009" tIns="72009" rIns="72009" bIns="72009" anchor="ct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buClr>
                <a:srgbClr val="002960"/>
              </a:buClr>
            </a:pPr>
            <a:r>
              <a:rPr lang="zh-CN" altLang="en-US" sz="1200" smtClean="0">
                <a:solidFill>
                  <a:srgbClr val="000000"/>
                </a:solidFill>
                <a:latin typeface="华文楷体" pitchFamily="2" charset="-122"/>
              </a:rPr>
              <a:t>业务管理</a:t>
            </a:r>
            <a:r>
              <a:rPr lang="zh-CN" altLang="en-US" sz="1200">
                <a:solidFill>
                  <a:srgbClr val="000000"/>
                </a:solidFill>
                <a:latin typeface="华文楷体" pitchFamily="2" charset="-122"/>
              </a:rPr>
              <a:t>能力的</a:t>
            </a:r>
            <a:r>
              <a:rPr lang="zh-CN" altLang="en-US" sz="1200" smtClean="0">
                <a:solidFill>
                  <a:srgbClr val="000000"/>
                </a:solidFill>
                <a:latin typeface="华文楷体" pitchFamily="2" charset="-122"/>
              </a:rPr>
              <a:t>成熟度</a:t>
            </a:r>
            <a:endParaRPr lang="zh-CN" altLang="en-US" sz="1200">
              <a:solidFill>
                <a:srgbClr val="000000"/>
              </a:solidFill>
              <a:latin typeface="华文楷体" pitchFamily="2" charset="-122"/>
            </a:endParaRPr>
          </a:p>
        </p:txBody>
      </p:sp>
      <p:sp>
        <p:nvSpPr>
          <p:cNvPr id="29" name="Rectangle 98"/>
          <p:cNvSpPr>
            <a:spLocks noChangeArrowheads="1"/>
          </p:cNvSpPr>
          <p:nvPr/>
        </p:nvSpPr>
        <p:spPr bwMode="auto">
          <a:xfrm>
            <a:off x="467823" y="4622961"/>
            <a:ext cx="989013" cy="636623"/>
          </a:xfrm>
          <a:prstGeom prst="rect">
            <a:avLst/>
          </a:prstGeom>
          <a:solidFill>
            <a:schemeClr val="accent2"/>
          </a:solidFill>
          <a:ln w="28575">
            <a:noFill/>
            <a:miter lim="800000"/>
          </a:ln>
        </p:spPr>
        <p:txBody>
          <a:bodyPr lIns="72009" tIns="72009" rIns="72009" bIns="72009" anchor="ct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buClr>
                <a:srgbClr val="002960"/>
              </a:buClr>
            </a:pPr>
            <a:r>
              <a:rPr lang="zh-CN" altLang="en-US" sz="1200" smtClean="0">
                <a:solidFill>
                  <a:srgbClr val="000000"/>
                </a:solidFill>
                <a:latin typeface="华文楷体" pitchFamily="2" charset="-122"/>
              </a:rPr>
              <a:t>运营市场化项目的能力</a:t>
            </a:r>
            <a:endParaRPr lang="zh-CN" altLang="en-US" sz="1200">
              <a:solidFill>
                <a:srgbClr val="000000"/>
              </a:solidFill>
              <a:latin typeface="华文楷体" pitchFamily="2" charset="-122"/>
            </a:endParaRPr>
          </a:p>
        </p:txBody>
      </p:sp>
      <p:sp>
        <p:nvSpPr>
          <p:cNvPr id="30" name="Rectangle 99"/>
          <p:cNvSpPr>
            <a:spLocks noChangeArrowheads="1"/>
          </p:cNvSpPr>
          <p:nvPr/>
        </p:nvSpPr>
        <p:spPr bwMode="auto">
          <a:xfrm>
            <a:off x="1515576" y="4622961"/>
            <a:ext cx="6116638" cy="636623"/>
          </a:xfrm>
          <a:prstGeom prst="rect">
            <a:avLst/>
          </a:prstGeom>
          <a:solidFill>
            <a:schemeClr val="accent1"/>
          </a:solidFill>
          <a:ln>
            <a:noFill/>
          </a:ln>
          <a:extLst/>
        </p:spPr>
        <p:txBody>
          <a:bodyPr lIns="72009" tIns="72009" rIns="72009" bIns="72009" anchor="ct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endParaRPr lang="zh-CN" altLang="en-US" sz="1200" b="1">
              <a:solidFill>
                <a:srgbClr val="000000"/>
              </a:solidFill>
              <a:latin typeface="华文楷体" pitchFamily="2" charset="-122"/>
            </a:endParaRPr>
          </a:p>
        </p:txBody>
      </p:sp>
      <p:sp>
        <p:nvSpPr>
          <p:cNvPr id="32" name="Rectangle 45"/>
          <p:cNvSpPr>
            <a:spLocks noChangeArrowheads="1"/>
          </p:cNvSpPr>
          <p:nvPr/>
        </p:nvSpPr>
        <p:spPr bwMode="auto">
          <a:xfrm>
            <a:off x="3812692" y="4841314"/>
            <a:ext cx="628650"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r>
              <a:rPr lang="zh-CN" altLang="en-US" sz="1200" smtClean="0">
                <a:solidFill>
                  <a:srgbClr val="000000"/>
                </a:solidFill>
                <a:latin typeface="华文楷体" pitchFamily="2" charset="-122"/>
              </a:rPr>
              <a:t>程度低</a:t>
            </a:r>
            <a:endParaRPr lang="zh-CN" altLang="en-US" sz="1200">
              <a:solidFill>
                <a:srgbClr val="000000"/>
              </a:solidFill>
              <a:latin typeface="华文楷体" pitchFamily="2" charset="-122"/>
            </a:endParaRPr>
          </a:p>
        </p:txBody>
      </p:sp>
      <p:sp>
        <p:nvSpPr>
          <p:cNvPr id="33" name="Rectangle 48"/>
          <p:cNvSpPr>
            <a:spLocks noChangeArrowheads="1"/>
          </p:cNvSpPr>
          <p:nvPr/>
        </p:nvSpPr>
        <p:spPr bwMode="auto">
          <a:xfrm>
            <a:off x="4528761" y="4658752"/>
            <a:ext cx="2583805"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marL="342900" indent="-342900" algn="l" defTabSz="895350" rtl="0" fontAlgn="base">
              <a:spcBef>
                <a:spcPct val="0"/>
              </a:spcBef>
              <a:spcAft>
                <a:spcPct val="0"/>
              </a:spcAft>
              <a:defRPr sz="2400" kern="1200">
                <a:solidFill>
                  <a:schemeClr val="tx1"/>
                </a:solidFill>
                <a:latin typeface="Arial"/>
                <a:ea typeface="+mn-ea"/>
                <a:cs typeface="+mn-cs"/>
              </a:defRPr>
            </a:lvl1pPr>
            <a:lvl2pPr marL="193675" indent="-192088"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lvl="1" fontAlgn="base">
              <a:spcBef>
                <a:spcPct val="50000"/>
              </a:spcBef>
              <a:spcAft>
                <a:spcPct val="0"/>
              </a:spcAft>
              <a:buClr>
                <a:srgbClr val="002960"/>
              </a:buClr>
              <a:buFont typeface="Wingdings" panose="05000000000000000000" pitchFamily="2" charset="2"/>
              <a:buChar char="§"/>
            </a:pPr>
            <a:r>
              <a:rPr lang="zh-CN" altLang="en-US" sz="1200">
                <a:solidFill>
                  <a:srgbClr val="000000"/>
                </a:solidFill>
                <a:latin typeface="楷体"/>
              </a:rPr>
              <a:t>开投针对业务性质差异巨大的子公司，需要分类管理，顺应市场化趋势</a:t>
            </a:r>
            <a:r>
              <a:rPr lang="zh-CN" altLang="en-US" sz="1200" smtClean="0">
                <a:solidFill>
                  <a:srgbClr val="000000"/>
                </a:solidFill>
                <a:latin typeface="楷体"/>
              </a:rPr>
              <a:t>，适于使用战略管控</a:t>
            </a:r>
            <a:endParaRPr lang="zh-CN" altLang="en-US" sz="1200">
              <a:solidFill>
                <a:srgbClr val="000000"/>
              </a:solidFill>
              <a:latin typeface="楷体"/>
            </a:endParaRPr>
          </a:p>
        </p:txBody>
      </p:sp>
      <p:sp>
        <p:nvSpPr>
          <p:cNvPr id="35" name="Line 46"/>
          <p:cNvSpPr>
            <a:spLocks noChangeShapeType="1"/>
          </p:cNvSpPr>
          <p:nvPr/>
        </p:nvSpPr>
        <p:spPr bwMode="auto">
          <a:xfrm flipV="1">
            <a:off x="2206139" y="4933390"/>
            <a:ext cx="1508760" cy="0"/>
          </a:xfrm>
          <a:prstGeom prst="line">
            <a:avLst/>
          </a:prstGeom>
          <a:noFill/>
          <a:ln w="28575">
            <a:solidFill>
              <a:schemeClr val="hlink"/>
            </a:solidFill>
            <a:round/>
            <a:headEnd type="triangle" w="med" len="med"/>
            <a:tailEnd type="triangle" w="med" len="med"/>
          </a:ln>
          <a:extLst>
            <a:ext uri="{909E8E84-426E-40DD-AFC4-6F175D3DCCD1}">
              <a14:hiddenFill xmlns:a14="http://schemas.microsoft.com/office/drawing/2010/main">
                <a:noFill/>
              </a14:hiddenFill>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en-US" sz="1600">
              <a:solidFill>
                <a:srgbClr val="000000"/>
              </a:solidFill>
            </a:endParaRPr>
          </a:p>
        </p:txBody>
      </p:sp>
      <p:sp>
        <p:nvSpPr>
          <p:cNvPr id="37" name="Rectangle 51"/>
          <p:cNvSpPr>
            <a:spLocks noChangeArrowheads="1"/>
          </p:cNvSpPr>
          <p:nvPr/>
        </p:nvSpPr>
        <p:spPr bwMode="auto">
          <a:xfrm>
            <a:off x="1544151" y="3966862"/>
            <a:ext cx="64293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r>
              <a:rPr lang="zh-CN" altLang="en-US" sz="1200" smtClean="0">
                <a:solidFill>
                  <a:srgbClr val="000000"/>
                </a:solidFill>
                <a:latin typeface="华文楷体" pitchFamily="2" charset="-122"/>
              </a:rPr>
              <a:t>稳定、</a:t>
            </a:r>
            <a:endParaRPr lang="en-US" altLang="zh-CN" sz="1200" smtClean="0">
              <a:solidFill>
                <a:srgbClr val="000000"/>
              </a:solidFill>
              <a:latin typeface="华文楷体" pitchFamily="2" charset="-122"/>
            </a:endParaRPr>
          </a:p>
          <a:p>
            <a:pPr fontAlgn="base">
              <a:spcBef>
                <a:spcPct val="0"/>
              </a:spcBef>
              <a:spcAft>
                <a:spcPct val="0"/>
              </a:spcAft>
            </a:pPr>
            <a:r>
              <a:rPr lang="zh-CN" altLang="en-US" sz="1200" smtClean="0">
                <a:solidFill>
                  <a:srgbClr val="000000"/>
                </a:solidFill>
                <a:latin typeface="华文楷体" pitchFamily="2" charset="-122"/>
              </a:rPr>
              <a:t>经验</a:t>
            </a:r>
            <a:r>
              <a:rPr lang="zh-CN" altLang="en-US" sz="1200">
                <a:solidFill>
                  <a:srgbClr val="000000"/>
                </a:solidFill>
                <a:latin typeface="华文楷体" pitchFamily="2" charset="-122"/>
              </a:rPr>
              <a:t>丰富</a:t>
            </a:r>
          </a:p>
        </p:txBody>
      </p:sp>
      <p:sp>
        <p:nvSpPr>
          <p:cNvPr id="38" name="Rectangle 52"/>
          <p:cNvSpPr>
            <a:spLocks noChangeArrowheads="1"/>
          </p:cNvSpPr>
          <p:nvPr/>
        </p:nvSpPr>
        <p:spPr bwMode="auto">
          <a:xfrm>
            <a:off x="3812692" y="3966862"/>
            <a:ext cx="62071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r>
              <a:rPr lang="zh-CN" altLang="en-US" sz="1200">
                <a:solidFill>
                  <a:srgbClr val="000000"/>
                </a:solidFill>
                <a:latin typeface="华文楷体" pitchFamily="2" charset="-122"/>
              </a:rPr>
              <a:t>发展</a:t>
            </a:r>
            <a:r>
              <a:rPr lang="zh-CN" altLang="en-US" sz="1200" smtClean="0">
                <a:solidFill>
                  <a:srgbClr val="000000"/>
                </a:solidFill>
                <a:latin typeface="华文楷体" pitchFamily="2" charset="-122"/>
              </a:rPr>
              <a:t>初期、</a:t>
            </a:r>
            <a:r>
              <a:rPr lang="zh-CN" altLang="en-US" sz="1200">
                <a:solidFill>
                  <a:srgbClr val="000000"/>
                </a:solidFill>
                <a:latin typeface="华文楷体" pitchFamily="2" charset="-122"/>
              </a:rPr>
              <a:t>有待提高</a:t>
            </a:r>
          </a:p>
        </p:txBody>
      </p:sp>
      <p:sp>
        <p:nvSpPr>
          <p:cNvPr id="39" name="Rectangle 54"/>
          <p:cNvSpPr>
            <a:spLocks noChangeArrowheads="1"/>
          </p:cNvSpPr>
          <p:nvPr/>
        </p:nvSpPr>
        <p:spPr bwMode="auto">
          <a:xfrm>
            <a:off x="4528761" y="3778408"/>
            <a:ext cx="2583805"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marL="342900" indent="-342900" algn="l" defTabSz="895350" rtl="0" fontAlgn="base">
              <a:spcBef>
                <a:spcPct val="0"/>
              </a:spcBef>
              <a:spcAft>
                <a:spcPct val="0"/>
              </a:spcAft>
              <a:defRPr sz="2400" kern="1200">
                <a:solidFill>
                  <a:schemeClr val="tx1"/>
                </a:solidFill>
                <a:latin typeface="Arial"/>
                <a:ea typeface="+mn-ea"/>
                <a:cs typeface="+mn-cs"/>
              </a:defRPr>
            </a:lvl1pPr>
            <a:lvl2pPr marL="193675" indent="-192088"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lvl="1" fontAlgn="base">
              <a:spcBef>
                <a:spcPct val="0"/>
              </a:spcBef>
              <a:spcAft>
                <a:spcPct val="0"/>
              </a:spcAft>
              <a:buSzPct val="125000"/>
              <a:buFont typeface="Arial"/>
              <a:buChar char="▪"/>
            </a:pPr>
            <a:r>
              <a:rPr lang="zh-CN" altLang="en-US" sz="1200" smtClean="0">
                <a:solidFill>
                  <a:srgbClr val="000000"/>
                </a:solidFill>
                <a:latin typeface="华文楷体" pitchFamily="2" charset="-122"/>
              </a:rPr>
              <a:t>开投以及子公司领导多为政府相关部门或者知名企业引入，具备丰富的经验和能力，建议使用战略管控</a:t>
            </a:r>
            <a:endParaRPr lang="en-US" altLang="zh-CN" sz="1200">
              <a:solidFill>
                <a:srgbClr val="000000"/>
              </a:solidFill>
              <a:latin typeface="华文楷体" pitchFamily="2" charset="-122"/>
            </a:endParaRPr>
          </a:p>
        </p:txBody>
      </p:sp>
      <p:sp>
        <p:nvSpPr>
          <p:cNvPr id="41" name="Line 53"/>
          <p:cNvSpPr>
            <a:spLocks noChangeShapeType="1"/>
          </p:cNvSpPr>
          <p:nvPr/>
        </p:nvSpPr>
        <p:spPr bwMode="auto">
          <a:xfrm flipV="1">
            <a:off x="2206139" y="4143533"/>
            <a:ext cx="1508760" cy="0"/>
          </a:xfrm>
          <a:prstGeom prst="line">
            <a:avLst/>
          </a:prstGeom>
          <a:noFill/>
          <a:ln w="28575">
            <a:solidFill>
              <a:schemeClr val="hlink"/>
            </a:solidFill>
            <a:round/>
            <a:headEnd type="triangle" w="med" len="med"/>
            <a:tailEnd type="triangle" w="med" len="med"/>
          </a:ln>
          <a:extLst>
            <a:ext uri="{909E8E84-426E-40DD-AFC4-6F175D3DCCD1}">
              <a14:hiddenFill xmlns:a14="http://schemas.microsoft.com/office/drawing/2010/main">
                <a:noFill/>
              </a14:hiddenFill>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en-US" sz="1600">
              <a:solidFill>
                <a:srgbClr val="000000"/>
              </a:solidFill>
            </a:endParaRPr>
          </a:p>
        </p:txBody>
      </p:sp>
      <p:sp>
        <p:nvSpPr>
          <p:cNvPr id="43" name="Rectangle 87"/>
          <p:cNvSpPr>
            <a:spLocks noChangeArrowheads="1"/>
          </p:cNvSpPr>
          <p:nvPr/>
        </p:nvSpPr>
        <p:spPr bwMode="auto">
          <a:xfrm>
            <a:off x="1515576" y="1266225"/>
            <a:ext cx="6116638" cy="650588"/>
          </a:xfrm>
          <a:prstGeom prst="rect">
            <a:avLst/>
          </a:prstGeom>
          <a:solidFill>
            <a:schemeClr val="accent1"/>
          </a:solidFill>
          <a:ln>
            <a:noFill/>
          </a:ln>
          <a:extLst/>
        </p:spPr>
        <p:txBody>
          <a:bodyPr lIns="72009" tIns="72009" rIns="72009" bIns="72009" anchor="ct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endParaRPr lang="zh-CN" altLang="en-US" sz="1200" b="1">
              <a:solidFill>
                <a:srgbClr val="000000"/>
              </a:solidFill>
              <a:latin typeface="华文楷体" pitchFamily="2" charset="-122"/>
            </a:endParaRPr>
          </a:p>
        </p:txBody>
      </p:sp>
      <p:sp>
        <p:nvSpPr>
          <p:cNvPr id="45" name="Rectangle 40"/>
          <p:cNvSpPr>
            <a:spLocks noChangeArrowheads="1"/>
          </p:cNvSpPr>
          <p:nvPr/>
        </p:nvSpPr>
        <p:spPr bwMode="auto">
          <a:xfrm>
            <a:off x="467823" y="2681700"/>
            <a:ext cx="989013" cy="850177"/>
          </a:xfrm>
          <a:prstGeom prst="rect">
            <a:avLst/>
          </a:prstGeom>
          <a:solidFill>
            <a:schemeClr val="accent2"/>
          </a:solidFill>
          <a:ln w="28575">
            <a:noFill/>
            <a:miter lim="800000"/>
          </a:ln>
        </p:spPr>
        <p:txBody>
          <a:bodyPr lIns="72009" tIns="72009" rIns="72009" bIns="72009" anchor="ct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buClr>
                <a:srgbClr val="002960"/>
              </a:buClr>
            </a:pPr>
            <a:r>
              <a:rPr lang="zh-CN" altLang="en-US" sz="1200" smtClean="0">
                <a:solidFill>
                  <a:srgbClr val="000000"/>
                </a:solidFill>
                <a:latin typeface="华文楷体" pitchFamily="2" charset="-122"/>
              </a:rPr>
              <a:t>需要加强子公司的协同效应</a:t>
            </a:r>
            <a:endParaRPr lang="zh-CN" altLang="en-US" sz="1200">
              <a:solidFill>
                <a:srgbClr val="000000"/>
              </a:solidFill>
              <a:latin typeface="华文楷体" pitchFamily="2" charset="-122"/>
            </a:endParaRPr>
          </a:p>
        </p:txBody>
      </p:sp>
      <p:sp>
        <p:nvSpPr>
          <p:cNvPr id="46" name="Rectangle 34"/>
          <p:cNvSpPr>
            <a:spLocks noChangeArrowheads="1"/>
          </p:cNvSpPr>
          <p:nvPr/>
        </p:nvSpPr>
        <p:spPr bwMode="auto">
          <a:xfrm>
            <a:off x="467823" y="1971364"/>
            <a:ext cx="989013" cy="604839"/>
          </a:xfrm>
          <a:prstGeom prst="rect">
            <a:avLst/>
          </a:prstGeom>
          <a:solidFill>
            <a:schemeClr val="accent2"/>
          </a:solidFill>
          <a:ln w="28575">
            <a:noFill/>
            <a:miter lim="800000"/>
          </a:ln>
        </p:spPr>
        <p:txBody>
          <a:bodyPr lIns="72009" tIns="72009" rIns="72009" bIns="72009" anchor="ct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buClr>
                <a:srgbClr val="002960"/>
              </a:buClr>
            </a:pPr>
            <a:r>
              <a:rPr lang="zh-CN" altLang="en-US" sz="1200" smtClean="0">
                <a:solidFill>
                  <a:srgbClr val="000000"/>
                </a:solidFill>
                <a:latin typeface="华文楷体" pitchFamily="2" charset="-122"/>
              </a:rPr>
              <a:t>业务关联性</a:t>
            </a:r>
            <a:endParaRPr lang="zh-CN" altLang="en-US" sz="1200">
              <a:solidFill>
                <a:srgbClr val="000000"/>
              </a:solidFill>
              <a:latin typeface="华文楷体" pitchFamily="2" charset="-122"/>
            </a:endParaRPr>
          </a:p>
        </p:txBody>
      </p:sp>
      <p:sp>
        <p:nvSpPr>
          <p:cNvPr id="77" name="Rectangle 57"/>
          <p:cNvSpPr>
            <a:spLocks noChangeArrowheads="1"/>
          </p:cNvSpPr>
          <p:nvPr/>
        </p:nvSpPr>
        <p:spPr bwMode="auto">
          <a:xfrm>
            <a:off x="110444" y="1273151"/>
            <a:ext cx="323279" cy="2258725"/>
          </a:xfrm>
          <a:prstGeom prst="rect">
            <a:avLst/>
          </a:prstGeom>
          <a:solidFill>
            <a:schemeClr val="accent3"/>
          </a:solidFill>
          <a:ln w="28575">
            <a:noFill/>
            <a:miter lim="800000"/>
          </a:ln>
        </p:spPr>
        <p:txBody>
          <a:bodyPr lIns="72009" tIns="72009" rIns="72009" bIns="72009" anchor="ct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gn="ctr" fontAlgn="base">
              <a:spcBef>
                <a:spcPct val="0"/>
              </a:spcBef>
              <a:spcAft>
                <a:spcPct val="0"/>
              </a:spcAft>
              <a:buClr>
                <a:srgbClr val="FFFFFF"/>
              </a:buClr>
            </a:pPr>
            <a:r>
              <a:rPr lang="zh-CN" altLang="en-US" sz="1200" b="1" smtClean="0">
                <a:solidFill>
                  <a:srgbClr val="FFFFFF"/>
                </a:solidFill>
                <a:latin typeface="华文楷体" pitchFamily="2" charset="-122"/>
              </a:rPr>
              <a:t>业务要求</a:t>
            </a:r>
            <a:endParaRPr lang="zh-CN" altLang="en-US" sz="1200" b="1">
              <a:solidFill>
                <a:srgbClr val="FFFFFF"/>
              </a:solidFill>
              <a:latin typeface="华文楷体" pitchFamily="2" charset="-122"/>
            </a:endParaRPr>
          </a:p>
        </p:txBody>
      </p:sp>
      <p:sp>
        <p:nvSpPr>
          <p:cNvPr id="47" name="Rectangle 57"/>
          <p:cNvSpPr>
            <a:spLocks noChangeArrowheads="1"/>
          </p:cNvSpPr>
          <p:nvPr/>
        </p:nvSpPr>
        <p:spPr bwMode="auto">
          <a:xfrm>
            <a:off x="467823" y="1266225"/>
            <a:ext cx="989013" cy="650588"/>
          </a:xfrm>
          <a:prstGeom prst="rect">
            <a:avLst/>
          </a:prstGeom>
          <a:solidFill>
            <a:schemeClr val="accent2"/>
          </a:solidFill>
          <a:ln w="28575">
            <a:noFill/>
            <a:miter lim="800000"/>
          </a:ln>
        </p:spPr>
        <p:txBody>
          <a:bodyPr lIns="72009" tIns="72009" rIns="72009" bIns="72009" anchor="ct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buClr>
                <a:srgbClr val="002960"/>
              </a:buClr>
            </a:pPr>
            <a:r>
              <a:rPr lang="zh-CN" altLang="en-US" sz="1200">
                <a:solidFill>
                  <a:srgbClr val="000000"/>
                </a:solidFill>
                <a:latin typeface="华文楷体" pitchFamily="2" charset="-122"/>
              </a:rPr>
              <a:t>业务</a:t>
            </a:r>
            <a:r>
              <a:rPr lang="zh-CN" altLang="en-US" sz="1200" smtClean="0">
                <a:solidFill>
                  <a:srgbClr val="000000"/>
                </a:solidFill>
                <a:latin typeface="华文楷体" pitchFamily="2" charset="-122"/>
              </a:rPr>
              <a:t>组合</a:t>
            </a:r>
            <a:endParaRPr lang="zh-CN" altLang="en-US" sz="1200">
              <a:solidFill>
                <a:srgbClr val="000000"/>
              </a:solidFill>
              <a:latin typeface="华文楷体" pitchFamily="2" charset="-122"/>
            </a:endParaRPr>
          </a:p>
        </p:txBody>
      </p:sp>
      <p:sp>
        <p:nvSpPr>
          <p:cNvPr id="48" name="Rectangle 58"/>
          <p:cNvSpPr>
            <a:spLocks noChangeArrowheads="1"/>
          </p:cNvSpPr>
          <p:nvPr/>
        </p:nvSpPr>
        <p:spPr bwMode="auto">
          <a:xfrm>
            <a:off x="1544151" y="1414875"/>
            <a:ext cx="504825"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r>
              <a:rPr lang="zh-CN" altLang="en-US" sz="1200">
                <a:solidFill>
                  <a:srgbClr val="000000"/>
                </a:solidFill>
                <a:latin typeface="华文楷体" pitchFamily="2" charset="-122"/>
              </a:rPr>
              <a:t>业务性质多样</a:t>
            </a:r>
          </a:p>
        </p:txBody>
      </p:sp>
      <p:sp>
        <p:nvSpPr>
          <p:cNvPr id="49" name="Rectangle 60"/>
          <p:cNvSpPr>
            <a:spLocks noChangeArrowheads="1"/>
          </p:cNvSpPr>
          <p:nvPr/>
        </p:nvSpPr>
        <p:spPr bwMode="auto">
          <a:xfrm>
            <a:off x="4528761" y="1297317"/>
            <a:ext cx="2583805"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marL="342900" indent="-342900" algn="l" defTabSz="895350" rtl="0" fontAlgn="base">
              <a:spcBef>
                <a:spcPct val="0"/>
              </a:spcBef>
              <a:spcAft>
                <a:spcPct val="0"/>
              </a:spcAft>
              <a:defRPr sz="2400" kern="1200">
                <a:solidFill>
                  <a:schemeClr val="tx1"/>
                </a:solidFill>
                <a:latin typeface="Arial"/>
                <a:ea typeface="+mn-ea"/>
                <a:cs typeface="+mn-cs"/>
              </a:defRPr>
            </a:lvl1pPr>
            <a:lvl2pPr marL="193675" indent="-192088"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lvl="1" fontAlgn="base">
              <a:spcBef>
                <a:spcPct val="0"/>
              </a:spcBef>
              <a:spcAft>
                <a:spcPct val="0"/>
              </a:spcAft>
              <a:buSzPct val="125000"/>
              <a:buFont typeface="Arial"/>
              <a:buChar char="▪"/>
            </a:pPr>
            <a:r>
              <a:rPr lang="zh-CN" altLang="en-US" sz="1200" smtClean="0">
                <a:solidFill>
                  <a:srgbClr val="000000"/>
                </a:solidFill>
                <a:latin typeface="华文楷体" pitchFamily="2" charset="-122"/>
              </a:rPr>
              <a:t>当前业务非常丰富，涉及面广</a:t>
            </a:r>
            <a:r>
              <a:rPr lang="zh-CN" altLang="en-US" sz="1200">
                <a:solidFill>
                  <a:srgbClr val="000000"/>
                </a:solidFill>
                <a:latin typeface="华文楷体" pitchFamily="2" charset="-122"/>
              </a:rPr>
              <a:t>，</a:t>
            </a:r>
            <a:r>
              <a:rPr lang="zh-CN" altLang="en-US" sz="1200" smtClean="0">
                <a:solidFill>
                  <a:srgbClr val="000000"/>
                </a:solidFill>
                <a:latin typeface="华文楷体" pitchFamily="2" charset="-122"/>
              </a:rPr>
              <a:t>金投业务将进一步增加业务的多样性，适合使用战略管控</a:t>
            </a:r>
            <a:endParaRPr lang="en-US" altLang="zh-CN" sz="1200">
              <a:solidFill>
                <a:srgbClr val="000000"/>
              </a:solidFill>
              <a:latin typeface="华文楷体" pitchFamily="2" charset="-122"/>
            </a:endParaRPr>
          </a:p>
        </p:txBody>
      </p:sp>
      <p:sp>
        <p:nvSpPr>
          <p:cNvPr id="51" name="Line 59"/>
          <p:cNvSpPr>
            <a:spLocks noChangeShapeType="1"/>
          </p:cNvSpPr>
          <p:nvPr/>
        </p:nvSpPr>
        <p:spPr bwMode="auto">
          <a:xfrm>
            <a:off x="2206139" y="1597438"/>
            <a:ext cx="1508760" cy="0"/>
          </a:xfrm>
          <a:prstGeom prst="line">
            <a:avLst/>
          </a:prstGeom>
          <a:noFill/>
          <a:ln w="28575">
            <a:solidFill>
              <a:schemeClr val="hlink"/>
            </a:solidFill>
            <a:round/>
            <a:headEnd type="triangle" w="med" len="med"/>
            <a:tailEnd type="triangle" w="med" len="med"/>
          </a:ln>
          <a:extLst>
            <a:ext uri="{909E8E84-426E-40DD-AFC4-6F175D3DCCD1}">
              <a14:hiddenFill xmlns:a14="http://schemas.microsoft.com/office/drawing/2010/main">
                <a:noFill/>
              </a14:hiddenFill>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en-US" sz="1600">
              <a:solidFill>
                <a:srgbClr val="000000"/>
              </a:solidFill>
            </a:endParaRPr>
          </a:p>
        </p:txBody>
      </p:sp>
      <p:sp>
        <p:nvSpPr>
          <p:cNvPr id="52" name="AutoShape 61"/>
          <p:cNvSpPr>
            <a:spLocks noChangeArrowheads="1"/>
          </p:cNvSpPr>
          <p:nvPr/>
        </p:nvSpPr>
        <p:spPr bwMode="auto">
          <a:xfrm>
            <a:off x="2902573" y="1506950"/>
            <a:ext cx="196850" cy="180975"/>
          </a:xfrm>
          <a:custGeom>
            <a:gdLst>
              <a:gd name="T0" fmla="*/ 98425 w 196850"/>
              <a:gd name="T1" fmla="*/ 0 h 180975"/>
              <a:gd name="T2" fmla="*/ 0 w 196850"/>
              <a:gd name="T3" fmla="*/ 69126 h 180975"/>
              <a:gd name="T4" fmla="*/ 37595 w 196850"/>
              <a:gd name="T5" fmla="*/ 180974 h 180975"/>
              <a:gd name="T6" fmla="*/ 159255 w 196850"/>
              <a:gd name="T7" fmla="*/ 180974 h 180975"/>
              <a:gd name="T8" fmla="*/ 196850 w 196850"/>
              <a:gd name="T9" fmla="*/ 69126 h 180975"/>
              <a:gd name="T10" fmla="*/ 17694720 60000 65536"/>
              <a:gd name="T11" fmla="*/ 11796480 60000 65536"/>
              <a:gd name="T12" fmla="*/ 5898240 60000 65536"/>
              <a:gd name="T13" fmla="*/ 5898240 60000 65536"/>
              <a:gd name="T14" fmla="*/ 0 60000 65536"/>
              <a:gd name="T15" fmla="*/ 60831 w 196850"/>
              <a:gd name="T16" fmla="*/ 69127 h 180975"/>
              <a:gd name="T17" fmla="*/ 136019 w 196850"/>
              <a:gd name="T18" fmla="*/ 138252 h 180975"/>
            </a:gdLst>
            <a:cxnLst>
              <a:cxn ang="T10">
                <a:pos x="T0" y="T1"/>
              </a:cxn>
              <a:cxn ang="T11">
                <a:pos x="T2" y="T3"/>
              </a:cxn>
              <a:cxn ang="T12">
                <a:pos x="T4" y="T5"/>
              </a:cxn>
              <a:cxn ang="T13">
                <a:pos x="T6" y="T7"/>
              </a:cxn>
              <a:cxn ang="T14">
                <a:pos x="T8" y="T9"/>
              </a:cxn>
            </a:cxnLst>
            <a:rect l="T15" t="T16" r="T17" b="T18"/>
            <a:pathLst>
              <a:path w="196850" h="180975">
                <a:moveTo>
                  <a:pt x="0" y="69126"/>
                </a:moveTo>
                <a:lnTo>
                  <a:pt x="75190" y="69127"/>
                </a:lnTo>
                <a:lnTo>
                  <a:pt x="98425" y="0"/>
                </a:lnTo>
                <a:lnTo>
                  <a:pt x="121660" y="69127"/>
                </a:lnTo>
                <a:lnTo>
                  <a:pt x="196850" y="69126"/>
                </a:lnTo>
                <a:lnTo>
                  <a:pt x="136019" y="111848"/>
                </a:lnTo>
                <a:lnTo>
                  <a:pt x="159255" y="180974"/>
                </a:lnTo>
                <a:lnTo>
                  <a:pt x="98425" y="138252"/>
                </a:lnTo>
                <a:lnTo>
                  <a:pt x="37595" y="180974"/>
                </a:lnTo>
                <a:lnTo>
                  <a:pt x="60831" y="111848"/>
                </a:lnTo>
                <a:close/>
              </a:path>
            </a:pathLst>
          </a:custGeom>
          <a:solidFill>
            <a:srgbClr val="FF6600"/>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fontAlgn="base">
              <a:spcBef>
                <a:spcPct val="0"/>
              </a:spcBef>
              <a:spcAft>
                <a:spcPct val="0"/>
              </a:spcAft>
              <a:defRPr/>
            </a:pPr>
            <a:endParaRPr lang="en-US" sz="1200">
              <a:solidFill>
                <a:srgbClr val="000000"/>
              </a:solidFill>
              <a:latin typeface="华文楷体" pitchFamily="2" charset="-122"/>
            </a:endParaRPr>
          </a:p>
        </p:txBody>
      </p:sp>
      <p:sp>
        <p:nvSpPr>
          <p:cNvPr id="53" name="Rectangle 62"/>
          <p:cNvSpPr>
            <a:spLocks noChangeArrowheads="1"/>
          </p:cNvSpPr>
          <p:nvPr/>
        </p:nvSpPr>
        <p:spPr bwMode="auto">
          <a:xfrm>
            <a:off x="3812692" y="1414875"/>
            <a:ext cx="498475"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r>
              <a:rPr lang="zh-CN" altLang="en-US" sz="1200">
                <a:solidFill>
                  <a:srgbClr val="000000"/>
                </a:solidFill>
                <a:latin typeface="华文楷体" pitchFamily="2" charset="-122"/>
              </a:rPr>
              <a:t>业务性质近似</a:t>
            </a:r>
            <a:endParaRPr lang="en-US" altLang="zh-CN" sz="1200">
              <a:solidFill>
                <a:srgbClr val="000000"/>
              </a:solidFill>
              <a:latin typeface="华文楷体" pitchFamily="2" charset="-122"/>
            </a:endParaRPr>
          </a:p>
        </p:txBody>
      </p:sp>
      <p:sp>
        <p:nvSpPr>
          <p:cNvPr id="54" name="Rectangle 63"/>
          <p:cNvSpPr>
            <a:spLocks noChangeArrowheads="1"/>
          </p:cNvSpPr>
          <p:nvPr/>
        </p:nvSpPr>
        <p:spPr bwMode="auto">
          <a:xfrm>
            <a:off x="1985701" y="994825"/>
            <a:ext cx="615553" cy="203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18288">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r>
              <a:rPr lang="zh-CN" altLang="en-US" sz="1200" b="1">
                <a:solidFill>
                  <a:schemeClr val="accent4"/>
                </a:solidFill>
                <a:latin typeface="华文楷体" pitchFamily="2" charset="-122"/>
              </a:rPr>
              <a:t>财务管控</a:t>
            </a:r>
            <a:endParaRPr lang="en-US" altLang="zh-CN" sz="1200" b="1">
              <a:solidFill>
                <a:schemeClr val="accent4"/>
              </a:solidFill>
              <a:latin typeface="华文楷体" pitchFamily="2" charset="-122"/>
            </a:endParaRPr>
          </a:p>
        </p:txBody>
      </p:sp>
      <p:sp>
        <p:nvSpPr>
          <p:cNvPr id="59" name="Line 101"/>
          <p:cNvSpPr>
            <a:spLocks noChangeShapeType="1"/>
          </p:cNvSpPr>
          <p:nvPr/>
        </p:nvSpPr>
        <p:spPr bwMode="gray">
          <a:xfrm flipV="1">
            <a:off x="1544151" y="1197958"/>
            <a:ext cx="6088064" cy="0"/>
          </a:xfrm>
          <a:prstGeom prst="line">
            <a:avLst/>
          </a:prstGeom>
          <a:noFill/>
          <a:ln w="9525">
            <a:solidFill>
              <a:schemeClr val="tx2"/>
            </a:solidFill>
            <a:round/>
          </a:ln>
          <a:extLst>
            <a:ext uri="{909E8E84-426E-40DD-AFC4-6F175D3DCCD1}">
              <a14:hiddenFill xmlns:a14="http://schemas.microsoft.com/office/drawing/2010/main">
                <a:noFill/>
              </a14:hiddenFill>
            </a:ext>
          </a:extLst>
        </p:spPr>
        <p:txBody>
          <a:bodyPr wrap="square"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en-US" sz="1600">
              <a:solidFill>
                <a:srgbClr val="000000"/>
              </a:solidFill>
            </a:endParaRPr>
          </a:p>
        </p:txBody>
      </p:sp>
      <p:sp>
        <p:nvSpPr>
          <p:cNvPr id="18" name="Rectangle 32"/>
          <p:cNvSpPr>
            <a:spLocks noChangeArrowheads="1"/>
          </p:cNvSpPr>
          <p:nvPr/>
        </p:nvSpPr>
        <p:spPr bwMode="auto">
          <a:xfrm>
            <a:off x="1544151" y="2158057"/>
            <a:ext cx="661988"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r>
              <a:rPr lang="zh-CN" altLang="en-US" sz="1200">
                <a:solidFill>
                  <a:srgbClr val="000000"/>
                </a:solidFill>
                <a:latin typeface="华文楷体" pitchFamily="2" charset="-122"/>
              </a:rPr>
              <a:t>业务独立</a:t>
            </a:r>
          </a:p>
        </p:txBody>
      </p:sp>
      <p:sp>
        <p:nvSpPr>
          <p:cNvPr id="19" name="Rectangle 33"/>
          <p:cNvSpPr>
            <a:spLocks noChangeArrowheads="1"/>
          </p:cNvSpPr>
          <p:nvPr/>
        </p:nvSpPr>
        <p:spPr bwMode="auto">
          <a:xfrm>
            <a:off x="3812692" y="2158057"/>
            <a:ext cx="65405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r>
              <a:rPr lang="zh-CN" altLang="en-US" sz="1200">
                <a:solidFill>
                  <a:srgbClr val="000000"/>
                </a:solidFill>
                <a:latin typeface="华文楷体" pitchFamily="2" charset="-122"/>
              </a:rPr>
              <a:t>业务关联</a:t>
            </a:r>
          </a:p>
        </p:txBody>
      </p:sp>
      <p:sp>
        <p:nvSpPr>
          <p:cNvPr id="62" name="Line 35"/>
          <p:cNvSpPr>
            <a:spLocks noChangeShapeType="1"/>
          </p:cNvSpPr>
          <p:nvPr/>
        </p:nvSpPr>
        <p:spPr bwMode="auto">
          <a:xfrm flipV="1">
            <a:off x="2206139" y="2248545"/>
            <a:ext cx="1508760" cy="0"/>
          </a:xfrm>
          <a:prstGeom prst="line">
            <a:avLst/>
          </a:prstGeom>
          <a:noFill/>
          <a:ln w="28575">
            <a:solidFill>
              <a:schemeClr val="hlink"/>
            </a:solidFill>
            <a:round/>
            <a:headEnd type="triangle" w="med" len="med"/>
            <a:tailEnd type="triangle" w="med" len="med"/>
          </a:ln>
          <a:extLst>
            <a:ext uri="{909E8E84-426E-40DD-AFC4-6F175D3DCCD1}">
              <a14:hiddenFill xmlns:a14="http://schemas.microsoft.com/office/drawing/2010/main">
                <a:noFill/>
              </a14:hiddenFill>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en-US" sz="1600">
              <a:solidFill>
                <a:srgbClr val="000000"/>
              </a:solidFill>
            </a:endParaRPr>
          </a:p>
        </p:txBody>
      </p:sp>
      <p:sp>
        <p:nvSpPr>
          <p:cNvPr id="63" name="AutoShape 105"/>
          <p:cNvSpPr>
            <a:spLocks noChangeArrowheads="1"/>
          </p:cNvSpPr>
          <p:nvPr/>
        </p:nvSpPr>
        <p:spPr bwMode="auto">
          <a:xfrm>
            <a:off x="2880291" y="2158057"/>
            <a:ext cx="196850" cy="180975"/>
          </a:xfrm>
          <a:custGeom>
            <a:gdLst>
              <a:gd name="T0" fmla="*/ 98425 w 196850"/>
              <a:gd name="T1" fmla="*/ 0 h 180975"/>
              <a:gd name="T2" fmla="*/ 0 w 196850"/>
              <a:gd name="T3" fmla="*/ 69126 h 180975"/>
              <a:gd name="T4" fmla="*/ 37595 w 196850"/>
              <a:gd name="T5" fmla="*/ 180974 h 180975"/>
              <a:gd name="T6" fmla="*/ 159255 w 196850"/>
              <a:gd name="T7" fmla="*/ 180974 h 180975"/>
              <a:gd name="T8" fmla="*/ 196850 w 196850"/>
              <a:gd name="T9" fmla="*/ 69126 h 180975"/>
              <a:gd name="T10" fmla="*/ 17694720 60000 65536"/>
              <a:gd name="T11" fmla="*/ 11796480 60000 65536"/>
              <a:gd name="T12" fmla="*/ 5898240 60000 65536"/>
              <a:gd name="T13" fmla="*/ 5898240 60000 65536"/>
              <a:gd name="T14" fmla="*/ 0 60000 65536"/>
              <a:gd name="T15" fmla="*/ 60831 w 196850"/>
              <a:gd name="T16" fmla="*/ 69127 h 180975"/>
              <a:gd name="T17" fmla="*/ 136019 w 196850"/>
              <a:gd name="T18" fmla="*/ 138252 h 180975"/>
            </a:gdLst>
            <a:cxnLst>
              <a:cxn ang="T10">
                <a:pos x="T0" y="T1"/>
              </a:cxn>
              <a:cxn ang="T11">
                <a:pos x="T2" y="T3"/>
              </a:cxn>
              <a:cxn ang="T12">
                <a:pos x="T4" y="T5"/>
              </a:cxn>
              <a:cxn ang="T13">
                <a:pos x="T6" y="T7"/>
              </a:cxn>
              <a:cxn ang="T14">
                <a:pos x="T8" y="T9"/>
              </a:cxn>
            </a:cxnLst>
            <a:rect l="T15" t="T16" r="T17" b="T18"/>
            <a:pathLst>
              <a:path w="196850" h="180975">
                <a:moveTo>
                  <a:pt x="0" y="69126"/>
                </a:moveTo>
                <a:lnTo>
                  <a:pt x="75190" y="69127"/>
                </a:lnTo>
                <a:lnTo>
                  <a:pt x="98425" y="0"/>
                </a:lnTo>
                <a:lnTo>
                  <a:pt x="121660" y="69127"/>
                </a:lnTo>
                <a:lnTo>
                  <a:pt x="196850" y="69126"/>
                </a:lnTo>
                <a:lnTo>
                  <a:pt x="136019" y="111848"/>
                </a:lnTo>
                <a:lnTo>
                  <a:pt x="159255" y="180974"/>
                </a:lnTo>
                <a:lnTo>
                  <a:pt x="98425" y="138252"/>
                </a:lnTo>
                <a:lnTo>
                  <a:pt x="37595" y="180974"/>
                </a:lnTo>
                <a:lnTo>
                  <a:pt x="60831" y="111848"/>
                </a:lnTo>
                <a:close/>
              </a:path>
            </a:pathLst>
          </a:custGeom>
          <a:solidFill>
            <a:srgbClr val="FF6600"/>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fontAlgn="base">
              <a:spcBef>
                <a:spcPct val="0"/>
              </a:spcBef>
              <a:spcAft>
                <a:spcPct val="0"/>
              </a:spcAft>
              <a:defRPr/>
            </a:pPr>
            <a:endParaRPr lang="en-US" sz="1200">
              <a:solidFill>
                <a:srgbClr val="000000"/>
              </a:solidFill>
              <a:latin typeface="华文楷体" pitchFamily="2" charset="-122"/>
            </a:endParaRPr>
          </a:p>
        </p:txBody>
      </p:sp>
      <p:grpSp>
        <p:nvGrpSpPr>
          <p:cNvPr id="65" name="Group 64"/>
          <p:cNvGrpSpPr/>
          <p:nvPr/>
        </p:nvGrpSpPr>
        <p:grpSpPr>
          <a:xfrm>
            <a:off x="7537355" y="656971"/>
            <a:ext cx="1156693" cy="186254"/>
            <a:chOff x="7666597" y="648198"/>
            <a:chExt cx="1156693" cy="186254"/>
          </a:xfrm>
        </p:grpSpPr>
        <p:sp>
          <p:nvSpPr>
            <p:cNvPr id="5" name="Rectangle 5"/>
            <p:cNvSpPr>
              <a:spLocks noChangeArrowheads="1"/>
            </p:cNvSpPr>
            <p:nvPr>
              <p:custDataLst>
                <p:tags r:id="rId7"/>
              </p:custDataLst>
            </p:nvPr>
          </p:nvSpPr>
          <p:spPr bwMode="auto">
            <a:xfrm>
              <a:off x="7899960" y="649786"/>
              <a:ext cx="923330"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r>
                <a:rPr lang="zh-CN" altLang="en-US" sz="1200" smtClean="0">
                  <a:solidFill>
                    <a:srgbClr val="000000"/>
                  </a:solidFill>
                  <a:latin typeface="华文楷体" pitchFamily="2" charset="-122"/>
                </a:rPr>
                <a:t>建议开投选择</a:t>
              </a:r>
              <a:endParaRPr lang="zh-CN" altLang="en-US" sz="1200">
                <a:solidFill>
                  <a:srgbClr val="000000"/>
                </a:solidFill>
                <a:latin typeface="华文楷体" pitchFamily="2" charset="-122"/>
              </a:endParaRPr>
            </a:p>
          </p:txBody>
        </p:sp>
        <p:sp>
          <p:nvSpPr>
            <p:cNvPr id="6" name="AutoShape 6"/>
            <p:cNvSpPr>
              <a:spLocks noChangeArrowheads="1"/>
            </p:cNvSpPr>
            <p:nvPr>
              <p:custDataLst>
                <p:tags r:id="rId8"/>
              </p:custDataLst>
            </p:nvPr>
          </p:nvSpPr>
          <p:spPr bwMode="auto">
            <a:xfrm>
              <a:off x="7666597" y="648198"/>
              <a:ext cx="157163" cy="155575"/>
            </a:xfrm>
            <a:custGeom>
              <a:gdLst>
                <a:gd name="T0" fmla="*/ 78581 w 157162"/>
                <a:gd name="T1" fmla="*/ 0 h 155575"/>
                <a:gd name="T2" fmla="*/ 0 w 157162"/>
                <a:gd name="T3" fmla="*/ 59424 h 155575"/>
                <a:gd name="T4" fmla="*/ 30015 w 157162"/>
                <a:gd name="T5" fmla="*/ 155574 h 155575"/>
                <a:gd name="T6" fmla="*/ 127147 w 157162"/>
                <a:gd name="T7" fmla="*/ 155574 h 155575"/>
                <a:gd name="T8" fmla="*/ 157162 w 157162"/>
                <a:gd name="T9" fmla="*/ 59424 h 155575"/>
                <a:gd name="T10" fmla="*/ 17694720 60000 65536"/>
                <a:gd name="T11" fmla="*/ 11796480 60000 65536"/>
                <a:gd name="T12" fmla="*/ 5898240 60000 65536"/>
                <a:gd name="T13" fmla="*/ 5898240 60000 65536"/>
                <a:gd name="T14" fmla="*/ 0 60000 65536"/>
                <a:gd name="T15" fmla="*/ 48566 w 157162"/>
                <a:gd name="T16" fmla="*/ 59425 h 155575"/>
                <a:gd name="T17" fmla="*/ 108596 w 157162"/>
                <a:gd name="T18" fmla="*/ 118848 h 155575"/>
              </a:gdLst>
              <a:cxnLst>
                <a:cxn ang="T10">
                  <a:pos x="T0" y="T1"/>
                </a:cxn>
                <a:cxn ang="T11">
                  <a:pos x="T2" y="T3"/>
                </a:cxn>
                <a:cxn ang="T12">
                  <a:pos x="T4" y="T5"/>
                </a:cxn>
                <a:cxn ang="T13">
                  <a:pos x="T6" y="T7"/>
                </a:cxn>
                <a:cxn ang="T14">
                  <a:pos x="T8" y="T9"/>
                </a:cxn>
              </a:cxnLst>
              <a:rect l="T15" t="T16" r="T17" b="T18"/>
              <a:pathLst>
                <a:path w="157162" h="155575">
                  <a:moveTo>
                    <a:pt x="0" y="59424"/>
                  </a:moveTo>
                  <a:lnTo>
                    <a:pt x="60031" y="59425"/>
                  </a:lnTo>
                  <a:lnTo>
                    <a:pt x="78581" y="0"/>
                  </a:lnTo>
                  <a:lnTo>
                    <a:pt x="97131" y="59425"/>
                  </a:lnTo>
                  <a:lnTo>
                    <a:pt x="157162" y="59424"/>
                  </a:lnTo>
                  <a:lnTo>
                    <a:pt x="108596" y="96150"/>
                  </a:lnTo>
                  <a:lnTo>
                    <a:pt x="127147" y="155574"/>
                  </a:lnTo>
                  <a:lnTo>
                    <a:pt x="78581" y="118848"/>
                  </a:lnTo>
                  <a:lnTo>
                    <a:pt x="30015" y="155574"/>
                  </a:lnTo>
                  <a:lnTo>
                    <a:pt x="48566" y="96150"/>
                  </a:lnTo>
                  <a:close/>
                </a:path>
              </a:pathLst>
            </a:custGeom>
            <a:solidFill>
              <a:srgbClr val="FF6600"/>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fontAlgn="base">
                <a:spcBef>
                  <a:spcPct val="0"/>
                </a:spcBef>
                <a:spcAft>
                  <a:spcPct val="0"/>
                </a:spcAft>
                <a:defRPr/>
              </a:pPr>
              <a:endParaRPr lang="en-US" sz="1200">
                <a:solidFill>
                  <a:srgbClr val="000000"/>
                </a:solidFill>
                <a:latin typeface="华文楷体" pitchFamily="2" charset="-122"/>
              </a:endParaRPr>
            </a:p>
          </p:txBody>
        </p:sp>
      </p:grpSp>
      <p:sp>
        <p:nvSpPr>
          <p:cNvPr id="76"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indent="-633413" defTabSz="895350">
              <a:tabLst>
                <a:tab pos="628650"/>
              </a:tabLst>
            </a:pPr>
            <a:r>
              <a:rPr lang="zh-CN" altLang="en-US" sz="1000">
                <a:solidFill>
                  <a:srgbClr val="000000"/>
                </a:solidFill>
                <a:latin typeface="+mn-lt"/>
              </a:rPr>
              <a:t>资料来源：麦肯锡分析；小组分析</a:t>
            </a:r>
            <a:endParaRPr lang="en-US" altLang="zh-CN" sz="1000">
              <a:solidFill>
                <a:srgbClr val="000000"/>
              </a:solidFill>
              <a:latin typeface="+mn-lt"/>
            </a:endParaRPr>
          </a:p>
        </p:txBody>
      </p:sp>
      <p:sp>
        <p:nvSpPr>
          <p:cNvPr id="78" name="Rectangle 57"/>
          <p:cNvSpPr>
            <a:spLocks noChangeArrowheads="1"/>
          </p:cNvSpPr>
          <p:nvPr/>
        </p:nvSpPr>
        <p:spPr bwMode="auto">
          <a:xfrm>
            <a:off x="117371" y="3726478"/>
            <a:ext cx="323279" cy="2438983"/>
          </a:xfrm>
          <a:prstGeom prst="rect">
            <a:avLst/>
          </a:prstGeom>
          <a:solidFill>
            <a:schemeClr val="accent3"/>
          </a:solidFill>
          <a:ln w="28575">
            <a:noFill/>
            <a:miter lim="800000"/>
          </a:ln>
        </p:spPr>
        <p:txBody>
          <a:bodyPr lIns="72009" tIns="72009" rIns="72009" bIns="72009" anchor="ct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gn="ctr" fontAlgn="base">
              <a:spcBef>
                <a:spcPct val="0"/>
              </a:spcBef>
              <a:spcAft>
                <a:spcPct val="0"/>
              </a:spcAft>
              <a:buClr>
                <a:srgbClr val="FFFFFF"/>
              </a:buClr>
            </a:pPr>
            <a:r>
              <a:rPr lang="zh-CN" altLang="en-US" sz="1200" b="1" smtClean="0">
                <a:solidFill>
                  <a:srgbClr val="FFFFFF"/>
                </a:solidFill>
                <a:latin typeface="华文楷体" pitchFamily="2" charset="-122"/>
              </a:rPr>
              <a:t>能力要求</a:t>
            </a:r>
            <a:endParaRPr lang="zh-CN" altLang="en-US" sz="1200" b="1">
              <a:solidFill>
                <a:srgbClr val="FFFFFF"/>
              </a:solidFill>
              <a:latin typeface="华文楷体" pitchFamily="2" charset="-122"/>
            </a:endParaRPr>
          </a:p>
        </p:txBody>
      </p:sp>
      <p:sp>
        <p:nvSpPr>
          <p:cNvPr id="79" name="Rectangle 51"/>
          <p:cNvSpPr>
            <a:spLocks noChangeArrowheads="1"/>
          </p:cNvSpPr>
          <p:nvPr/>
        </p:nvSpPr>
        <p:spPr bwMode="auto">
          <a:xfrm>
            <a:off x="1544151" y="4859690"/>
            <a:ext cx="642938"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r>
              <a:rPr lang="zh-CN" altLang="en-US" sz="1200" smtClean="0">
                <a:solidFill>
                  <a:srgbClr val="000000"/>
                </a:solidFill>
                <a:latin typeface="华文楷体" pitchFamily="2" charset="-122"/>
              </a:rPr>
              <a:t>程度高</a:t>
            </a:r>
            <a:endParaRPr lang="zh-CN" altLang="en-US" sz="1200">
              <a:solidFill>
                <a:srgbClr val="000000"/>
              </a:solidFill>
              <a:latin typeface="华文楷体" pitchFamily="2" charset="-122"/>
            </a:endParaRPr>
          </a:p>
        </p:txBody>
      </p:sp>
      <p:sp>
        <p:nvSpPr>
          <p:cNvPr id="80" name="Rectangle 98"/>
          <p:cNvSpPr>
            <a:spLocks noChangeArrowheads="1"/>
          </p:cNvSpPr>
          <p:nvPr/>
        </p:nvSpPr>
        <p:spPr bwMode="auto">
          <a:xfrm>
            <a:off x="467823" y="5348866"/>
            <a:ext cx="989013" cy="816595"/>
          </a:xfrm>
          <a:prstGeom prst="rect">
            <a:avLst/>
          </a:prstGeom>
          <a:solidFill>
            <a:schemeClr val="accent2"/>
          </a:solidFill>
          <a:ln w="28575">
            <a:noFill/>
            <a:miter lim="800000"/>
          </a:ln>
        </p:spPr>
        <p:txBody>
          <a:bodyPr lIns="72009" tIns="72009" rIns="72009" bIns="72009" anchor="ct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buClr>
                <a:srgbClr val="002960"/>
              </a:buClr>
            </a:pPr>
            <a:r>
              <a:rPr lang="zh-CN" altLang="en-US" sz="1200" smtClean="0">
                <a:solidFill>
                  <a:srgbClr val="000000"/>
                </a:solidFill>
                <a:latin typeface="华文楷体" pitchFamily="2" charset="-122"/>
              </a:rPr>
              <a:t>为政府管理运营公益性项目的能力</a:t>
            </a:r>
            <a:endParaRPr lang="zh-CN" altLang="en-US" sz="1200">
              <a:solidFill>
                <a:srgbClr val="000000"/>
              </a:solidFill>
              <a:latin typeface="华文楷体" pitchFamily="2" charset="-122"/>
            </a:endParaRPr>
          </a:p>
        </p:txBody>
      </p:sp>
      <p:sp>
        <p:nvSpPr>
          <p:cNvPr id="81" name="Rectangle 99"/>
          <p:cNvSpPr>
            <a:spLocks noChangeArrowheads="1"/>
          </p:cNvSpPr>
          <p:nvPr/>
        </p:nvSpPr>
        <p:spPr bwMode="auto">
          <a:xfrm>
            <a:off x="1515576" y="5348866"/>
            <a:ext cx="6116638" cy="816595"/>
          </a:xfrm>
          <a:prstGeom prst="rect">
            <a:avLst/>
          </a:prstGeom>
          <a:solidFill>
            <a:schemeClr val="accent1"/>
          </a:solidFill>
          <a:ln>
            <a:noFill/>
          </a:ln>
          <a:extLst/>
        </p:spPr>
        <p:txBody>
          <a:bodyPr lIns="72009" tIns="72009" rIns="72009" bIns="72009" anchor="ct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endParaRPr lang="zh-CN" altLang="en-US" sz="1200" b="1">
              <a:solidFill>
                <a:srgbClr val="000000"/>
              </a:solidFill>
              <a:latin typeface="华文楷体" pitchFamily="2" charset="-122"/>
            </a:endParaRPr>
          </a:p>
        </p:txBody>
      </p:sp>
      <p:sp>
        <p:nvSpPr>
          <p:cNvPr id="82" name="Rectangle 45"/>
          <p:cNvSpPr>
            <a:spLocks noChangeArrowheads="1"/>
          </p:cNvSpPr>
          <p:nvPr/>
        </p:nvSpPr>
        <p:spPr bwMode="auto">
          <a:xfrm>
            <a:off x="3812692" y="5567219"/>
            <a:ext cx="628650"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r>
              <a:rPr lang="zh-CN" altLang="en-US" sz="1200" smtClean="0">
                <a:solidFill>
                  <a:srgbClr val="000000"/>
                </a:solidFill>
                <a:latin typeface="华文楷体" pitchFamily="2" charset="-122"/>
              </a:rPr>
              <a:t>要求高</a:t>
            </a:r>
            <a:endParaRPr lang="zh-CN" altLang="en-US" sz="1200">
              <a:solidFill>
                <a:srgbClr val="000000"/>
              </a:solidFill>
              <a:latin typeface="华文楷体" pitchFamily="2" charset="-122"/>
            </a:endParaRPr>
          </a:p>
        </p:txBody>
      </p:sp>
      <p:sp>
        <p:nvSpPr>
          <p:cNvPr id="83" name="Rectangle 48"/>
          <p:cNvSpPr>
            <a:spLocks noChangeArrowheads="1"/>
          </p:cNvSpPr>
          <p:nvPr/>
        </p:nvSpPr>
        <p:spPr bwMode="auto">
          <a:xfrm>
            <a:off x="4528761" y="5384657"/>
            <a:ext cx="2583805"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marL="342900" indent="-342900" algn="l" defTabSz="895350" rtl="0" fontAlgn="base">
              <a:spcBef>
                <a:spcPct val="0"/>
              </a:spcBef>
              <a:spcAft>
                <a:spcPct val="0"/>
              </a:spcAft>
              <a:defRPr sz="2400" kern="1200">
                <a:solidFill>
                  <a:schemeClr val="tx1"/>
                </a:solidFill>
                <a:latin typeface="Arial"/>
                <a:ea typeface="+mn-ea"/>
                <a:cs typeface="+mn-cs"/>
              </a:defRPr>
            </a:lvl1pPr>
            <a:lvl2pPr marL="193675" indent="-192088"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lvl="1" fontAlgn="base">
              <a:spcBef>
                <a:spcPct val="50000"/>
              </a:spcBef>
              <a:spcAft>
                <a:spcPct val="0"/>
              </a:spcAft>
              <a:buClr>
                <a:srgbClr val="002960"/>
              </a:buClr>
              <a:buFont typeface="Wingdings" panose="05000000000000000000" pitchFamily="2" charset="2"/>
              <a:buChar char="§"/>
            </a:pPr>
            <a:r>
              <a:rPr lang="zh-CN" altLang="en-US" sz="1200" smtClean="0">
                <a:solidFill>
                  <a:srgbClr val="000000"/>
                </a:solidFill>
                <a:latin typeface="楷体"/>
              </a:rPr>
              <a:t>开投作为省管大一级企业，拥有丰富资源，也承担了部分的政府代建类项目，在发展过程中，对合规和风控的能力要求很高</a:t>
            </a:r>
            <a:endParaRPr lang="en-US" altLang="zh-CN" sz="1200">
              <a:solidFill>
                <a:srgbClr val="000000"/>
              </a:solidFill>
              <a:latin typeface="楷体"/>
            </a:endParaRPr>
          </a:p>
        </p:txBody>
      </p:sp>
      <p:sp>
        <p:nvSpPr>
          <p:cNvPr id="87" name="Rectangle 51"/>
          <p:cNvSpPr>
            <a:spLocks noChangeArrowheads="1"/>
          </p:cNvSpPr>
          <p:nvPr/>
        </p:nvSpPr>
        <p:spPr bwMode="auto">
          <a:xfrm>
            <a:off x="1544151" y="5585595"/>
            <a:ext cx="642938"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fontAlgn="base">
              <a:spcBef>
                <a:spcPct val="0"/>
              </a:spcBef>
              <a:spcAft>
                <a:spcPct val="0"/>
              </a:spcAft>
            </a:pPr>
            <a:r>
              <a:rPr lang="zh-CN" altLang="en-US" sz="1200" smtClean="0">
                <a:solidFill>
                  <a:srgbClr val="000000"/>
                </a:solidFill>
                <a:latin typeface="华文楷体" pitchFamily="2" charset="-122"/>
              </a:rPr>
              <a:t>要求低</a:t>
            </a:r>
            <a:endParaRPr lang="zh-CN" altLang="en-US" sz="1200">
              <a:solidFill>
                <a:srgbClr val="000000"/>
              </a:solidFill>
              <a:latin typeface="华文楷体" pitchFamily="2" charset="-122"/>
            </a:endParaRPr>
          </a:p>
        </p:txBody>
      </p:sp>
      <p:cxnSp>
        <p:nvCxnSpPr>
          <p:cNvPr id="58" name="Straight Connector 57"/>
          <p:cNvCxnSpPr/>
          <p:nvPr/>
        </p:nvCxnSpPr>
        <p:spPr>
          <a:xfrm flipH="1">
            <a:off x="2989829" y="1203991"/>
            <a:ext cx="0" cy="4937760"/>
          </a:xfrm>
          <a:prstGeom prst="line">
            <a:avLst/>
          </a:prstGeom>
          <a:ln w="12700">
            <a:solidFill>
              <a:schemeClr val="accent6"/>
            </a:solidFill>
            <a:prstDash val="dash"/>
            <a:headEnd type="oval"/>
          </a:ln>
        </p:spPr>
        <p:style>
          <a:lnRef idx="1">
            <a:schemeClr val="accent1"/>
          </a:lnRef>
          <a:fillRef idx="0">
            <a:schemeClr val="accent1"/>
          </a:fillRef>
          <a:effectRef idx="0">
            <a:schemeClr val="accent1"/>
          </a:effectRef>
          <a:fontRef idx="minor">
            <a:schemeClr val="tx1"/>
          </a:fontRef>
        </p:style>
      </p:cxnSp>
      <p:cxnSp>
        <p:nvCxnSpPr>
          <p:cNvPr id="91" name="Straight Connector 90"/>
          <p:cNvCxnSpPr/>
          <p:nvPr/>
        </p:nvCxnSpPr>
        <p:spPr>
          <a:xfrm flipH="1">
            <a:off x="3747301" y="1203991"/>
            <a:ext cx="0" cy="4937760"/>
          </a:xfrm>
          <a:prstGeom prst="line">
            <a:avLst/>
          </a:prstGeom>
          <a:ln w="12700">
            <a:solidFill>
              <a:schemeClr val="accent6"/>
            </a:solidFill>
            <a:prstDash val="dash"/>
            <a:headEnd type="oval"/>
          </a:ln>
        </p:spPr>
        <p:style>
          <a:lnRef idx="1">
            <a:schemeClr val="accent1"/>
          </a:lnRef>
          <a:fillRef idx="0">
            <a:schemeClr val="accent1"/>
          </a:fillRef>
          <a:effectRef idx="0">
            <a:schemeClr val="accent1"/>
          </a:effectRef>
          <a:fontRef idx="minor">
            <a:schemeClr val="tx1"/>
          </a:fontRef>
        </p:style>
      </p:cxnSp>
      <p:sp>
        <p:nvSpPr>
          <p:cNvPr id="36" name="AutoShape 49"/>
          <p:cNvSpPr>
            <a:spLocks noChangeArrowheads="1"/>
          </p:cNvSpPr>
          <p:nvPr/>
        </p:nvSpPr>
        <p:spPr bwMode="auto">
          <a:xfrm>
            <a:off x="2886057" y="4842902"/>
            <a:ext cx="196850" cy="180975"/>
          </a:xfrm>
          <a:custGeom>
            <a:gdLst>
              <a:gd name="T0" fmla="*/ 98425 w 196850"/>
              <a:gd name="T1" fmla="*/ 0 h 180975"/>
              <a:gd name="T2" fmla="*/ 0 w 196850"/>
              <a:gd name="T3" fmla="*/ 69126 h 180975"/>
              <a:gd name="T4" fmla="*/ 37595 w 196850"/>
              <a:gd name="T5" fmla="*/ 180974 h 180975"/>
              <a:gd name="T6" fmla="*/ 159255 w 196850"/>
              <a:gd name="T7" fmla="*/ 180974 h 180975"/>
              <a:gd name="T8" fmla="*/ 196850 w 196850"/>
              <a:gd name="T9" fmla="*/ 69126 h 180975"/>
              <a:gd name="T10" fmla="*/ 17694720 60000 65536"/>
              <a:gd name="T11" fmla="*/ 11796480 60000 65536"/>
              <a:gd name="T12" fmla="*/ 5898240 60000 65536"/>
              <a:gd name="T13" fmla="*/ 5898240 60000 65536"/>
              <a:gd name="T14" fmla="*/ 0 60000 65536"/>
              <a:gd name="T15" fmla="*/ 60831 w 196850"/>
              <a:gd name="T16" fmla="*/ 69127 h 180975"/>
              <a:gd name="T17" fmla="*/ 136019 w 196850"/>
              <a:gd name="T18" fmla="*/ 138252 h 180975"/>
            </a:gdLst>
            <a:cxnLst>
              <a:cxn ang="T10">
                <a:pos x="T0" y="T1"/>
              </a:cxn>
              <a:cxn ang="T11">
                <a:pos x="T2" y="T3"/>
              </a:cxn>
              <a:cxn ang="T12">
                <a:pos x="T4" y="T5"/>
              </a:cxn>
              <a:cxn ang="T13">
                <a:pos x="T6" y="T7"/>
              </a:cxn>
              <a:cxn ang="T14">
                <a:pos x="T8" y="T9"/>
              </a:cxn>
            </a:cxnLst>
            <a:rect l="T15" t="T16" r="T17" b="T18"/>
            <a:pathLst>
              <a:path w="196850" h="180975">
                <a:moveTo>
                  <a:pt x="0" y="69126"/>
                </a:moveTo>
                <a:lnTo>
                  <a:pt x="75190" y="69127"/>
                </a:lnTo>
                <a:lnTo>
                  <a:pt x="98425" y="0"/>
                </a:lnTo>
                <a:lnTo>
                  <a:pt x="121660" y="69127"/>
                </a:lnTo>
                <a:lnTo>
                  <a:pt x="196850" y="69126"/>
                </a:lnTo>
                <a:lnTo>
                  <a:pt x="136019" y="111848"/>
                </a:lnTo>
                <a:lnTo>
                  <a:pt x="159255" y="180974"/>
                </a:lnTo>
                <a:lnTo>
                  <a:pt x="98425" y="138252"/>
                </a:lnTo>
                <a:lnTo>
                  <a:pt x="37595" y="180974"/>
                </a:lnTo>
                <a:lnTo>
                  <a:pt x="60831" y="111848"/>
                </a:lnTo>
                <a:close/>
              </a:path>
            </a:pathLst>
          </a:custGeom>
          <a:solidFill>
            <a:srgbClr val="FF6600"/>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fontAlgn="base">
              <a:spcBef>
                <a:spcPct val="0"/>
              </a:spcBef>
              <a:spcAft>
                <a:spcPct val="0"/>
              </a:spcAft>
              <a:defRPr/>
            </a:pPr>
            <a:endParaRPr lang="en-US" sz="1200">
              <a:solidFill>
                <a:srgbClr val="000000"/>
              </a:solidFill>
              <a:latin typeface="华文楷体" pitchFamily="2" charset="-122"/>
            </a:endParaRPr>
          </a:p>
        </p:txBody>
      </p:sp>
      <p:sp>
        <p:nvSpPr>
          <p:cNvPr id="85" name="Line 46"/>
          <p:cNvSpPr>
            <a:spLocks noChangeShapeType="1"/>
          </p:cNvSpPr>
          <p:nvPr/>
        </p:nvSpPr>
        <p:spPr bwMode="auto">
          <a:xfrm flipV="1">
            <a:off x="2206139" y="5659295"/>
            <a:ext cx="1508760" cy="0"/>
          </a:xfrm>
          <a:prstGeom prst="line">
            <a:avLst/>
          </a:prstGeom>
          <a:noFill/>
          <a:ln w="28575">
            <a:solidFill>
              <a:schemeClr val="hlink"/>
            </a:solidFill>
            <a:round/>
            <a:headEnd type="triangle" w="med" len="med"/>
            <a:tailEnd type="triangle" w="med" len="med"/>
          </a:ln>
          <a:extLst>
            <a:ext uri="{909E8E84-426E-40DD-AFC4-6F175D3DCCD1}">
              <a14:hiddenFill xmlns:a14="http://schemas.microsoft.com/office/drawing/2010/main">
                <a:noFill/>
              </a14:hiddenFill>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en-US" sz="1600">
              <a:solidFill>
                <a:srgbClr val="000000"/>
              </a:solidFill>
            </a:endParaRPr>
          </a:p>
        </p:txBody>
      </p:sp>
      <p:sp>
        <p:nvSpPr>
          <p:cNvPr id="86" name="AutoShape 49"/>
          <p:cNvSpPr>
            <a:spLocks noChangeArrowheads="1"/>
          </p:cNvSpPr>
          <p:nvPr/>
        </p:nvSpPr>
        <p:spPr bwMode="auto">
          <a:xfrm>
            <a:off x="3607905" y="5568807"/>
            <a:ext cx="196850" cy="180975"/>
          </a:xfrm>
          <a:custGeom>
            <a:gdLst>
              <a:gd name="T0" fmla="*/ 98425 w 196850"/>
              <a:gd name="T1" fmla="*/ 0 h 180975"/>
              <a:gd name="T2" fmla="*/ 0 w 196850"/>
              <a:gd name="T3" fmla="*/ 69126 h 180975"/>
              <a:gd name="T4" fmla="*/ 37595 w 196850"/>
              <a:gd name="T5" fmla="*/ 180974 h 180975"/>
              <a:gd name="T6" fmla="*/ 159255 w 196850"/>
              <a:gd name="T7" fmla="*/ 180974 h 180975"/>
              <a:gd name="T8" fmla="*/ 196850 w 196850"/>
              <a:gd name="T9" fmla="*/ 69126 h 180975"/>
              <a:gd name="T10" fmla="*/ 17694720 60000 65536"/>
              <a:gd name="T11" fmla="*/ 11796480 60000 65536"/>
              <a:gd name="T12" fmla="*/ 5898240 60000 65536"/>
              <a:gd name="T13" fmla="*/ 5898240 60000 65536"/>
              <a:gd name="T14" fmla="*/ 0 60000 65536"/>
              <a:gd name="T15" fmla="*/ 60831 w 196850"/>
              <a:gd name="T16" fmla="*/ 69127 h 180975"/>
              <a:gd name="T17" fmla="*/ 136019 w 196850"/>
              <a:gd name="T18" fmla="*/ 138252 h 180975"/>
            </a:gdLst>
            <a:cxnLst>
              <a:cxn ang="T10">
                <a:pos x="T0" y="T1"/>
              </a:cxn>
              <a:cxn ang="T11">
                <a:pos x="T2" y="T3"/>
              </a:cxn>
              <a:cxn ang="T12">
                <a:pos x="T4" y="T5"/>
              </a:cxn>
              <a:cxn ang="T13">
                <a:pos x="T6" y="T7"/>
              </a:cxn>
              <a:cxn ang="T14">
                <a:pos x="T8" y="T9"/>
              </a:cxn>
            </a:cxnLst>
            <a:rect l="T15" t="T16" r="T17" b="T18"/>
            <a:pathLst>
              <a:path w="196850" h="180975">
                <a:moveTo>
                  <a:pt x="0" y="69126"/>
                </a:moveTo>
                <a:lnTo>
                  <a:pt x="75190" y="69127"/>
                </a:lnTo>
                <a:lnTo>
                  <a:pt x="98425" y="0"/>
                </a:lnTo>
                <a:lnTo>
                  <a:pt x="121660" y="69127"/>
                </a:lnTo>
                <a:lnTo>
                  <a:pt x="196850" y="69126"/>
                </a:lnTo>
                <a:lnTo>
                  <a:pt x="136019" y="111848"/>
                </a:lnTo>
                <a:lnTo>
                  <a:pt x="159255" y="180974"/>
                </a:lnTo>
                <a:lnTo>
                  <a:pt x="98425" y="138252"/>
                </a:lnTo>
                <a:lnTo>
                  <a:pt x="37595" y="180974"/>
                </a:lnTo>
                <a:lnTo>
                  <a:pt x="60831" y="111848"/>
                </a:lnTo>
                <a:close/>
              </a:path>
            </a:pathLst>
          </a:custGeom>
          <a:solidFill>
            <a:srgbClr val="FF6600"/>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fontAlgn="base">
              <a:spcBef>
                <a:spcPct val="0"/>
              </a:spcBef>
              <a:spcAft>
                <a:spcPct val="0"/>
              </a:spcAft>
              <a:defRPr/>
            </a:pPr>
            <a:endParaRPr lang="en-US" sz="1200">
              <a:solidFill>
                <a:srgbClr val="000000"/>
              </a:solidFill>
              <a:latin typeface="华文楷体" pitchFamily="2" charset="-122"/>
            </a:endParaRPr>
          </a:p>
        </p:txBody>
      </p:sp>
      <p:sp>
        <p:nvSpPr>
          <p:cNvPr id="42" name="AutoShape 55"/>
          <p:cNvSpPr>
            <a:spLocks noChangeArrowheads="1"/>
          </p:cNvSpPr>
          <p:nvPr/>
        </p:nvSpPr>
        <p:spPr bwMode="auto">
          <a:xfrm>
            <a:off x="2901255" y="4051458"/>
            <a:ext cx="196850" cy="182562"/>
          </a:xfrm>
          <a:custGeom>
            <a:gdLst>
              <a:gd name="T0" fmla="*/ 98425 w 196850"/>
              <a:gd name="T1" fmla="*/ 0 h 182563"/>
              <a:gd name="T2" fmla="*/ 0 w 196850"/>
              <a:gd name="T3" fmla="*/ 69733 h 182563"/>
              <a:gd name="T4" fmla="*/ 37595 w 196850"/>
              <a:gd name="T5" fmla="*/ 182562 h 182563"/>
              <a:gd name="T6" fmla="*/ 159255 w 196850"/>
              <a:gd name="T7" fmla="*/ 182562 h 182563"/>
              <a:gd name="T8" fmla="*/ 196850 w 196850"/>
              <a:gd name="T9" fmla="*/ 69733 h 182563"/>
              <a:gd name="T10" fmla="*/ 17694720 60000 65536"/>
              <a:gd name="T11" fmla="*/ 11796480 60000 65536"/>
              <a:gd name="T12" fmla="*/ 5898240 60000 65536"/>
              <a:gd name="T13" fmla="*/ 5898240 60000 65536"/>
              <a:gd name="T14" fmla="*/ 0 60000 65536"/>
              <a:gd name="T15" fmla="*/ 60831 w 196850"/>
              <a:gd name="T16" fmla="*/ 69733 h 182563"/>
              <a:gd name="T17" fmla="*/ 136019 w 196850"/>
              <a:gd name="T18" fmla="*/ 139465 h 182563"/>
            </a:gdLst>
            <a:cxnLst>
              <a:cxn ang="T10">
                <a:pos x="T0" y="T1"/>
              </a:cxn>
              <a:cxn ang="T11">
                <a:pos x="T2" y="T3"/>
              </a:cxn>
              <a:cxn ang="T12">
                <a:pos x="T4" y="T5"/>
              </a:cxn>
              <a:cxn ang="T13">
                <a:pos x="T6" y="T7"/>
              </a:cxn>
              <a:cxn ang="T14">
                <a:pos x="T8" y="T9"/>
              </a:cxn>
            </a:cxnLst>
            <a:rect l="T15" t="T16" r="T17" b="T18"/>
            <a:pathLst>
              <a:path w="196850" h="182563">
                <a:moveTo>
                  <a:pt x="0" y="69733"/>
                </a:moveTo>
                <a:lnTo>
                  <a:pt x="75190" y="69733"/>
                </a:lnTo>
                <a:lnTo>
                  <a:pt x="98425" y="0"/>
                </a:lnTo>
                <a:lnTo>
                  <a:pt x="121660" y="69733"/>
                </a:lnTo>
                <a:lnTo>
                  <a:pt x="196850" y="69733"/>
                </a:lnTo>
                <a:lnTo>
                  <a:pt x="136019" y="112830"/>
                </a:lnTo>
                <a:lnTo>
                  <a:pt x="159255" y="182562"/>
                </a:lnTo>
                <a:lnTo>
                  <a:pt x="98425" y="139465"/>
                </a:lnTo>
                <a:lnTo>
                  <a:pt x="37595" y="182562"/>
                </a:lnTo>
                <a:lnTo>
                  <a:pt x="60831" y="112830"/>
                </a:lnTo>
                <a:close/>
              </a:path>
            </a:pathLst>
          </a:custGeom>
          <a:solidFill>
            <a:srgbClr val="FF6600"/>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fontAlgn="base">
              <a:spcBef>
                <a:spcPct val="0"/>
              </a:spcBef>
              <a:spcAft>
                <a:spcPct val="0"/>
              </a:spcAft>
              <a:defRPr/>
            </a:pPr>
            <a:endParaRPr lang="en-US" sz="1200">
              <a:solidFill>
                <a:srgbClr val="000000"/>
              </a:solidFill>
              <a:latin typeface="华文楷体" pitchFamily="2" charset="-122"/>
            </a:endParaRPr>
          </a:p>
        </p:txBody>
      </p:sp>
      <p:sp>
        <p:nvSpPr>
          <p:cNvPr id="25" name="Line 41"/>
          <p:cNvSpPr>
            <a:spLocks noChangeShapeType="1"/>
          </p:cNvSpPr>
          <p:nvPr/>
        </p:nvSpPr>
        <p:spPr bwMode="auto">
          <a:xfrm flipV="1">
            <a:off x="2206140" y="3159328"/>
            <a:ext cx="1508760" cy="0"/>
          </a:xfrm>
          <a:prstGeom prst="line">
            <a:avLst/>
          </a:prstGeom>
          <a:noFill/>
          <a:ln w="28575">
            <a:solidFill>
              <a:schemeClr val="hlink"/>
            </a:solidFill>
            <a:round/>
            <a:headEnd type="triangle" w="med" len="med"/>
            <a:tailEnd type="triangle" w="med" len="med"/>
          </a:ln>
          <a:extLst>
            <a:ext uri="{909E8E84-426E-40DD-AFC4-6F175D3DCCD1}">
              <a14:hiddenFill xmlns:a14="http://schemas.microsoft.com/office/drawing/2010/main">
                <a:noFill/>
              </a14:hiddenFill>
            </a:ext>
          </a:ex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pPr>
            <a:endParaRPr lang="en-US" sz="1600">
              <a:solidFill>
                <a:srgbClr val="000000"/>
              </a:solidFill>
            </a:endParaRPr>
          </a:p>
        </p:txBody>
      </p:sp>
      <p:sp>
        <p:nvSpPr>
          <p:cNvPr id="26" name="AutoShape 43"/>
          <p:cNvSpPr>
            <a:spLocks noChangeArrowheads="1"/>
          </p:cNvSpPr>
          <p:nvPr/>
        </p:nvSpPr>
        <p:spPr bwMode="auto">
          <a:xfrm>
            <a:off x="3617431" y="3068840"/>
            <a:ext cx="196850" cy="180975"/>
          </a:xfrm>
          <a:custGeom>
            <a:gdLst>
              <a:gd name="T0" fmla="*/ 98425 w 196850"/>
              <a:gd name="T1" fmla="*/ 0 h 180975"/>
              <a:gd name="T2" fmla="*/ 0 w 196850"/>
              <a:gd name="T3" fmla="*/ 69126 h 180975"/>
              <a:gd name="T4" fmla="*/ 37595 w 196850"/>
              <a:gd name="T5" fmla="*/ 180974 h 180975"/>
              <a:gd name="T6" fmla="*/ 159255 w 196850"/>
              <a:gd name="T7" fmla="*/ 180974 h 180975"/>
              <a:gd name="T8" fmla="*/ 196850 w 196850"/>
              <a:gd name="T9" fmla="*/ 69126 h 180975"/>
              <a:gd name="T10" fmla="*/ 17694720 60000 65536"/>
              <a:gd name="T11" fmla="*/ 11796480 60000 65536"/>
              <a:gd name="T12" fmla="*/ 5898240 60000 65536"/>
              <a:gd name="T13" fmla="*/ 5898240 60000 65536"/>
              <a:gd name="T14" fmla="*/ 0 60000 65536"/>
              <a:gd name="T15" fmla="*/ 60831 w 196850"/>
              <a:gd name="T16" fmla="*/ 69127 h 180975"/>
              <a:gd name="T17" fmla="*/ 136019 w 196850"/>
              <a:gd name="T18" fmla="*/ 138252 h 180975"/>
            </a:gdLst>
            <a:cxnLst>
              <a:cxn ang="T10">
                <a:pos x="T0" y="T1"/>
              </a:cxn>
              <a:cxn ang="T11">
                <a:pos x="T2" y="T3"/>
              </a:cxn>
              <a:cxn ang="T12">
                <a:pos x="T4" y="T5"/>
              </a:cxn>
              <a:cxn ang="T13">
                <a:pos x="T6" y="T7"/>
              </a:cxn>
              <a:cxn ang="T14">
                <a:pos x="T8" y="T9"/>
              </a:cxn>
            </a:cxnLst>
            <a:rect l="T15" t="T16" r="T17" b="T18"/>
            <a:pathLst>
              <a:path w="196850" h="180975">
                <a:moveTo>
                  <a:pt x="0" y="69126"/>
                </a:moveTo>
                <a:lnTo>
                  <a:pt x="75190" y="69127"/>
                </a:lnTo>
                <a:lnTo>
                  <a:pt x="98425" y="0"/>
                </a:lnTo>
                <a:lnTo>
                  <a:pt x="121660" y="69127"/>
                </a:lnTo>
                <a:lnTo>
                  <a:pt x="196850" y="69126"/>
                </a:lnTo>
                <a:lnTo>
                  <a:pt x="136019" y="111848"/>
                </a:lnTo>
                <a:lnTo>
                  <a:pt x="159255" y="180974"/>
                </a:lnTo>
                <a:lnTo>
                  <a:pt x="98425" y="138252"/>
                </a:lnTo>
                <a:lnTo>
                  <a:pt x="37595" y="180974"/>
                </a:lnTo>
                <a:lnTo>
                  <a:pt x="60831" y="111848"/>
                </a:lnTo>
                <a:close/>
              </a:path>
            </a:pathLst>
          </a:custGeom>
          <a:solidFill>
            <a:srgbClr val="FF6600"/>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fontAlgn="base">
              <a:spcBef>
                <a:spcPct val="0"/>
              </a:spcBef>
              <a:spcAft>
                <a:spcPct val="0"/>
              </a:spcAft>
              <a:defRPr/>
            </a:pPr>
            <a:endParaRPr lang="en-US" sz="1200">
              <a:solidFill>
                <a:srgbClr val="000000"/>
              </a:solidFill>
              <a:latin typeface="华文楷体" pitchFamily="2" charset="-122"/>
            </a:endParaRPr>
          </a:p>
        </p:txBody>
      </p:sp>
      <p:sp>
        <p:nvSpPr>
          <p:cNvPr id="12" name="TextBox 11"/>
          <p:cNvSpPr txBox="1"/>
          <p:nvPr/>
        </p:nvSpPr>
        <p:spPr>
          <a:xfrm>
            <a:off x="7151299" y="2163713"/>
            <a:ext cx="1597560" cy="2915413"/>
          </a:xfrm>
          <a:prstGeom prst="rect">
            <a:avLst/>
          </a:prstGeom>
          <a:solidFill>
            <a:schemeClr val="accent2"/>
          </a:solidFill>
          <a:ln>
            <a:no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marL="1587" lvl="1" indent="0">
              <a:buNone/>
            </a:pPr>
            <a:r>
              <a:rPr lang="zh-CN" altLang="en-US" sz="1200" smtClean="0">
                <a:latin typeface="华文楷体"/>
              </a:rPr>
              <a:t>综合来看，开投总部可以使用</a:t>
            </a:r>
            <a:r>
              <a:rPr lang="zh-CN" altLang="en-US" sz="1200">
                <a:latin typeface="华文楷体"/>
              </a:rPr>
              <a:t>“整体战略管控，公益类运营管控”</a:t>
            </a:r>
            <a:r>
              <a:rPr lang="zh-CN" altLang="en-US" sz="1200" smtClean="0">
                <a:latin typeface="华文楷体"/>
              </a:rPr>
              <a:t>的管控模式</a:t>
            </a:r>
          </a:p>
          <a:p>
            <a:pPr lvl="1" fontAlgn="base">
              <a:spcBef>
                <a:spcPct val="0"/>
              </a:spcBef>
              <a:spcAft>
                <a:spcPct val="0"/>
              </a:spcAft>
            </a:pPr>
            <a:r>
              <a:rPr lang="zh-CN" altLang="en-US" sz="1200" smtClean="0">
                <a:latin typeface="华文楷体"/>
              </a:rPr>
              <a:t>开投业务多样的特点和精细化管理的要求决定了战略管控应当作为开投的整体管控模式</a:t>
            </a:r>
          </a:p>
          <a:p>
            <a:pPr lvl="1" fontAlgn="base">
              <a:spcBef>
                <a:spcPct val="0"/>
              </a:spcBef>
              <a:spcAft>
                <a:spcPct val="0"/>
              </a:spcAft>
            </a:pPr>
            <a:r>
              <a:rPr lang="zh-CN" altLang="en-US" sz="1200" smtClean="0">
                <a:latin typeface="华文楷体"/>
              </a:rPr>
              <a:t>为了能够“保质合规”，圆满完成公益类政府代建项目，建议对部分以公益类为主的子公司采取运营管控</a:t>
            </a:r>
            <a:endParaRPr lang="en-US" sz="1200">
              <a:latin typeface="华文楷体"/>
            </a:endParaRPr>
          </a:p>
        </p:txBody>
      </p:sp>
      <p:sp>
        <p:nvSpPr>
          <p:cNvPr id="67" name="1. On-page tracker"/>
          <p:cNvSpPr>
            <a:spLocks noChangeArrowheads="1"/>
          </p:cNvSpPr>
          <p:nvPr/>
        </p:nvSpPr>
        <p:spPr bwMode="auto">
          <a:xfrm>
            <a:off x="119063" y="26988"/>
            <a:ext cx="2005677"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385763"/>
            <a:r>
              <a:rPr lang="zh-CN" altLang="en-US" sz="1400">
                <a:solidFill>
                  <a:srgbClr val="808080"/>
                </a:solidFill>
                <a:latin typeface="+mn-lt"/>
              </a:rPr>
              <a:t>总部定位及职能架构</a:t>
            </a:r>
          </a:p>
        </p:txBody>
      </p:sp>
      <p:sp>
        <p:nvSpPr>
          <p:cNvPr id="72" name="Marvin Title Tracker Circle"/>
          <p:cNvSpPr/>
          <p:nvPr/>
        </p:nvSpPr>
        <p:spPr>
          <a:xfrm>
            <a:off x="119063" y="207169"/>
            <a:ext cx="335598" cy="335598"/>
          </a:xfrm>
          <a:prstGeom prst="ellipse">
            <a:avLst/>
          </a:prstGeom>
          <a:solidFill>
            <a:schemeClr val="accent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r>
              <a:rPr lang="en-US" sz="1900" b="1" smtClean="0">
                <a:solidFill>
                  <a:schemeClr val="tx2"/>
                </a:solidFill>
                <a:latin typeface="Arial" pitchFamily="34" charset="0"/>
              </a:rPr>
              <a:t>1</a:t>
            </a:r>
          </a:p>
        </p:txBody>
      </p:sp>
    </p:spTree>
    <p:extLst>
      <p:ext uri="{BB962C8B-B14F-4D97-AF65-F5344CB8AC3E}">
        <p14:creationId xmlns:p14="http://schemas.microsoft.com/office/powerpoint/2010/main" val="1477676669"/>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11" name="Object 210" hidden="1"/>
          <p:cNvGraphicFramePr>
            <a:graphicFrameLocks noChangeAspect="1"/>
          </p:cNvGraphicFramePr>
          <p:nvPr>
            <p:custDataLst>
              <p:tags r:id="rId3"/>
            </p:custDataLst>
            <p:extLst/>
          </p:nvPr>
        </p:nvGraphicFramePr>
        <p:xfrm>
          <a:off x="1588" y="1588"/>
          <a:ext cx="1587" cy="1587"/>
        </p:xfrm>
        <a:graphic>
          <a:graphicData uri="http://schemas.openxmlformats.org/presentationml/2006/ole">
            <mc:AlternateContent>
              <mc:Choice xmlns:v="urn:schemas-microsoft-com:vml" Requires="v">
                <p:oleObj spid="_x0000_s1048" name="think-cell Slide" r:id="rId4" imgW="216" imgH="216" progId="TCLayout.ActiveDocument.1">
                  <p:embed/>
                </p:oleObj>
              </mc:Choice>
              <mc:Fallback>
                <p:oleObj name="think-cell Slide" r:id="rId4" imgW="216" imgH="216" progId="TCLayout.ActiveDocument.1">
                  <p:embed/>
                  <p:pic>
                    <p:nvPicPr>
                      <p:cNvPr id="0" name="OLE substitute image"/>
                      <p:cNvPicPr/>
                      <p:nvPr/>
                    </p:nvPicPr>
                    <p:blipFill>
                      <a:blip r:embed="rId5"/>
                      <a:stretch>
                        <a:fillRect/>
                      </a:stretch>
                    </p:blipFill>
                    <p:spPr>
                      <a:xfrm>
                        <a:off x="1588" y="1588"/>
                        <a:ext cx="1587" cy="1587"/>
                      </a:xfrm>
                      <a:prstGeom prst="rect">
                        <a:avLst/>
                      </a:prstGeom>
                    </p:spPr>
                  </p:pic>
                </p:oleObj>
              </mc:Fallback>
            </mc:AlternateContent>
          </a:graphicData>
        </a:graphic>
      </p:graphicFrame>
      <p:sp>
        <p:nvSpPr>
          <p:cNvPr id="12" name="Rectangle 2"/>
          <p:cNvSpPr txBox="1"/>
          <p:nvPr/>
        </p:nvSpPr>
        <p:spPr>
          <a:xfrm>
            <a:off x="4126968" y="1456751"/>
            <a:ext cx="1090756" cy="384048"/>
          </a:xfrm>
          <a:prstGeom prst="rect">
            <a:avLst/>
          </a:prstGeom>
          <a:solidFill>
            <a:schemeClr val="accent1"/>
          </a:solidFill>
          <a:ln>
            <a:solidFill>
              <a:schemeClr val="accent1"/>
            </a:solid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b="1" smtClean="0">
                <a:solidFill>
                  <a:schemeClr val="accent4"/>
                </a:solidFill>
                <a:latin typeface="楷体"/>
              </a:rPr>
              <a:t>董事会</a:t>
            </a:r>
            <a:endParaRPr lang="en-US" sz="1200" b="1">
              <a:solidFill>
                <a:schemeClr val="accent4"/>
              </a:solidFill>
              <a:latin typeface="楷体"/>
            </a:endParaRPr>
          </a:p>
        </p:txBody>
      </p:sp>
      <p:sp>
        <p:nvSpPr>
          <p:cNvPr id="11" name="Rectangle 2"/>
          <p:cNvSpPr txBox="1"/>
          <p:nvPr/>
        </p:nvSpPr>
        <p:spPr>
          <a:xfrm>
            <a:off x="4126969" y="959697"/>
            <a:ext cx="1090756" cy="384048"/>
          </a:xfrm>
          <a:prstGeom prst="rect">
            <a:avLst/>
          </a:prstGeom>
          <a:solidFill>
            <a:schemeClr val="accent1"/>
          </a:solidFill>
          <a:ln>
            <a:solidFill>
              <a:schemeClr val="accent1"/>
            </a:solid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b="1" smtClean="0">
                <a:solidFill>
                  <a:schemeClr val="accent4"/>
                </a:solidFill>
                <a:latin typeface="楷体"/>
              </a:rPr>
              <a:t>股东会</a:t>
            </a:r>
            <a:endParaRPr lang="en-US" sz="1200" b="1">
              <a:solidFill>
                <a:schemeClr val="accent4"/>
              </a:solidFill>
              <a:latin typeface="楷体"/>
            </a:endParaRPr>
          </a:p>
        </p:txBody>
      </p:sp>
      <p:sp>
        <p:nvSpPr>
          <p:cNvPr id="13" name="Rectangle 2"/>
          <p:cNvSpPr txBox="1"/>
          <p:nvPr/>
        </p:nvSpPr>
        <p:spPr>
          <a:xfrm>
            <a:off x="4126968" y="1953804"/>
            <a:ext cx="1090756" cy="384048"/>
          </a:xfrm>
          <a:prstGeom prst="rect">
            <a:avLst/>
          </a:prstGeom>
          <a:solidFill>
            <a:schemeClr val="accent1"/>
          </a:solidFill>
          <a:ln>
            <a:solidFill>
              <a:schemeClr val="accent1"/>
            </a:solid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b="1" smtClean="0">
                <a:solidFill>
                  <a:schemeClr val="accent4"/>
                </a:solidFill>
                <a:latin typeface="楷体"/>
              </a:rPr>
              <a:t>经理层</a:t>
            </a:r>
            <a:endParaRPr lang="en-US" sz="1200" b="1">
              <a:solidFill>
                <a:schemeClr val="accent4"/>
              </a:solidFill>
              <a:latin typeface="楷体"/>
            </a:endParaRPr>
          </a:p>
        </p:txBody>
      </p:sp>
      <p:sp>
        <p:nvSpPr>
          <p:cNvPr id="14" name="Rectangle 2"/>
          <p:cNvSpPr txBox="1"/>
          <p:nvPr/>
        </p:nvSpPr>
        <p:spPr>
          <a:xfrm>
            <a:off x="2600625" y="1219007"/>
            <a:ext cx="1090756" cy="384048"/>
          </a:xfrm>
          <a:prstGeom prst="rect">
            <a:avLst/>
          </a:prstGeom>
          <a:solidFill>
            <a:schemeClr val="accent1"/>
          </a:solidFill>
          <a:ln>
            <a:solidFill>
              <a:schemeClr val="accent1"/>
            </a:solid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b="1" smtClean="0">
                <a:solidFill>
                  <a:schemeClr val="accent4"/>
                </a:solidFill>
                <a:latin typeface="楷体"/>
              </a:rPr>
              <a:t>监事会</a:t>
            </a:r>
            <a:endParaRPr lang="en-US" sz="1200" b="1">
              <a:solidFill>
                <a:schemeClr val="accent4"/>
              </a:solidFill>
              <a:latin typeface="楷体"/>
            </a:endParaRPr>
          </a:p>
        </p:txBody>
      </p:sp>
      <p:cxnSp>
        <p:nvCxnSpPr>
          <p:cNvPr id="92" name="Straight Connector 91"/>
          <p:cNvCxnSpPr>
            <a:stCxn id="11" idx="2"/>
            <a:endCxn id="12" idx="0"/>
          </p:cNvCxnSpPr>
          <p:nvPr/>
        </p:nvCxnSpPr>
        <p:spPr>
          <a:xfrm flipH="1">
            <a:off x="4672346" y="1343745"/>
            <a:ext cx="1" cy="11300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4" name="Straight Connector 93"/>
          <p:cNvCxnSpPr>
            <a:stCxn id="12" idx="2"/>
            <a:endCxn id="13" idx="0"/>
          </p:cNvCxnSpPr>
          <p:nvPr/>
        </p:nvCxnSpPr>
        <p:spPr>
          <a:xfrm flipH="1">
            <a:off x="4672346" y="1840799"/>
            <a:ext cx="0" cy="113005"/>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6" name="Straight Connector 95"/>
          <p:cNvCxnSpPr/>
          <p:nvPr/>
        </p:nvCxnSpPr>
        <p:spPr>
          <a:xfrm>
            <a:off x="3688670" y="1403372"/>
            <a:ext cx="98321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0" name="Elbow Connector 99"/>
          <p:cNvCxnSpPr>
            <a:stCxn id="15" idx="0"/>
            <a:endCxn id="13" idx="2"/>
          </p:cNvCxnSpPr>
          <p:nvPr/>
        </p:nvCxnSpPr>
        <p:spPr>
          <a:xfrm rot="5400000" flipH="1" flipV="1">
            <a:off x="2721069" y="590158"/>
            <a:ext cx="203583" cy="3698972"/>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2" name="Elbow Connector 101"/>
          <p:cNvCxnSpPr>
            <a:stCxn id="17" idx="0"/>
            <a:endCxn id="13" idx="2"/>
          </p:cNvCxnSpPr>
          <p:nvPr/>
        </p:nvCxnSpPr>
        <p:spPr>
          <a:xfrm rot="5400000" flipH="1" flipV="1">
            <a:off x="3057339" y="926429"/>
            <a:ext cx="203583" cy="3026431"/>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4" name="Elbow Connector 103"/>
          <p:cNvCxnSpPr>
            <a:stCxn id="18" idx="0"/>
            <a:endCxn id="13" idx="2"/>
          </p:cNvCxnSpPr>
          <p:nvPr/>
        </p:nvCxnSpPr>
        <p:spPr>
          <a:xfrm rot="5400000" flipH="1" flipV="1">
            <a:off x="3393610" y="1262699"/>
            <a:ext cx="203583" cy="2353890"/>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6" name="Elbow Connector 105"/>
          <p:cNvCxnSpPr>
            <a:stCxn id="19" idx="0"/>
            <a:endCxn id="13" idx="2"/>
          </p:cNvCxnSpPr>
          <p:nvPr/>
        </p:nvCxnSpPr>
        <p:spPr>
          <a:xfrm rot="5400000" flipH="1" flipV="1">
            <a:off x="3729880" y="1598970"/>
            <a:ext cx="203583" cy="1681349"/>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8" name="Elbow Connector 107"/>
          <p:cNvCxnSpPr>
            <a:stCxn id="20" idx="0"/>
            <a:endCxn id="13" idx="2"/>
          </p:cNvCxnSpPr>
          <p:nvPr/>
        </p:nvCxnSpPr>
        <p:spPr>
          <a:xfrm rot="5400000" flipH="1" flipV="1">
            <a:off x="4066151" y="1935240"/>
            <a:ext cx="203583" cy="1008808"/>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0" name="Elbow Connector 109"/>
          <p:cNvCxnSpPr>
            <a:stCxn id="21" idx="0"/>
            <a:endCxn id="13" idx="2"/>
          </p:cNvCxnSpPr>
          <p:nvPr/>
        </p:nvCxnSpPr>
        <p:spPr>
          <a:xfrm rot="5400000" flipH="1" flipV="1">
            <a:off x="4402421" y="2271511"/>
            <a:ext cx="203583" cy="336267"/>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2" name="Elbow Connector 111"/>
          <p:cNvCxnSpPr>
            <a:stCxn id="22" idx="0"/>
            <a:endCxn id="13" idx="2"/>
          </p:cNvCxnSpPr>
          <p:nvPr/>
        </p:nvCxnSpPr>
        <p:spPr>
          <a:xfrm rot="16200000" flipV="1">
            <a:off x="4738692" y="2271507"/>
            <a:ext cx="203583" cy="336274"/>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4" name="Elbow Connector 113"/>
          <p:cNvCxnSpPr>
            <a:stCxn id="23" idx="0"/>
            <a:endCxn id="13" idx="2"/>
          </p:cNvCxnSpPr>
          <p:nvPr/>
        </p:nvCxnSpPr>
        <p:spPr>
          <a:xfrm rot="16200000" flipV="1">
            <a:off x="5074963" y="1935236"/>
            <a:ext cx="203583" cy="1008815"/>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6" name="Elbow Connector 115"/>
          <p:cNvCxnSpPr>
            <a:stCxn id="24" idx="0"/>
            <a:endCxn id="13" idx="2"/>
          </p:cNvCxnSpPr>
          <p:nvPr/>
        </p:nvCxnSpPr>
        <p:spPr>
          <a:xfrm rot="16200000" flipV="1">
            <a:off x="5411233" y="1598966"/>
            <a:ext cx="203583" cy="1681356"/>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8" name="Elbow Connector 117"/>
          <p:cNvCxnSpPr>
            <a:stCxn id="25" idx="0"/>
            <a:endCxn id="13" idx="2"/>
          </p:cNvCxnSpPr>
          <p:nvPr/>
        </p:nvCxnSpPr>
        <p:spPr>
          <a:xfrm rot="16200000" flipV="1">
            <a:off x="5747504" y="1262695"/>
            <a:ext cx="203583" cy="2353897"/>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0" name="Elbow Connector 119"/>
          <p:cNvCxnSpPr>
            <a:endCxn id="13" idx="2"/>
          </p:cNvCxnSpPr>
          <p:nvPr/>
        </p:nvCxnSpPr>
        <p:spPr>
          <a:xfrm rot="16200000" flipV="1">
            <a:off x="6083774" y="926425"/>
            <a:ext cx="203583" cy="3026438"/>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Rectangle 2"/>
          <p:cNvSpPr txBox="1"/>
          <p:nvPr/>
        </p:nvSpPr>
        <p:spPr>
          <a:xfrm>
            <a:off x="658849" y="2541435"/>
            <a:ext cx="629049" cy="443198"/>
          </a:xfrm>
          <a:prstGeom prst="rect">
            <a:avLst/>
          </a:prstGeom>
          <a:solidFill>
            <a:schemeClr val="accent1"/>
          </a:solidFill>
          <a:ln>
            <a:solidFill>
              <a:schemeClr val="accent1"/>
            </a:solid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党群</a:t>
            </a:r>
            <a:endParaRPr lang="en-US" altLang="zh-CN" sz="1200" smtClean="0">
              <a:solidFill>
                <a:srgbClr val="000000"/>
              </a:solidFill>
              <a:latin typeface="楷体"/>
            </a:endParaRPr>
          </a:p>
          <a:p>
            <a:pPr>
              <a:buClr>
                <a:srgbClr val="002960"/>
              </a:buClr>
            </a:pPr>
            <a:r>
              <a:rPr lang="zh-CN" altLang="en-US" sz="1200" smtClean="0">
                <a:solidFill>
                  <a:srgbClr val="000000"/>
                </a:solidFill>
                <a:latin typeface="楷体"/>
              </a:rPr>
              <a:t>工作部</a:t>
            </a:r>
            <a:endParaRPr lang="en-US" sz="1200">
              <a:solidFill>
                <a:srgbClr val="000000"/>
              </a:solidFill>
              <a:latin typeface="楷体"/>
            </a:endParaRPr>
          </a:p>
        </p:txBody>
      </p:sp>
      <p:sp>
        <p:nvSpPr>
          <p:cNvPr id="17" name="Rectangle 2"/>
          <p:cNvSpPr txBox="1"/>
          <p:nvPr/>
        </p:nvSpPr>
        <p:spPr>
          <a:xfrm>
            <a:off x="1331390" y="2541435"/>
            <a:ext cx="629049" cy="443198"/>
          </a:xfrm>
          <a:prstGeom prst="rect">
            <a:avLst/>
          </a:prstGeom>
          <a:solidFill>
            <a:schemeClr val="accent1"/>
          </a:solidFill>
          <a:ln>
            <a:solidFill>
              <a:schemeClr val="accent1"/>
            </a:solid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投资</a:t>
            </a:r>
            <a:endParaRPr lang="en-US" altLang="zh-CN" sz="1200" smtClean="0">
              <a:solidFill>
                <a:srgbClr val="000000"/>
              </a:solidFill>
              <a:latin typeface="楷体"/>
            </a:endParaRPr>
          </a:p>
          <a:p>
            <a:pPr>
              <a:buClr>
                <a:srgbClr val="002960"/>
              </a:buClr>
            </a:pPr>
            <a:r>
              <a:rPr lang="zh-CN" altLang="en-US" sz="1200" smtClean="0">
                <a:solidFill>
                  <a:srgbClr val="000000"/>
                </a:solidFill>
                <a:latin typeface="楷体"/>
              </a:rPr>
              <a:t>发展部</a:t>
            </a:r>
            <a:endParaRPr lang="en-US" sz="1200">
              <a:solidFill>
                <a:srgbClr val="000000"/>
              </a:solidFill>
              <a:latin typeface="楷体"/>
            </a:endParaRPr>
          </a:p>
        </p:txBody>
      </p:sp>
      <p:sp>
        <p:nvSpPr>
          <p:cNvPr id="18" name="Rectangle 2"/>
          <p:cNvSpPr txBox="1"/>
          <p:nvPr/>
        </p:nvSpPr>
        <p:spPr>
          <a:xfrm>
            <a:off x="2003931" y="2541435"/>
            <a:ext cx="629049" cy="443198"/>
          </a:xfrm>
          <a:prstGeom prst="rect">
            <a:avLst/>
          </a:prstGeom>
          <a:solidFill>
            <a:schemeClr val="accent1"/>
          </a:solidFill>
          <a:ln>
            <a:solidFill>
              <a:schemeClr val="accent1"/>
            </a:solid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办公室</a:t>
            </a:r>
            <a:endParaRPr lang="en-US" sz="1200">
              <a:solidFill>
                <a:srgbClr val="000000"/>
              </a:solidFill>
              <a:latin typeface="楷体"/>
            </a:endParaRPr>
          </a:p>
        </p:txBody>
      </p:sp>
      <p:sp>
        <p:nvSpPr>
          <p:cNvPr id="19" name="Rectangle 2"/>
          <p:cNvSpPr txBox="1"/>
          <p:nvPr/>
        </p:nvSpPr>
        <p:spPr>
          <a:xfrm>
            <a:off x="2676472" y="2541435"/>
            <a:ext cx="629049" cy="443198"/>
          </a:xfrm>
          <a:prstGeom prst="rect">
            <a:avLst/>
          </a:prstGeom>
          <a:solidFill>
            <a:schemeClr val="accent1"/>
          </a:solidFill>
          <a:ln>
            <a:solidFill>
              <a:schemeClr val="accent1"/>
            </a:solid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a:solidFill>
                  <a:srgbClr val="000000"/>
                </a:solidFill>
                <a:latin typeface="楷体"/>
              </a:rPr>
              <a:t>战略</a:t>
            </a:r>
            <a:endParaRPr lang="en-US" altLang="zh-CN" sz="1200" smtClean="0">
              <a:solidFill>
                <a:srgbClr val="000000"/>
              </a:solidFill>
              <a:latin typeface="楷体"/>
            </a:endParaRPr>
          </a:p>
          <a:p>
            <a:pPr>
              <a:buClr>
                <a:srgbClr val="002960"/>
              </a:buClr>
            </a:pPr>
            <a:r>
              <a:rPr lang="zh-CN" altLang="en-US" sz="1200" smtClean="0">
                <a:solidFill>
                  <a:srgbClr val="000000"/>
                </a:solidFill>
                <a:latin typeface="楷体"/>
              </a:rPr>
              <a:t>规划部</a:t>
            </a:r>
            <a:endParaRPr lang="en-US" sz="1200">
              <a:solidFill>
                <a:srgbClr val="000000"/>
              </a:solidFill>
              <a:latin typeface="楷体"/>
            </a:endParaRPr>
          </a:p>
        </p:txBody>
      </p:sp>
      <p:sp>
        <p:nvSpPr>
          <p:cNvPr id="20" name="Rectangle 2"/>
          <p:cNvSpPr txBox="1"/>
          <p:nvPr/>
        </p:nvSpPr>
        <p:spPr>
          <a:xfrm>
            <a:off x="3349013" y="2541435"/>
            <a:ext cx="629049" cy="443198"/>
          </a:xfrm>
          <a:prstGeom prst="rect">
            <a:avLst/>
          </a:prstGeom>
          <a:solidFill>
            <a:schemeClr val="accent1"/>
          </a:solidFill>
          <a:ln>
            <a:solidFill>
              <a:schemeClr val="accent1"/>
            </a:solid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财务部</a:t>
            </a:r>
            <a:endParaRPr lang="en-US" sz="1200">
              <a:solidFill>
                <a:srgbClr val="000000"/>
              </a:solidFill>
              <a:latin typeface="楷体"/>
            </a:endParaRPr>
          </a:p>
        </p:txBody>
      </p:sp>
      <p:sp>
        <p:nvSpPr>
          <p:cNvPr id="21" name="Rectangle 2"/>
          <p:cNvSpPr txBox="1"/>
          <p:nvPr/>
        </p:nvSpPr>
        <p:spPr>
          <a:xfrm>
            <a:off x="4021554" y="2541435"/>
            <a:ext cx="629049" cy="443198"/>
          </a:xfrm>
          <a:prstGeom prst="rect">
            <a:avLst/>
          </a:prstGeom>
          <a:solidFill>
            <a:schemeClr val="accent1"/>
          </a:solidFill>
          <a:ln>
            <a:solidFill>
              <a:schemeClr val="accent1"/>
            </a:solid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人力</a:t>
            </a:r>
            <a:endParaRPr lang="en-US" altLang="zh-CN" sz="1200" smtClean="0">
              <a:solidFill>
                <a:srgbClr val="000000"/>
              </a:solidFill>
              <a:latin typeface="楷体"/>
            </a:endParaRPr>
          </a:p>
          <a:p>
            <a:pPr>
              <a:buClr>
                <a:srgbClr val="002960"/>
              </a:buClr>
            </a:pPr>
            <a:r>
              <a:rPr lang="zh-CN" altLang="en-US" sz="1200" smtClean="0">
                <a:solidFill>
                  <a:srgbClr val="000000"/>
                </a:solidFill>
                <a:latin typeface="楷体"/>
              </a:rPr>
              <a:t>资源部</a:t>
            </a:r>
            <a:endParaRPr lang="en-US" sz="1200">
              <a:solidFill>
                <a:srgbClr val="000000"/>
              </a:solidFill>
              <a:latin typeface="楷体"/>
            </a:endParaRPr>
          </a:p>
        </p:txBody>
      </p:sp>
      <p:sp>
        <p:nvSpPr>
          <p:cNvPr id="22" name="Rectangle 2"/>
          <p:cNvSpPr txBox="1"/>
          <p:nvPr/>
        </p:nvSpPr>
        <p:spPr>
          <a:xfrm>
            <a:off x="4694095" y="2541435"/>
            <a:ext cx="629049" cy="443198"/>
          </a:xfrm>
          <a:prstGeom prst="rect">
            <a:avLst/>
          </a:prstGeom>
          <a:solidFill>
            <a:schemeClr val="accent1"/>
          </a:solidFill>
          <a:ln>
            <a:solidFill>
              <a:schemeClr val="accent1"/>
            </a:solid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企业</a:t>
            </a:r>
            <a:endParaRPr lang="en-US" altLang="zh-CN" sz="1200" smtClean="0">
              <a:solidFill>
                <a:srgbClr val="000000"/>
              </a:solidFill>
              <a:latin typeface="楷体"/>
            </a:endParaRPr>
          </a:p>
          <a:p>
            <a:pPr>
              <a:buClr>
                <a:srgbClr val="002960"/>
              </a:buClr>
            </a:pPr>
            <a:r>
              <a:rPr lang="zh-CN" altLang="en-US" sz="1200" smtClean="0">
                <a:solidFill>
                  <a:srgbClr val="000000"/>
                </a:solidFill>
                <a:latin typeface="楷体"/>
              </a:rPr>
              <a:t>管理部</a:t>
            </a:r>
            <a:endParaRPr lang="en-US" sz="1200">
              <a:solidFill>
                <a:srgbClr val="000000"/>
              </a:solidFill>
              <a:latin typeface="楷体"/>
            </a:endParaRPr>
          </a:p>
        </p:txBody>
      </p:sp>
      <p:sp>
        <p:nvSpPr>
          <p:cNvPr id="23" name="Rectangle 2"/>
          <p:cNvSpPr txBox="1"/>
          <p:nvPr/>
        </p:nvSpPr>
        <p:spPr>
          <a:xfrm>
            <a:off x="5366636" y="2541435"/>
            <a:ext cx="629049" cy="443198"/>
          </a:xfrm>
          <a:prstGeom prst="rect">
            <a:avLst/>
          </a:prstGeom>
          <a:solidFill>
            <a:schemeClr val="accent1"/>
          </a:solidFill>
          <a:ln>
            <a:no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资产</a:t>
            </a:r>
            <a:endParaRPr lang="en-US" altLang="zh-CN" sz="1200" smtClean="0">
              <a:solidFill>
                <a:srgbClr val="000000"/>
              </a:solidFill>
              <a:latin typeface="楷体"/>
            </a:endParaRPr>
          </a:p>
          <a:p>
            <a:pPr>
              <a:buClr>
                <a:srgbClr val="002960"/>
              </a:buClr>
            </a:pPr>
            <a:r>
              <a:rPr lang="zh-CN" altLang="en-US" sz="1200" smtClean="0">
                <a:solidFill>
                  <a:srgbClr val="000000"/>
                </a:solidFill>
                <a:latin typeface="楷体"/>
              </a:rPr>
              <a:t>管理部</a:t>
            </a:r>
            <a:endParaRPr lang="en-US" sz="1200">
              <a:solidFill>
                <a:srgbClr val="000000"/>
              </a:solidFill>
              <a:latin typeface="楷体"/>
            </a:endParaRPr>
          </a:p>
        </p:txBody>
      </p:sp>
      <p:sp>
        <p:nvSpPr>
          <p:cNvPr id="24" name="Rectangle 2"/>
          <p:cNvSpPr txBox="1"/>
          <p:nvPr/>
        </p:nvSpPr>
        <p:spPr>
          <a:xfrm>
            <a:off x="6039177" y="2541435"/>
            <a:ext cx="629049" cy="443198"/>
          </a:xfrm>
          <a:prstGeom prst="rect">
            <a:avLst/>
          </a:prstGeom>
          <a:solidFill>
            <a:schemeClr val="accent1"/>
          </a:solidFill>
          <a:ln>
            <a:solidFill>
              <a:schemeClr val="accent1"/>
            </a:solid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a:solidFill>
                  <a:srgbClr val="000000"/>
                </a:solidFill>
                <a:latin typeface="楷体"/>
              </a:rPr>
              <a:t>建设</a:t>
            </a:r>
            <a:endParaRPr lang="en-US" altLang="zh-CN" sz="1200" smtClean="0">
              <a:solidFill>
                <a:srgbClr val="000000"/>
              </a:solidFill>
              <a:latin typeface="楷体"/>
            </a:endParaRPr>
          </a:p>
          <a:p>
            <a:pPr>
              <a:buClr>
                <a:srgbClr val="002960"/>
              </a:buClr>
            </a:pPr>
            <a:r>
              <a:rPr lang="zh-CN" altLang="en-US" sz="1200" smtClean="0">
                <a:solidFill>
                  <a:srgbClr val="000000"/>
                </a:solidFill>
                <a:latin typeface="楷体"/>
              </a:rPr>
              <a:t>管理部</a:t>
            </a:r>
            <a:endParaRPr lang="en-US" sz="1200">
              <a:solidFill>
                <a:srgbClr val="000000"/>
              </a:solidFill>
              <a:latin typeface="楷体"/>
            </a:endParaRPr>
          </a:p>
        </p:txBody>
      </p:sp>
      <p:sp>
        <p:nvSpPr>
          <p:cNvPr id="25" name="Rectangle 2"/>
          <p:cNvSpPr txBox="1"/>
          <p:nvPr/>
        </p:nvSpPr>
        <p:spPr>
          <a:xfrm>
            <a:off x="6711718" y="2541435"/>
            <a:ext cx="629049" cy="443198"/>
          </a:xfrm>
          <a:prstGeom prst="rect">
            <a:avLst/>
          </a:prstGeom>
          <a:solidFill>
            <a:schemeClr val="accent1"/>
          </a:solidFill>
          <a:ln>
            <a:solidFill>
              <a:schemeClr val="accent1"/>
            </a:solid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审计</a:t>
            </a:r>
            <a:endParaRPr lang="en-US" altLang="zh-CN" sz="1200" smtClean="0">
              <a:solidFill>
                <a:srgbClr val="000000"/>
              </a:solidFill>
              <a:latin typeface="楷体"/>
            </a:endParaRPr>
          </a:p>
          <a:p>
            <a:pPr>
              <a:buClr>
                <a:srgbClr val="002960"/>
              </a:buClr>
            </a:pPr>
            <a:r>
              <a:rPr lang="zh-CN" altLang="en-US" sz="1200" smtClean="0">
                <a:solidFill>
                  <a:srgbClr val="000000"/>
                </a:solidFill>
                <a:latin typeface="楷体"/>
              </a:rPr>
              <a:t>法务部</a:t>
            </a:r>
            <a:endParaRPr lang="en-US" sz="1200">
              <a:solidFill>
                <a:srgbClr val="000000"/>
              </a:solidFill>
              <a:latin typeface="楷体"/>
            </a:endParaRPr>
          </a:p>
        </p:txBody>
      </p:sp>
      <p:sp>
        <p:nvSpPr>
          <p:cNvPr id="27" name="Rectangle 2"/>
          <p:cNvSpPr txBox="1"/>
          <p:nvPr/>
        </p:nvSpPr>
        <p:spPr>
          <a:xfrm>
            <a:off x="7377925" y="2541435"/>
            <a:ext cx="629049" cy="443198"/>
          </a:xfrm>
          <a:prstGeom prst="rect">
            <a:avLst/>
          </a:prstGeom>
          <a:solidFill>
            <a:schemeClr val="accent1"/>
          </a:solidFill>
          <a:ln>
            <a:solidFill>
              <a:schemeClr val="accent1"/>
            </a:solidFill>
          </a:ln>
        </p:spPr>
        <p:txBody>
          <a:bodyPr vert="horz" wrap="square" lIns="36576" tIns="36576" rIns="36576" bIns="36576" rtlCol="0" anchor="ctr" anchorCtr="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专家</a:t>
            </a:r>
            <a:endParaRPr lang="en-US" altLang="zh-CN" sz="1200" smtClean="0">
              <a:solidFill>
                <a:srgbClr val="000000"/>
              </a:solidFill>
              <a:latin typeface="楷体"/>
            </a:endParaRPr>
          </a:p>
          <a:p>
            <a:pPr>
              <a:buClr>
                <a:srgbClr val="002960"/>
              </a:buClr>
            </a:pPr>
            <a:r>
              <a:rPr lang="zh-CN" altLang="en-US" sz="1200" smtClean="0">
                <a:solidFill>
                  <a:srgbClr val="000000"/>
                </a:solidFill>
                <a:latin typeface="楷体"/>
              </a:rPr>
              <a:t>委员会</a:t>
            </a:r>
            <a:endParaRPr lang="en-US" sz="1200">
              <a:solidFill>
                <a:srgbClr val="000000"/>
              </a:solidFill>
              <a:latin typeface="楷体"/>
            </a:endParaRPr>
          </a:p>
        </p:txBody>
      </p:sp>
      <p:sp>
        <p:nvSpPr>
          <p:cNvPr id="115" name="Rectangle 2"/>
          <p:cNvSpPr txBox="1"/>
          <p:nvPr/>
        </p:nvSpPr>
        <p:spPr>
          <a:xfrm>
            <a:off x="112375" y="2486035"/>
            <a:ext cx="461338" cy="553998"/>
          </a:xfrm>
          <a:prstGeom prst="rect">
            <a:avLst/>
          </a:prstGeom>
          <a:solidFill>
            <a:schemeClr val="bg1"/>
          </a:solidFill>
          <a:ln>
            <a:noFill/>
          </a:ln>
        </p:spPr>
        <p:txBody>
          <a:bodyPr vert="horz" wrap="square" lIns="0" tIns="0" rIns="0" bIns="0" rtlCol="0" anchor="ctr" anchorCtr="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b="1" smtClean="0">
                <a:solidFill>
                  <a:schemeClr val="accent4"/>
                </a:solidFill>
              </a:rPr>
              <a:t>总公司</a:t>
            </a:r>
            <a:br>
              <a:rPr lang="en-US" altLang="zh-CN" sz="1200" b="1" smtClean="0">
                <a:solidFill>
                  <a:schemeClr val="accent4"/>
                </a:solidFill>
              </a:rPr>
            </a:br>
            <a:r>
              <a:rPr lang="zh-CN" altLang="en-US" sz="1200" b="1" smtClean="0">
                <a:solidFill>
                  <a:schemeClr val="accent4"/>
                </a:solidFill>
              </a:rPr>
              <a:t>职能</a:t>
            </a:r>
            <a:endParaRPr lang="en-US" altLang="zh-CN" sz="1200" b="1" smtClean="0">
              <a:solidFill>
                <a:schemeClr val="accent4"/>
              </a:solidFill>
            </a:endParaRPr>
          </a:p>
          <a:p>
            <a:pPr>
              <a:buClr>
                <a:srgbClr val="002960"/>
              </a:buClr>
            </a:pPr>
            <a:r>
              <a:rPr lang="zh-CN" altLang="en-US" sz="1200" b="1" smtClean="0">
                <a:solidFill>
                  <a:schemeClr val="accent4"/>
                </a:solidFill>
              </a:rPr>
              <a:t>部门</a:t>
            </a:r>
            <a:endParaRPr lang="en-US" sz="1200" b="1">
              <a:solidFill>
                <a:schemeClr val="accent4"/>
              </a:solidFill>
            </a:endParaRPr>
          </a:p>
        </p:txBody>
      </p:sp>
      <p:sp>
        <p:nvSpPr>
          <p:cNvPr id="119" name="Rectangle 2"/>
          <p:cNvSpPr txBox="1"/>
          <p:nvPr/>
        </p:nvSpPr>
        <p:spPr>
          <a:xfrm>
            <a:off x="112375" y="4953816"/>
            <a:ext cx="461338" cy="553998"/>
          </a:xfrm>
          <a:prstGeom prst="rect">
            <a:avLst/>
          </a:prstGeom>
          <a:solidFill>
            <a:schemeClr val="bg1"/>
          </a:solidFill>
          <a:ln>
            <a:noFill/>
          </a:ln>
        </p:spPr>
        <p:txBody>
          <a:bodyPr vert="horz" wrap="square" lIns="0" tIns="0" rIns="0" bIns="0" rtlCol="0" anchor="ctr" anchorCtr="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b="1" smtClean="0">
                <a:solidFill>
                  <a:schemeClr val="accent4"/>
                </a:solidFill>
              </a:rPr>
              <a:t>控股</a:t>
            </a:r>
            <a:endParaRPr lang="en-US" altLang="zh-CN" sz="1200" b="1" smtClean="0">
              <a:solidFill>
                <a:schemeClr val="accent4"/>
              </a:solidFill>
            </a:endParaRPr>
          </a:p>
          <a:p>
            <a:pPr>
              <a:buClr>
                <a:srgbClr val="002960"/>
              </a:buClr>
            </a:pPr>
            <a:r>
              <a:rPr lang="zh-CN" altLang="en-US" sz="1200" b="1" smtClean="0">
                <a:solidFill>
                  <a:schemeClr val="accent4"/>
                </a:solidFill>
              </a:rPr>
              <a:t>二级</a:t>
            </a:r>
            <a:endParaRPr lang="en-US" altLang="zh-CN" sz="1200" b="1" smtClean="0">
              <a:solidFill>
                <a:schemeClr val="accent4"/>
              </a:solidFill>
            </a:endParaRPr>
          </a:p>
          <a:p>
            <a:pPr>
              <a:buClr>
                <a:srgbClr val="002960"/>
              </a:buClr>
            </a:pPr>
            <a:r>
              <a:rPr lang="zh-CN" altLang="en-US" sz="1200" b="1" smtClean="0">
                <a:solidFill>
                  <a:schemeClr val="accent4"/>
                </a:solidFill>
              </a:rPr>
              <a:t>子公司</a:t>
            </a:r>
            <a:endParaRPr lang="en-US" sz="1200" b="1">
              <a:solidFill>
                <a:schemeClr val="accent4"/>
              </a:solidFill>
            </a:endParaRPr>
          </a:p>
        </p:txBody>
      </p:sp>
      <p:sp>
        <p:nvSpPr>
          <p:cNvPr id="121" name="Title 1"/>
          <p:cNvSpPr>
            <a:spLocks noGrp="1"/>
          </p:cNvSpPr>
          <p:nvPr>
            <p:ph type="title"/>
          </p:nvPr>
        </p:nvSpPr>
        <p:spPr>
          <a:xfrm>
            <a:off x="119063" y="230188"/>
            <a:ext cx="8618537" cy="5847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marL="385763"/>
            <a:r>
              <a:rPr lang="zh-CN" altLang="en-US"/>
              <a:t>贵安开投目前的组织架构包含</a:t>
            </a:r>
            <a:r>
              <a:rPr lang="en-US" altLang="zh-CN"/>
              <a:t>11</a:t>
            </a:r>
            <a:r>
              <a:rPr lang="zh-CN" altLang="en-US"/>
              <a:t>个职能部门、</a:t>
            </a:r>
            <a:r>
              <a:rPr lang="en-US" altLang="zh-CN"/>
              <a:t>16</a:t>
            </a:r>
            <a:r>
              <a:rPr lang="zh-CN" altLang="en-US"/>
              <a:t>个挂牌一级子公司、</a:t>
            </a:r>
            <a:r>
              <a:rPr lang="en-US" altLang="zh-CN"/>
              <a:t>20</a:t>
            </a:r>
            <a:r>
              <a:rPr lang="zh-CN" altLang="en-US"/>
              <a:t>个二级控股子公司 和</a:t>
            </a:r>
            <a:r>
              <a:rPr lang="en-US" altLang="zh-CN"/>
              <a:t>25</a:t>
            </a:r>
            <a:r>
              <a:rPr lang="zh-CN" altLang="en-US"/>
              <a:t>个参股二级子公司</a:t>
            </a:r>
            <a:endParaRPr lang="en-US"/>
          </a:p>
        </p:txBody>
      </p:sp>
      <p:sp>
        <p:nvSpPr>
          <p:cNvPr id="33" name="Rectangle 2"/>
          <p:cNvSpPr txBox="1"/>
          <p:nvPr/>
        </p:nvSpPr>
        <p:spPr>
          <a:xfrm>
            <a:off x="569398" y="4360866"/>
            <a:ext cx="217369" cy="1739899"/>
          </a:xfrm>
          <a:prstGeom prst="rect">
            <a:avLst/>
          </a:prstGeom>
          <a:solidFill>
            <a:schemeClr val="accent1"/>
          </a:solidFill>
          <a:ln>
            <a:solidFill>
              <a:schemeClr val="accent1"/>
            </a:solid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smtClean="0">
                <a:solidFill>
                  <a:srgbClr val="000000"/>
                </a:solidFill>
                <a:latin typeface="楷体"/>
              </a:rPr>
              <a:t>贵仁生态砂</a:t>
            </a:r>
            <a:endParaRPr lang="en-US" sz="1200">
              <a:solidFill>
                <a:srgbClr val="000000"/>
              </a:solidFill>
              <a:latin typeface="楷体"/>
            </a:endParaRPr>
          </a:p>
        </p:txBody>
      </p:sp>
      <p:sp>
        <p:nvSpPr>
          <p:cNvPr id="34" name="Rectangle 2"/>
          <p:cNvSpPr txBox="1"/>
          <p:nvPr/>
        </p:nvSpPr>
        <p:spPr>
          <a:xfrm>
            <a:off x="847825" y="4360866"/>
            <a:ext cx="217369" cy="1739899"/>
          </a:xfrm>
          <a:prstGeom prst="rect">
            <a:avLst/>
          </a:prstGeom>
          <a:solidFill>
            <a:schemeClr val="accent1"/>
          </a:solidFill>
          <a:ln>
            <a:solidFill>
              <a:schemeClr val="accent1"/>
            </a:solid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smtClean="0">
                <a:solidFill>
                  <a:srgbClr val="000000"/>
                </a:solidFill>
                <a:latin typeface="楷体"/>
              </a:rPr>
              <a:t>贵安中石化</a:t>
            </a:r>
            <a:endParaRPr lang="en-US" sz="1200">
              <a:solidFill>
                <a:srgbClr val="000000"/>
              </a:solidFill>
              <a:latin typeface="楷体"/>
            </a:endParaRPr>
          </a:p>
        </p:txBody>
      </p:sp>
      <p:sp>
        <p:nvSpPr>
          <p:cNvPr id="37" name="Rectangle 2"/>
          <p:cNvSpPr txBox="1"/>
          <p:nvPr/>
        </p:nvSpPr>
        <p:spPr>
          <a:xfrm>
            <a:off x="1126251" y="4360866"/>
            <a:ext cx="217369" cy="1739899"/>
          </a:xfrm>
          <a:prstGeom prst="rect">
            <a:avLst/>
          </a:prstGeom>
          <a:solidFill>
            <a:schemeClr val="accent1"/>
          </a:solidFill>
          <a:ln>
            <a:solidFill>
              <a:schemeClr val="accent1"/>
            </a:solid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smtClean="0">
                <a:solidFill>
                  <a:srgbClr val="000000"/>
                </a:solidFill>
                <a:latin typeface="楷体"/>
              </a:rPr>
              <a:t>贵安置业资产经管</a:t>
            </a:r>
            <a:endParaRPr lang="en-US" sz="1200">
              <a:solidFill>
                <a:srgbClr val="000000"/>
              </a:solidFill>
              <a:latin typeface="楷体"/>
            </a:endParaRPr>
          </a:p>
        </p:txBody>
      </p:sp>
      <p:sp>
        <p:nvSpPr>
          <p:cNvPr id="38" name="Rectangle 2"/>
          <p:cNvSpPr txBox="1"/>
          <p:nvPr/>
        </p:nvSpPr>
        <p:spPr>
          <a:xfrm>
            <a:off x="1404677" y="4360866"/>
            <a:ext cx="217369" cy="1739899"/>
          </a:xfrm>
          <a:prstGeom prst="rect">
            <a:avLst/>
          </a:prstGeom>
          <a:solidFill>
            <a:schemeClr val="accent1"/>
          </a:solidFill>
          <a:ln>
            <a:solidFill>
              <a:schemeClr val="accent1"/>
            </a:solid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smtClean="0">
                <a:solidFill>
                  <a:srgbClr val="000000"/>
                </a:solidFill>
                <a:latin typeface="楷体"/>
              </a:rPr>
              <a:t>贵安创新园</a:t>
            </a:r>
            <a:endParaRPr lang="en-US" sz="1200">
              <a:solidFill>
                <a:srgbClr val="000000"/>
              </a:solidFill>
              <a:latin typeface="楷体"/>
            </a:endParaRPr>
          </a:p>
        </p:txBody>
      </p:sp>
      <p:sp>
        <p:nvSpPr>
          <p:cNvPr id="39" name="Rectangle 2"/>
          <p:cNvSpPr txBox="1"/>
          <p:nvPr/>
        </p:nvSpPr>
        <p:spPr>
          <a:xfrm>
            <a:off x="1683103" y="4360866"/>
            <a:ext cx="217369" cy="1739899"/>
          </a:xfrm>
          <a:prstGeom prst="rect">
            <a:avLst/>
          </a:prstGeom>
          <a:solidFill>
            <a:schemeClr val="accent1"/>
          </a:solidFill>
          <a:ln>
            <a:solidFill>
              <a:schemeClr val="accent1"/>
            </a:solid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smtClean="0">
                <a:solidFill>
                  <a:srgbClr val="000000"/>
                </a:solidFill>
                <a:latin typeface="楷体"/>
              </a:rPr>
              <a:t>贵安置高物业</a:t>
            </a:r>
            <a:endParaRPr lang="en-US" sz="1200">
              <a:solidFill>
                <a:srgbClr val="000000"/>
              </a:solidFill>
              <a:latin typeface="楷体"/>
            </a:endParaRPr>
          </a:p>
        </p:txBody>
      </p:sp>
      <p:sp>
        <p:nvSpPr>
          <p:cNvPr id="83" name="Rectangle 2"/>
          <p:cNvSpPr txBox="1"/>
          <p:nvPr/>
        </p:nvSpPr>
        <p:spPr>
          <a:xfrm>
            <a:off x="5786224" y="4360866"/>
            <a:ext cx="217369" cy="1739899"/>
          </a:xfrm>
          <a:prstGeom prst="rect">
            <a:avLst/>
          </a:prstGeom>
          <a:solidFill>
            <a:schemeClr val="accent1"/>
          </a:solidFill>
          <a:ln>
            <a:no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smtClean="0">
                <a:solidFill>
                  <a:srgbClr val="000000"/>
                </a:solidFill>
                <a:latin typeface="楷体"/>
              </a:rPr>
              <a:t>贵州云谷数据</a:t>
            </a:r>
            <a:endParaRPr lang="en-US" sz="1200">
              <a:solidFill>
                <a:srgbClr val="000000"/>
              </a:solidFill>
              <a:latin typeface="楷体"/>
            </a:endParaRPr>
          </a:p>
        </p:txBody>
      </p:sp>
      <p:sp>
        <p:nvSpPr>
          <p:cNvPr id="84" name="Rectangle 2"/>
          <p:cNvSpPr txBox="1"/>
          <p:nvPr/>
        </p:nvSpPr>
        <p:spPr>
          <a:xfrm>
            <a:off x="6063640" y="4360866"/>
            <a:ext cx="217369" cy="1739899"/>
          </a:xfrm>
          <a:prstGeom prst="rect">
            <a:avLst/>
          </a:prstGeom>
          <a:solidFill>
            <a:schemeClr val="accent1"/>
          </a:solidFill>
          <a:ln>
            <a:no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smtClean="0">
                <a:solidFill>
                  <a:srgbClr val="000000"/>
                </a:solidFill>
                <a:latin typeface="楷体"/>
              </a:rPr>
              <a:t>贵安赛飞软件</a:t>
            </a:r>
            <a:endParaRPr lang="en-US" sz="1200">
              <a:solidFill>
                <a:srgbClr val="000000"/>
              </a:solidFill>
              <a:latin typeface="楷体"/>
            </a:endParaRPr>
          </a:p>
        </p:txBody>
      </p:sp>
      <p:sp>
        <p:nvSpPr>
          <p:cNvPr id="46" name="Rectangle 2"/>
          <p:cNvSpPr txBox="1"/>
          <p:nvPr/>
        </p:nvSpPr>
        <p:spPr>
          <a:xfrm>
            <a:off x="7396649" y="4360866"/>
            <a:ext cx="217369" cy="1739899"/>
          </a:xfrm>
          <a:prstGeom prst="rect">
            <a:avLst/>
          </a:prstGeom>
          <a:solidFill>
            <a:schemeClr val="accent1"/>
          </a:solidFill>
          <a:ln>
            <a:no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smtClean="0">
                <a:solidFill>
                  <a:srgbClr val="000000"/>
                </a:solidFill>
                <a:latin typeface="楷体"/>
              </a:rPr>
              <a:t>贵州安台生态农业</a:t>
            </a:r>
            <a:endParaRPr lang="en-US" sz="1200">
              <a:solidFill>
                <a:srgbClr val="000000"/>
              </a:solidFill>
              <a:latin typeface="楷体"/>
            </a:endParaRPr>
          </a:p>
        </p:txBody>
      </p:sp>
      <p:sp>
        <p:nvSpPr>
          <p:cNvPr id="47" name="Rectangle 2"/>
          <p:cNvSpPr txBox="1"/>
          <p:nvPr/>
        </p:nvSpPr>
        <p:spPr>
          <a:xfrm>
            <a:off x="7673764" y="4360866"/>
            <a:ext cx="217369" cy="1739899"/>
          </a:xfrm>
          <a:prstGeom prst="rect">
            <a:avLst/>
          </a:prstGeom>
          <a:solidFill>
            <a:schemeClr val="accent1"/>
          </a:solidFill>
          <a:ln>
            <a:no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smtClean="0">
                <a:solidFill>
                  <a:srgbClr val="000000"/>
                </a:solidFill>
                <a:latin typeface="楷体"/>
              </a:rPr>
              <a:t>贵州客车制造厂</a:t>
            </a:r>
            <a:endParaRPr lang="en-US" sz="1200">
              <a:solidFill>
                <a:srgbClr val="000000"/>
              </a:solidFill>
              <a:latin typeface="楷体"/>
            </a:endParaRPr>
          </a:p>
        </p:txBody>
      </p:sp>
      <p:sp>
        <p:nvSpPr>
          <p:cNvPr id="51" name="Rectangle 2"/>
          <p:cNvSpPr txBox="1"/>
          <p:nvPr/>
        </p:nvSpPr>
        <p:spPr>
          <a:xfrm>
            <a:off x="6341056" y="4360866"/>
            <a:ext cx="217369" cy="1739899"/>
          </a:xfrm>
          <a:prstGeom prst="rect">
            <a:avLst/>
          </a:prstGeom>
          <a:solidFill>
            <a:schemeClr val="accent1"/>
          </a:solidFill>
          <a:ln>
            <a:no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smtClean="0">
                <a:solidFill>
                  <a:srgbClr val="000000"/>
                </a:solidFill>
                <a:latin typeface="楷体"/>
              </a:rPr>
              <a:t>贵安文化传媒</a:t>
            </a:r>
            <a:endParaRPr lang="en-US" sz="1200">
              <a:solidFill>
                <a:srgbClr val="000000"/>
              </a:solidFill>
              <a:latin typeface="楷体"/>
            </a:endParaRPr>
          </a:p>
        </p:txBody>
      </p:sp>
      <p:sp>
        <p:nvSpPr>
          <p:cNvPr id="52" name="Rectangle 2"/>
          <p:cNvSpPr txBox="1"/>
          <p:nvPr/>
        </p:nvSpPr>
        <p:spPr>
          <a:xfrm>
            <a:off x="6618472" y="4360866"/>
            <a:ext cx="217369" cy="1739899"/>
          </a:xfrm>
          <a:prstGeom prst="rect">
            <a:avLst/>
          </a:prstGeom>
          <a:solidFill>
            <a:schemeClr val="accent1"/>
          </a:solidFill>
          <a:ln>
            <a:no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smtClean="0">
                <a:solidFill>
                  <a:srgbClr val="000000"/>
                </a:solidFill>
                <a:latin typeface="楷体"/>
              </a:rPr>
              <a:t>贵安旅游</a:t>
            </a:r>
            <a:endParaRPr lang="en-US" sz="1200">
              <a:solidFill>
                <a:srgbClr val="000000"/>
              </a:solidFill>
              <a:latin typeface="楷体"/>
            </a:endParaRPr>
          </a:p>
        </p:txBody>
      </p:sp>
      <p:sp>
        <p:nvSpPr>
          <p:cNvPr id="55" name="Rectangle 2"/>
          <p:cNvSpPr txBox="1"/>
          <p:nvPr/>
        </p:nvSpPr>
        <p:spPr>
          <a:xfrm>
            <a:off x="7950879" y="4360866"/>
            <a:ext cx="217369" cy="1739899"/>
          </a:xfrm>
          <a:prstGeom prst="rect">
            <a:avLst/>
          </a:prstGeom>
          <a:solidFill>
            <a:schemeClr val="accent1"/>
          </a:solidFill>
          <a:ln>
            <a:no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smtClean="0">
                <a:solidFill>
                  <a:srgbClr val="000000"/>
                </a:solidFill>
                <a:latin typeface="楷体"/>
              </a:rPr>
              <a:t>贵安融资担保公司</a:t>
            </a:r>
            <a:endParaRPr lang="en-US" sz="1200">
              <a:solidFill>
                <a:srgbClr val="000000"/>
              </a:solidFill>
              <a:latin typeface="楷体"/>
            </a:endParaRPr>
          </a:p>
        </p:txBody>
      </p:sp>
      <p:sp>
        <p:nvSpPr>
          <p:cNvPr id="56" name="Rectangle 2"/>
          <p:cNvSpPr txBox="1"/>
          <p:nvPr/>
        </p:nvSpPr>
        <p:spPr>
          <a:xfrm>
            <a:off x="8227994" y="4360866"/>
            <a:ext cx="217369" cy="1739899"/>
          </a:xfrm>
          <a:prstGeom prst="rect">
            <a:avLst/>
          </a:prstGeom>
          <a:solidFill>
            <a:schemeClr val="accent1"/>
          </a:solidFill>
          <a:ln>
            <a:no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smtClean="0">
                <a:solidFill>
                  <a:srgbClr val="000000"/>
                </a:solidFill>
                <a:latin typeface="楷体"/>
              </a:rPr>
              <a:t>新型城镇化基金公司</a:t>
            </a:r>
            <a:endParaRPr lang="en-US" sz="1200">
              <a:solidFill>
                <a:srgbClr val="000000"/>
              </a:solidFill>
              <a:latin typeface="楷体"/>
            </a:endParaRPr>
          </a:p>
        </p:txBody>
      </p:sp>
      <p:grpSp>
        <p:nvGrpSpPr>
          <p:cNvPr id="29" name="Group 28"/>
          <p:cNvGrpSpPr/>
          <p:nvPr/>
        </p:nvGrpSpPr>
        <p:grpSpPr>
          <a:xfrm>
            <a:off x="2118924" y="4360866"/>
            <a:ext cx="1609503" cy="1739899"/>
            <a:chOff x="2163185" y="3925756"/>
            <a:chExt cx="1609503" cy="1739899"/>
          </a:xfrm>
        </p:grpSpPr>
        <p:sp>
          <p:nvSpPr>
            <p:cNvPr id="69" name="Rectangle 2"/>
            <p:cNvSpPr txBox="1"/>
            <p:nvPr/>
          </p:nvSpPr>
          <p:spPr>
            <a:xfrm>
              <a:off x="2163185" y="3925756"/>
              <a:ext cx="217369" cy="1739899"/>
            </a:xfrm>
            <a:prstGeom prst="rect">
              <a:avLst/>
            </a:prstGeom>
            <a:solidFill>
              <a:schemeClr val="accent1"/>
            </a:solidFill>
            <a:ln>
              <a:solidFill>
                <a:schemeClr val="accent1"/>
              </a:solid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smtClean="0">
                  <a:solidFill>
                    <a:srgbClr val="000000"/>
                  </a:solidFill>
                  <a:latin typeface="楷体"/>
                </a:rPr>
                <a:t>贵安民爆器材经营</a:t>
              </a:r>
              <a:endParaRPr lang="en-US" sz="1200">
                <a:solidFill>
                  <a:srgbClr val="000000"/>
                </a:solidFill>
                <a:latin typeface="楷体"/>
              </a:endParaRPr>
            </a:p>
          </p:txBody>
        </p:sp>
        <p:sp>
          <p:nvSpPr>
            <p:cNvPr id="70" name="Rectangle 2"/>
            <p:cNvSpPr txBox="1"/>
            <p:nvPr/>
          </p:nvSpPr>
          <p:spPr>
            <a:xfrm>
              <a:off x="2441611" y="3925756"/>
              <a:ext cx="217369" cy="1739899"/>
            </a:xfrm>
            <a:prstGeom prst="rect">
              <a:avLst/>
            </a:prstGeom>
            <a:solidFill>
              <a:schemeClr val="accent1"/>
            </a:solidFill>
            <a:ln>
              <a:solidFill>
                <a:schemeClr val="accent1"/>
              </a:solid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smtClean="0">
                  <a:solidFill>
                    <a:srgbClr val="000000"/>
                  </a:solidFill>
                  <a:latin typeface="楷体"/>
                </a:rPr>
                <a:t>贵安太新材料科技</a:t>
              </a:r>
              <a:endParaRPr lang="en-US" sz="1200">
                <a:solidFill>
                  <a:srgbClr val="000000"/>
                </a:solidFill>
                <a:latin typeface="楷体"/>
              </a:endParaRPr>
            </a:p>
          </p:txBody>
        </p:sp>
        <p:sp>
          <p:nvSpPr>
            <p:cNvPr id="71" name="Rectangle 2"/>
            <p:cNvSpPr txBox="1"/>
            <p:nvPr/>
          </p:nvSpPr>
          <p:spPr>
            <a:xfrm>
              <a:off x="2720037" y="3925756"/>
              <a:ext cx="217369" cy="1739899"/>
            </a:xfrm>
            <a:prstGeom prst="rect">
              <a:avLst/>
            </a:prstGeom>
            <a:solidFill>
              <a:schemeClr val="accent1"/>
            </a:solidFill>
            <a:ln>
              <a:solidFill>
                <a:schemeClr val="accent1"/>
              </a:solid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smtClean="0">
                  <a:solidFill>
                    <a:srgbClr val="000000"/>
                  </a:solidFill>
                  <a:latin typeface="楷体"/>
                </a:rPr>
                <a:t>贵州安联建材开发</a:t>
              </a:r>
              <a:endParaRPr lang="en-US" sz="1200">
                <a:solidFill>
                  <a:srgbClr val="000000"/>
                </a:solidFill>
                <a:latin typeface="楷体"/>
              </a:endParaRPr>
            </a:p>
          </p:txBody>
        </p:sp>
        <p:sp>
          <p:nvSpPr>
            <p:cNvPr id="73" name="Rectangle 2"/>
            <p:cNvSpPr txBox="1"/>
            <p:nvPr/>
          </p:nvSpPr>
          <p:spPr>
            <a:xfrm>
              <a:off x="2998463" y="3925756"/>
              <a:ext cx="217369" cy="1739899"/>
            </a:xfrm>
            <a:prstGeom prst="rect">
              <a:avLst/>
            </a:prstGeom>
            <a:solidFill>
              <a:schemeClr val="accent1"/>
            </a:solidFill>
            <a:ln>
              <a:solidFill>
                <a:schemeClr val="accent1"/>
              </a:solid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smtClean="0">
                  <a:solidFill>
                    <a:srgbClr val="000000"/>
                  </a:solidFill>
                  <a:latin typeface="楷体"/>
                </a:rPr>
                <a:t>贵安工程检测</a:t>
              </a:r>
              <a:endParaRPr lang="en-US" sz="1200">
                <a:solidFill>
                  <a:srgbClr val="000000"/>
                </a:solidFill>
                <a:latin typeface="楷体"/>
              </a:endParaRPr>
            </a:p>
          </p:txBody>
        </p:sp>
        <p:sp>
          <p:nvSpPr>
            <p:cNvPr id="74" name="Rectangle 2"/>
            <p:cNvSpPr txBox="1"/>
            <p:nvPr/>
          </p:nvSpPr>
          <p:spPr>
            <a:xfrm>
              <a:off x="3276889" y="3925756"/>
              <a:ext cx="217369" cy="1739899"/>
            </a:xfrm>
            <a:prstGeom prst="rect">
              <a:avLst/>
            </a:prstGeom>
            <a:solidFill>
              <a:schemeClr val="accent1"/>
            </a:solidFill>
            <a:ln>
              <a:solidFill>
                <a:schemeClr val="accent1"/>
              </a:solid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smtClean="0">
                  <a:solidFill>
                    <a:srgbClr val="000000"/>
                  </a:solidFill>
                  <a:latin typeface="楷体"/>
                </a:rPr>
                <a:t>贵安富民劳务</a:t>
              </a:r>
              <a:endParaRPr lang="en-US" sz="1200">
                <a:solidFill>
                  <a:srgbClr val="000000"/>
                </a:solidFill>
                <a:latin typeface="楷体"/>
              </a:endParaRPr>
            </a:p>
          </p:txBody>
        </p:sp>
        <p:sp>
          <p:nvSpPr>
            <p:cNvPr id="75" name="Rectangle 2"/>
            <p:cNvSpPr txBox="1"/>
            <p:nvPr/>
          </p:nvSpPr>
          <p:spPr>
            <a:xfrm>
              <a:off x="3555319" y="3925756"/>
              <a:ext cx="217369" cy="1739899"/>
            </a:xfrm>
            <a:prstGeom prst="rect">
              <a:avLst/>
            </a:prstGeom>
            <a:solidFill>
              <a:schemeClr val="accent1"/>
            </a:solidFill>
            <a:ln>
              <a:solidFill>
                <a:schemeClr val="accent1"/>
              </a:solid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smtClean="0">
                  <a:solidFill>
                    <a:srgbClr val="000000"/>
                  </a:solidFill>
                  <a:latin typeface="楷体"/>
                </a:rPr>
                <a:t>贵安路网养护工程</a:t>
              </a:r>
              <a:endParaRPr lang="en-US" sz="1200">
                <a:solidFill>
                  <a:srgbClr val="000000"/>
                </a:solidFill>
                <a:latin typeface="楷体"/>
              </a:endParaRPr>
            </a:p>
          </p:txBody>
        </p:sp>
      </p:grpSp>
      <p:sp>
        <p:nvSpPr>
          <p:cNvPr id="62" name="Rectangle 2"/>
          <p:cNvSpPr txBox="1"/>
          <p:nvPr/>
        </p:nvSpPr>
        <p:spPr>
          <a:xfrm>
            <a:off x="7007486" y="4360866"/>
            <a:ext cx="217369" cy="1739899"/>
          </a:xfrm>
          <a:prstGeom prst="rect">
            <a:avLst/>
          </a:prstGeom>
          <a:solidFill>
            <a:schemeClr val="accent1"/>
          </a:solidFill>
          <a:ln>
            <a:no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200" smtClean="0">
                <a:solidFill>
                  <a:srgbClr val="000000"/>
                </a:solidFill>
                <a:latin typeface="楷体"/>
              </a:rPr>
              <a:t>贵安电商产业发展</a:t>
            </a:r>
            <a:endParaRPr lang="en-US" sz="1200">
              <a:solidFill>
                <a:srgbClr val="000000"/>
              </a:solidFill>
              <a:latin typeface="楷体"/>
            </a:endParaRPr>
          </a:p>
        </p:txBody>
      </p:sp>
      <p:sp>
        <p:nvSpPr>
          <p:cNvPr id="30" name="Rectangle 2"/>
          <p:cNvSpPr txBox="1"/>
          <p:nvPr/>
        </p:nvSpPr>
        <p:spPr>
          <a:xfrm>
            <a:off x="627370" y="3363289"/>
            <a:ext cx="379851" cy="654728"/>
          </a:xfrm>
          <a:prstGeom prst="rect">
            <a:avLst/>
          </a:prstGeom>
          <a:solidFill>
            <a:schemeClr val="accent1"/>
          </a:solidFill>
          <a:ln>
            <a:solidFill>
              <a:schemeClr val="accent1"/>
            </a:solidFill>
          </a:ln>
        </p:spPr>
        <p:txBody>
          <a:bodyPr vert="horz" wrap="square" lIns="36576" tIns="72009" rIns="36576"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贵安建设</a:t>
            </a:r>
            <a:endParaRPr lang="en-US" sz="1200">
              <a:solidFill>
                <a:srgbClr val="000000"/>
              </a:solidFill>
              <a:latin typeface="楷体"/>
            </a:endParaRPr>
          </a:p>
        </p:txBody>
      </p:sp>
      <p:sp>
        <p:nvSpPr>
          <p:cNvPr id="36" name="Rectangle 2"/>
          <p:cNvSpPr txBox="1"/>
          <p:nvPr/>
        </p:nvSpPr>
        <p:spPr>
          <a:xfrm>
            <a:off x="1323436" y="3363289"/>
            <a:ext cx="379851" cy="654728"/>
          </a:xfrm>
          <a:prstGeom prst="rect">
            <a:avLst/>
          </a:prstGeom>
          <a:solidFill>
            <a:schemeClr val="accent1"/>
          </a:solidFill>
          <a:ln>
            <a:solidFill>
              <a:schemeClr val="accent1"/>
            </a:solidFill>
          </a:ln>
        </p:spPr>
        <p:txBody>
          <a:bodyPr vert="horz" wrap="square" lIns="36576" tIns="72009" rIns="36576"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贵安置业</a:t>
            </a:r>
            <a:endParaRPr lang="en-US" sz="1200">
              <a:solidFill>
                <a:srgbClr val="000000"/>
              </a:solidFill>
              <a:latin typeface="楷体"/>
            </a:endParaRPr>
          </a:p>
        </p:txBody>
      </p:sp>
      <p:sp>
        <p:nvSpPr>
          <p:cNvPr id="42" name="Rectangle 2"/>
          <p:cNvSpPr txBox="1"/>
          <p:nvPr/>
        </p:nvSpPr>
        <p:spPr>
          <a:xfrm>
            <a:off x="1823814" y="3363289"/>
            <a:ext cx="379851" cy="654728"/>
          </a:xfrm>
          <a:prstGeom prst="rect">
            <a:avLst/>
          </a:prstGeom>
          <a:solidFill>
            <a:schemeClr val="accent1"/>
          </a:solidFill>
          <a:ln>
            <a:solidFill>
              <a:schemeClr val="accent1"/>
            </a:solidFill>
          </a:ln>
        </p:spPr>
        <p:txBody>
          <a:bodyPr vert="horz" wrap="square" lIns="36576" tIns="72009" rIns="36576"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土地整治</a:t>
            </a:r>
            <a:endParaRPr lang="en-US" sz="1200">
              <a:solidFill>
                <a:srgbClr val="000000"/>
              </a:solidFill>
              <a:latin typeface="楷体"/>
            </a:endParaRPr>
          </a:p>
        </p:txBody>
      </p:sp>
      <p:sp>
        <p:nvSpPr>
          <p:cNvPr id="48" name="Rectangle 2"/>
          <p:cNvSpPr txBox="1"/>
          <p:nvPr/>
        </p:nvSpPr>
        <p:spPr>
          <a:xfrm>
            <a:off x="3628083" y="3363289"/>
            <a:ext cx="379851" cy="654728"/>
          </a:xfrm>
          <a:prstGeom prst="rect">
            <a:avLst/>
          </a:prstGeom>
          <a:solidFill>
            <a:schemeClr val="accent1"/>
          </a:solidFill>
          <a:ln>
            <a:solidFill>
              <a:schemeClr val="accent1"/>
            </a:solidFill>
          </a:ln>
        </p:spPr>
        <p:txBody>
          <a:bodyPr vert="horz" wrap="square" lIns="36576" tIns="72009" rIns="36576"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市政园林景观</a:t>
            </a:r>
            <a:endParaRPr lang="en-US" sz="1200">
              <a:solidFill>
                <a:srgbClr val="000000"/>
              </a:solidFill>
              <a:latin typeface="楷体"/>
            </a:endParaRPr>
          </a:p>
        </p:txBody>
      </p:sp>
      <p:sp>
        <p:nvSpPr>
          <p:cNvPr id="57" name="Rectangle 2"/>
          <p:cNvSpPr txBox="1"/>
          <p:nvPr/>
        </p:nvSpPr>
        <p:spPr>
          <a:xfrm>
            <a:off x="2278472" y="3363289"/>
            <a:ext cx="379851" cy="654728"/>
          </a:xfrm>
          <a:prstGeom prst="rect">
            <a:avLst/>
          </a:prstGeom>
          <a:solidFill>
            <a:schemeClr val="accent1"/>
          </a:solidFill>
          <a:ln>
            <a:solidFill>
              <a:schemeClr val="accent1"/>
            </a:solidFill>
          </a:ln>
        </p:spPr>
        <p:txBody>
          <a:bodyPr vert="horz" wrap="square" lIns="36576" tIns="72009" rIns="36576"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轨道交通</a:t>
            </a:r>
            <a:endParaRPr lang="en-US" sz="1200">
              <a:solidFill>
                <a:srgbClr val="000000"/>
              </a:solidFill>
              <a:latin typeface="楷体"/>
            </a:endParaRPr>
          </a:p>
        </p:txBody>
      </p:sp>
      <p:sp>
        <p:nvSpPr>
          <p:cNvPr id="58" name="Rectangle 2"/>
          <p:cNvSpPr txBox="1"/>
          <p:nvPr/>
        </p:nvSpPr>
        <p:spPr>
          <a:xfrm>
            <a:off x="3173425" y="3363289"/>
            <a:ext cx="379851" cy="654728"/>
          </a:xfrm>
          <a:prstGeom prst="rect">
            <a:avLst/>
          </a:prstGeom>
          <a:solidFill>
            <a:schemeClr val="accent1"/>
          </a:solidFill>
          <a:ln>
            <a:solidFill>
              <a:schemeClr val="accent1"/>
            </a:solidFill>
          </a:ln>
        </p:spPr>
        <p:txBody>
          <a:bodyPr vert="horz" wrap="square" lIns="36576" tIns="72009" rIns="36576"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水务</a:t>
            </a:r>
            <a:endParaRPr lang="en-US" sz="1200">
              <a:solidFill>
                <a:srgbClr val="000000"/>
              </a:solidFill>
              <a:latin typeface="楷体"/>
            </a:endParaRPr>
          </a:p>
        </p:txBody>
      </p:sp>
      <p:sp>
        <p:nvSpPr>
          <p:cNvPr id="59" name="Rectangle 2"/>
          <p:cNvSpPr txBox="1"/>
          <p:nvPr/>
        </p:nvSpPr>
        <p:spPr>
          <a:xfrm>
            <a:off x="4972096" y="3363289"/>
            <a:ext cx="379851" cy="654728"/>
          </a:xfrm>
          <a:prstGeom prst="rect">
            <a:avLst/>
          </a:prstGeom>
          <a:solidFill>
            <a:schemeClr val="accent1"/>
          </a:solidFill>
          <a:ln>
            <a:solidFill>
              <a:schemeClr val="accent1"/>
            </a:solidFill>
          </a:ln>
        </p:spPr>
        <p:txBody>
          <a:bodyPr vert="horz" wrap="square" lIns="36576" tIns="72009" rIns="36576"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综合保税区</a:t>
            </a:r>
            <a:endParaRPr lang="en-US" sz="1200">
              <a:solidFill>
                <a:srgbClr val="000000"/>
              </a:solidFill>
              <a:latin typeface="楷体"/>
            </a:endParaRPr>
          </a:p>
        </p:txBody>
      </p:sp>
      <p:sp>
        <p:nvSpPr>
          <p:cNvPr id="79" name="Rectangle 2"/>
          <p:cNvSpPr txBox="1"/>
          <p:nvPr/>
        </p:nvSpPr>
        <p:spPr>
          <a:xfrm>
            <a:off x="4075595" y="3363289"/>
            <a:ext cx="379851" cy="654728"/>
          </a:xfrm>
          <a:prstGeom prst="rect">
            <a:avLst/>
          </a:prstGeom>
          <a:solidFill>
            <a:schemeClr val="accent1"/>
          </a:solidFill>
          <a:ln>
            <a:noFill/>
          </a:ln>
        </p:spPr>
        <p:txBody>
          <a:bodyPr vert="horz" wrap="square" lIns="36576" tIns="72009" rIns="36576"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招商</a:t>
            </a:r>
            <a:endParaRPr lang="en-US" sz="1200">
              <a:solidFill>
                <a:srgbClr val="000000"/>
              </a:solidFill>
              <a:latin typeface="楷体"/>
            </a:endParaRPr>
          </a:p>
        </p:txBody>
      </p:sp>
      <p:sp>
        <p:nvSpPr>
          <p:cNvPr id="80" name="Rectangle 2"/>
          <p:cNvSpPr txBox="1"/>
          <p:nvPr/>
        </p:nvSpPr>
        <p:spPr>
          <a:xfrm>
            <a:off x="4496697" y="3363289"/>
            <a:ext cx="379851" cy="654728"/>
          </a:xfrm>
          <a:prstGeom prst="rect">
            <a:avLst/>
          </a:prstGeom>
          <a:solidFill>
            <a:schemeClr val="accent1"/>
          </a:solidFill>
          <a:ln>
            <a:noFill/>
          </a:ln>
        </p:spPr>
        <p:txBody>
          <a:bodyPr vert="horz" wrap="square" lIns="36576" tIns="72009" rIns="36576"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招标</a:t>
            </a:r>
            <a:endParaRPr lang="en-US" sz="1200">
              <a:solidFill>
                <a:srgbClr val="000000"/>
              </a:solidFill>
              <a:latin typeface="楷体"/>
            </a:endParaRPr>
          </a:p>
        </p:txBody>
      </p:sp>
      <p:sp>
        <p:nvSpPr>
          <p:cNvPr id="82" name="Rectangle 2"/>
          <p:cNvSpPr txBox="1"/>
          <p:nvPr/>
        </p:nvSpPr>
        <p:spPr>
          <a:xfrm>
            <a:off x="5383924" y="3363289"/>
            <a:ext cx="379851" cy="654728"/>
          </a:xfrm>
          <a:prstGeom prst="rect">
            <a:avLst/>
          </a:prstGeom>
          <a:solidFill>
            <a:schemeClr val="accent1"/>
          </a:solidFill>
          <a:ln>
            <a:noFill/>
          </a:ln>
        </p:spPr>
        <p:txBody>
          <a:bodyPr vert="horz" wrap="square" lIns="36576" tIns="72009" rIns="36576"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电投</a:t>
            </a:r>
            <a:endParaRPr lang="en-US" sz="1200">
              <a:solidFill>
                <a:srgbClr val="000000"/>
              </a:solidFill>
              <a:latin typeface="楷体"/>
            </a:endParaRPr>
          </a:p>
        </p:txBody>
      </p:sp>
      <p:sp>
        <p:nvSpPr>
          <p:cNvPr id="85" name="Rectangle 2"/>
          <p:cNvSpPr txBox="1"/>
          <p:nvPr/>
        </p:nvSpPr>
        <p:spPr>
          <a:xfrm>
            <a:off x="5843691" y="3363289"/>
            <a:ext cx="379851" cy="654728"/>
          </a:xfrm>
          <a:prstGeom prst="rect">
            <a:avLst/>
          </a:prstGeom>
          <a:solidFill>
            <a:schemeClr val="accent1"/>
          </a:solidFill>
          <a:ln>
            <a:noFill/>
          </a:ln>
        </p:spPr>
        <p:txBody>
          <a:bodyPr vert="horz" wrap="square" lIns="36576" tIns="72009" rIns="36576"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医投</a:t>
            </a:r>
            <a:endParaRPr lang="en-US" sz="1200">
              <a:solidFill>
                <a:srgbClr val="000000"/>
              </a:solidFill>
              <a:latin typeface="楷体"/>
            </a:endParaRPr>
          </a:p>
        </p:txBody>
      </p:sp>
      <p:sp>
        <p:nvSpPr>
          <p:cNvPr id="45" name="Rectangle 2"/>
          <p:cNvSpPr txBox="1"/>
          <p:nvPr/>
        </p:nvSpPr>
        <p:spPr>
          <a:xfrm>
            <a:off x="7453966" y="3363289"/>
            <a:ext cx="379851" cy="654728"/>
          </a:xfrm>
          <a:prstGeom prst="rect">
            <a:avLst/>
          </a:prstGeom>
          <a:solidFill>
            <a:schemeClr val="accent1"/>
          </a:solidFill>
          <a:ln>
            <a:noFill/>
          </a:ln>
        </p:spPr>
        <p:txBody>
          <a:bodyPr vert="horz" wrap="square" lIns="36576" tIns="72009" rIns="36576"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产投</a:t>
            </a:r>
            <a:endParaRPr lang="en-US" sz="1200">
              <a:solidFill>
                <a:srgbClr val="000000"/>
              </a:solidFill>
              <a:latin typeface="楷体"/>
            </a:endParaRPr>
          </a:p>
        </p:txBody>
      </p:sp>
      <p:sp>
        <p:nvSpPr>
          <p:cNvPr id="50" name="Rectangle 2"/>
          <p:cNvSpPr txBox="1"/>
          <p:nvPr/>
        </p:nvSpPr>
        <p:spPr>
          <a:xfrm>
            <a:off x="6398523" y="3363289"/>
            <a:ext cx="379851" cy="654728"/>
          </a:xfrm>
          <a:prstGeom prst="rect">
            <a:avLst/>
          </a:prstGeom>
          <a:solidFill>
            <a:schemeClr val="accent1"/>
          </a:solidFill>
          <a:ln>
            <a:noFill/>
          </a:ln>
        </p:spPr>
        <p:txBody>
          <a:bodyPr vert="horz" wrap="square" lIns="36576" tIns="72009" rIns="36576"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文化旅游</a:t>
            </a:r>
            <a:endParaRPr lang="en-US" sz="1200">
              <a:solidFill>
                <a:srgbClr val="000000"/>
              </a:solidFill>
              <a:latin typeface="楷体"/>
            </a:endParaRPr>
          </a:p>
        </p:txBody>
      </p:sp>
      <p:sp>
        <p:nvSpPr>
          <p:cNvPr id="54" name="Rectangle 2"/>
          <p:cNvSpPr txBox="1"/>
          <p:nvPr/>
        </p:nvSpPr>
        <p:spPr>
          <a:xfrm>
            <a:off x="8003989" y="3363289"/>
            <a:ext cx="379851" cy="654728"/>
          </a:xfrm>
          <a:prstGeom prst="rect">
            <a:avLst/>
          </a:prstGeom>
          <a:solidFill>
            <a:schemeClr val="accent1"/>
          </a:solidFill>
          <a:ln>
            <a:noFill/>
          </a:ln>
        </p:spPr>
        <p:txBody>
          <a:bodyPr vert="horz" wrap="square" lIns="36576" tIns="72009" rIns="36576"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a:solidFill>
                  <a:srgbClr val="000000"/>
                </a:solidFill>
                <a:latin typeface="楷体"/>
              </a:rPr>
              <a:t>金投</a:t>
            </a:r>
            <a:endParaRPr lang="en-US" sz="1200">
              <a:solidFill>
                <a:srgbClr val="000000"/>
              </a:solidFill>
              <a:latin typeface="楷体"/>
            </a:endParaRPr>
          </a:p>
        </p:txBody>
      </p:sp>
      <p:sp>
        <p:nvSpPr>
          <p:cNvPr id="67" name="Rectangle 2"/>
          <p:cNvSpPr txBox="1"/>
          <p:nvPr/>
        </p:nvSpPr>
        <p:spPr>
          <a:xfrm>
            <a:off x="2733130" y="3363289"/>
            <a:ext cx="379851" cy="654728"/>
          </a:xfrm>
          <a:prstGeom prst="rect">
            <a:avLst/>
          </a:prstGeom>
          <a:solidFill>
            <a:schemeClr val="accent1"/>
          </a:solidFill>
          <a:ln>
            <a:solidFill>
              <a:schemeClr val="accent1"/>
            </a:solidFill>
          </a:ln>
        </p:spPr>
        <p:txBody>
          <a:bodyPr vert="horz" wrap="square" lIns="36576" tIns="72009" rIns="36576"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建设集团</a:t>
            </a:r>
            <a:endParaRPr lang="en-US" sz="1200">
              <a:solidFill>
                <a:srgbClr val="000000"/>
              </a:solidFill>
              <a:latin typeface="楷体"/>
            </a:endParaRPr>
          </a:p>
        </p:txBody>
      </p:sp>
      <p:sp>
        <p:nvSpPr>
          <p:cNvPr id="117" name="Rectangle 2"/>
          <p:cNvSpPr txBox="1"/>
          <p:nvPr/>
        </p:nvSpPr>
        <p:spPr>
          <a:xfrm>
            <a:off x="112375" y="3505987"/>
            <a:ext cx="461338" cy="369332"/>
          </a:xfrm>
          <a:prstGeom prst="rect">
            <a:avLst/>
          </a:prstGeom>
          <a:solidFill>
            <a:schemeClr val="bg1"/>
          </a:solidFill>
          <a:ln>
            <a:noFill/>
          </a:ln>
        </p:spPr>
        <p:txBody>
          <a:bodyPr vert="horz" wrap="square" lIns="0" tIns="0" rIns="0" bIns="0" rtlCol="0" anchor="ctr" anchorCtr="0">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b="1" smtClean="0">
                <a:solidFill>
                  <a:schemeClr val="accent4"/>
                </a:solidFill>
              </a:rPr>
              <a:t>一级</a:t>
            </a:r>
            <a:endParaRPr lang="en-US" altLang="zh-CN" sz="1200" b="1" smtClean="0">
              <a:solidFill>
                <a:schemeClr val="accent4"/>
              </a:solidFill>
            </a:endParaRPr>
          </a:p>
          <a:p>
            <a:pPr>
              <a:buClr>
                <a:srgbClr val="002960"/>
              </a:buClr>
            </a:pPr>
            <a:r>
              <a:rPr lang="zh-CN" altLang="en-US" sz="1200" b="1" smtClean="0">
                <a:solidFill>
                  <a:schemeClr val="accent4"/>
                </a:solidFill>
              </a:rPr>
              <a:t>子公司</a:t>
            </a:r>
            <a:endParaRPr lang="en-US" sz="1200" b="1">
              <a:solidFill>
                <a:schemeClr val="accent4"/>
              </a:solidFill>
            </a:endParaRPr>
          </a:p>
        </p:txBody>
      </p:sp>
      <p:sp>
        <p:nvSpPr>
          <p:cNvPr id="61" name="Rectangle 2"/>
          <p:cNvSpPr txBox="1"/>
          <p:nvPr/>
        </p:nvSpPr>
        <p:spPr>
          <a:xfrm>
            <a:off x="6926245" y="3363289"/>
            <a:ext cx="379851" cy="654728"/>
          </a:xfrm>
          <a:prstGeom prst="rect">
            <a:avLst/>
          </a:prstGeom>
          <a:solidFill>
            <a:schemeClr val="accent1"/>
          </a:solidFill>
          <a:ln>
            <a:noFill/>
          </a:ln>
        </p:spPr>
        <p:txBody>
          <a:bodyPr vert="horz" wrap="square" lIns="36576" tIns="72009" rIns="36576"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商投</a:t>
            </a:r>
            <a:endParaRPr lang="en-US" sz="1200">
              <a:solidFill>
                <a:srgbClr val="000000"/>
              </a:solidFill>
              <a:latin typeface="楷体"/>
            </a:endParaRPr>
          </a:p>
        </p:txBody>
      </p:sp>
      <p:cxnSp>
        <p:nvCxnSpPr>
          <p:cNvPr id="43" name="Elbow Connector 42"/>
          <p:cNvCxnSpPr>
            <a:stCxn id="13" idx="2"/>
            <a:endCxn id="30" idx="0"/>
          </p:cNvCxnSpPr>
          <p:nvPr/>
        </p:nvCxnSpPr>
        <p:spPr>
          <a:xfrm rot="5400000">
            <a:off x="2232103" y="923045"/>
            <a:ext cx="1025437" cy="3855050"/>
          </a:xfrm>
          <a:prstGeom prst="bentConnector3">
            <a:avLst>
              <a:gd name="adj1" fmla="val 81967"/>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63" name="Elbow Connector 62"/>
          <p:cNvCxnSpPr>
            <a:stCxn id="13" idx="2"/>
            <a:endCxn id="36" idx="0"/>
          </p:cNvCxnSpPr>
          <p:nvPr/>
        </p:nvCxnSpPr>
        <p:spPr>
          <a:xfrm rot="5400000">
            <a:off x="2580136" y="1271078"/>
            <a:ext cx="1025437" cy="3158984"/>
          </a:xfrm>
          <a:prstGeom prst="bentConnector3">
            <a:avLst>
              <a:gd name="adj1" fmla="val 81967"/>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65" name="Elbow Connector 64"/>
          <p:cNvCxnSpPr>
            <a:stCxn id="13" idx="2"/>
            <a:endCxn id="42" idx="0"/>
          </p:cNvCxnSpPr>
          <p:nvPr/>
        </p:nvCxnSpPr>
        <p:spPr>
          <a:xfrm rot="5400000">
            <a:off x="2830325" y="1521267"/>
            <a:ext cx="1025437" cy="2658606"/>
          </a:xfrm>
          <a:prstGeom prst="bentConnector3">
            <a:avLst>
              <a:gd name="adj1" fmla="val 81967"/>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68" name="Elbow Connector 67"/>
          <p:cNvCxnSpPr>
            <a:stCxn id="13" idx="2"/>
            <a:endCxn id="57" idx="0"/>
          </p:cNvCxnSpPr>
          <p:nvPr/>
        </p:nvCxnSpPr>
        <p:spPr>
          <a:xfrm rot="5400000">
            <a:off x="3057654" y="1748596"/>
            <a:ext cx="1025437" cy="2203948"/>
          </a:xfrm>
          <a:prstGeom prst="bentConnector3">
            <a:avLst>
              <a:gd name="adj1" fmla="val 81967"/>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6" name="Elbow Connector 75"/>
          <p:cNvCxnSpPr>
            <a:stCxn id="13" idx="2"/>
            <a:endCxn id="67" idx="0"/>
          </p:cNvCxnSpPr>
          <p:nvPr/>
        </p:nvCxnSpPr>
        <p:spPr>
          <a:xfrm rot="5400000">
            <a:off x="3284983" y="1975925"/>
            <a:ext cx="1025437" cy="1749290"/>
          </a:xfrm>
          <a:prstGeom prst="bentConnector3">
            <a:avLst>
              <a:gd name="adj1" fmla="val 81967"/>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8" name="Elbow Connector 77"/>
          <p:cNvCxnSpPr>
            <a:stCxn id="13" idx="2"/>
            <a:endCxn id="59" idx="0"/>
          </p:cNvCxnSpPr>
          <p:nvPr/>
        </p:nvCxnSpPr>
        <p:spPr>
          <a:xfrm rot="16200000" flipH="1">
            <a:off x="4404466" y="2605732"/>
            <a:ext cx="1025437" cy="489676"/>
          </a:xfrm>
          <a:prstGeom prst="bentConnector3">
            <a:avLst>
              <a:gd name="adj1" fmla="val 81906"/>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6" name="Elbow Connector 85"/>
          <p:cNvCxnSpPr>
            <a:stCxn id="13" idx="2"/>
            <a:endCxn id="58" idx="0"/>
          </p:cNvCxnSpPr>
          <p:nvPr/>
        </p:nvCxnSpPr>
        <p:spPr>
          <a:xfrm rot="5400000">
            <a:off x="3505131" y="2196073"/>
            <a:ext cx="1025437" cy="1308995"/>
          </a:xfrm>
          <a:prstGeom prst="bentConnector3">
            <a:avLst>
              <a:gd name="adj1" fmla="val 81967"/>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8" name="Elbow Connector 87"/>
          <p:cNvCxnSpPr>
            <a:stCxn id="13" idx="2"/>
            <a:endCxn id="48" idx="0"/>
          </p:cNvCxnSpPr>
          <p:nvPr/>
        </p:nvCxnSpPr>
        <p:spPr>
          <a:xfrm rot="5400000">
            <a:off x="3732460" y="2423402"/>
            <a:ext cx="1025437" cy="854337"/>
          </a:xfrm>
          <a:prstGeom prst="bentConnector3">
            <a:avLst>
              <a:gd name="adj1" fmla="val 81967"/>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0" name="Elbow Connector 89"/>
          <p:cNvCxnSpPr>
            <a:stCxn id="13" idx="2"/>
            <a:endCxn id="79" idx="0"/>
          </p:cNvCxnSpPr>
          <p:nvPr/>
        </p:nvCxnSpPr>
        <p:spPr>
          <a:xfrm rot="5400000">
            <a:off x="3956216" y="2647158"/>
            <a:ext cx="1025437" cy="406825"/>
          </a:xfrm>
          <a:prstGeom prst="bentConnector3">
            <a:avLst>
              <a:gd name="adj1" fmla="val 81906"/>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3" name="Elbow Connector 92"/>
          <p:cNvCxnSpPr>
            <a:stCxn id="13" idx="2"/>
            <a:endCxn id="80" idx="0"/>
          </p:cNvCxnSpPr>
          <p:nvPr/>
        </p:nvCxnSpPr>
        <p:spPr>
          <a:xfrm rot="16200000" flipH="1">
            <a:off x="4166766" y="2843431"/>
            <a:ext cx="1025437" cy="14277"/>
          </a:xfrm>
          <a:prstGeom prst="bentConnector3">
            <a:avLst>
              <a:gd name="adj1" fmla="val 78633"/>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7" name="Elbow Connector 96"/>
          <p:cNvCxnSpPr>
            <a:stCxn id="13" idx="2"/>
            <a:endCxn id="82" idx="0"/>
          </p:cNvCxnSpPr>
          <p:nvPr/>
        </p:nvCxnSpPr>
        <p:spPr>
          <a:xfrm rot="16200000" flipH="1">
            <a:off x="4610380" y="2399818"/>
            <a:ext cx="1025437" cy="901504"/>
          </a:xfrm>
          <a:prstGeom prst="bentConnector3">
            <a:avLst>
              <a:gd name="adj1" fmla="val 81087"/>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9" name="Elbow Connector 98"/>
          <p:cNvCxnSpPr>
            <a:stCxn id="13" idx="2"/>
            <a:endCxn id="85" idx="0"/>
          </p:cNvCxnSpPr>
          <p:nvPr/>
        </p:nvCxnSpPr>
        <p:spPr>
          <a:xfrm rot="16200000" flipH="1">
            <a:off x="4840263" y="2169934"/>
            <a:ext cx="1025437" cy="1361271"/>
          </a:xfrm>
          <a:prstGeom prst="bentConnector3">
            <a:avLst>
              <a:gd name="adj1" fmla="val 80269"/>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3" name="Elbow Connector 102"/>
          <p:cNvCxnSpPr>
            <a:stCxn id="13" idx="2"/>
            <a:endCxn id="50" idx="0"/>
          </p:cNvCxnSpPr>
          <p:nvPr/>
        </p:nvCxnSpPr>
        <p:spPr>
          <a:xfrm rot="16200000" flipH="1">
            <a:off x="5117679" y="1892518"/>
            <a:ext cx="1025437" cy="1916103"/>
          </a:xfrm>
          <a:prstGeom prst="bentConnector3">
            <a:avLst>
              <a:gd name="adj1" fmla="val 81087"/>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7" name="Elbow Connector 106"/>
          <p:cNvCxnSpPr>
            <a:stCxn id="13" idx="2"/>
            <a:endCxn id="61" idx="0"/>
          </p:cNvCxnSpPr>
          <p:nvPr/>
        </p:nvCxnSpPr>
        <p:spPr>
          <a:xfrm rot="16200000" flipH="1">
            <a:off x="5381540" y="1628657"/>
            <a:ext cx="1025437" cy="2443825"/>
          </a:xfrm>
          <a:prstGeom prst="bentConnector3">
            <a:avLst>
              <a:gd name="adj1" fmla="val 81906"/>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1" name="Elbow Connector 110"/>
          <p:cNvCxnSpPr>
            <a:stCxn id="13" idx="2"/>
            <a:endCxn id="45" idx="0"/>
          </p:cNvCxnSpPr>
          <p:nvPr/>
        </p:nvCxnSpPr>
        <p:spPr>
          <a:xfrm rot="16200000" flipH="1">
            <a:off x="5645401" y="1364797"/>
            <a:ext cx="1025437" cy="2971546"/>
          </a:xfrm>
          <a:prstGeom prst="bentConnector3">
            <a:avLst>
              <a:gd name="adj1" fmla="val 81087"/>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4" name="Elbow Connector 123"/>
          <p:cNvCxnSpPr>
            <a:stCxn id="13" idx="2"/>
            <a:endCxn id="54" idx="0"/>
          </p:cNvCxnSpPr>
          <p:nvPr/>
        </p:nvCxnSpPr>
        <p:spPr>
          <a:xfrm rot="16200000" flipH="1">
            <a:off x="5920412" y="1089785"/>
            <a:ext cx="1025437" cy="3521569"/>
          </a:xfrm>
          <a:prstGeom prst="bentConnector3">
            <a:avLst>
              <a:gd name="adj1" fmla="val 81906"/>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7" name="Elbow Connector 126"/>
          <p:cNvCxnSpPr>
            <a:stCxn id="30" idx="2"/>
            <a:endCxn id="33" idx="0"/>
          </p:cNvCxnSpPr>
          <p:nvPr/>
        </p:nvCxnSpPr>
        <p:spPr>
          <a:xfrm rot="5400000">
            <a:off x="576266" y="4119835"/>
            <a:ext cx="342849" cy="139213"/>
          </a:xfrm>
          <a:prstGeom prst="bentConnector3">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1" name="Elbow Connector 130"/>
          <p:cNvCxnSpPr>
            <a:stCxn id="30" idx="2"/>
            <a:endCxn id="34" idx="0"/>
          </p:cNvCxnSpPr>
          <p:nvPr/>
        </p:nvCxnSpPr>
        <p:spPr>
          <a:xfrm rot="16200000" flipH="1">
            <a:off x="715479" y="4119834"/>
            <a:ext cx="342849" cy="139214"/>
          </a:xfrm>
          <a:prstGeom prst="bentConnector3">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5" name="Elbow Connector 134"/>
          <p:cNvCxnSpPr>
            <a:stCxn id="36" idx="2"/>
            <a:endCxn id="37" idx="0"/>
          </p:cNvCxnSpPr>
          <p:nvPr/>
        </p:nvCxnSpPr>
        <p:spPr>
          <a:xfrm rot="5400000">
            <a:off x="1202725" y="4050228"/>
            <a:ext cx="342849" cy="278426"/>
          </a:xfrm>
          <a:prstGeom prst="bentConnector3">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9" name="Elbow Connector 138"/>
          <p:cNvCxnSpPr>
            <a:stCxn id="36" idx="2"/>
            <a:endCxn id="39" idx="0"/>
          </p:cNvCxnSpPr>
          <p:nvPr/>
        </p:nvCxnSpPr>
        <p:spPr>
          <a:xfrm rot="16200000" flipH="1">
            <a:off x="1481151" y="4050228"/>
            <a:ext cx="342849" cy="278426"/>
          </a:xfrm>
          <a:prstGeom prst="bentConnector3">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3" name="Elbow Connector 142"/>
          <p:cNvCxnSpPr>
            <a:stCxn id="36" idx="2"/>
            <a:endCxn id="38" idx="0"/>
          </p:cNvCxnSpPr>
          <p:nvPr/>
        </p:nvCxnSpPr>
        <p:spPr>
          <a:xfrm flipH="1">
            <a:off x="1513362" y="4018017"/>
            <a:ext cx="0" cy="342849"/>
          </a:xfrm>
          <a:prstGeom prst="straightConnector1">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7" name="Elbow Connector 146"/>
          <p:cNvCxnSpPr>
            <a:stCxn id="67" idx="2"/>
            <a:endCxn id="69" idx="0"/>
          </p:cNvCxnSpPr>
          <p:nvPr/>
        </p:nvCxnSpPr>
        <p:spPr>
          <a:xfrm rot="5400000">
            <a:off x="2403909" y="3841718"/>
            <a:ext cx="342849" cy="695447"/>
          </a:xfrm>
          <a:prstGeom prst="bentConnector3">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1" name="Elbow Connector 150"/>
          <p:cNvCxnSpPr>
            <a:stCxn id="67" idx="2"/>
            <a:endCxn id="70" idx="0"/>
          </p:cNvCxnSpPr>
          <p:nvPr/>
        </p:nvCxnSpPr>
        <p:spPr>
          <a:xfrm rot="5400000">
            <a:off x="2543122" y="3980931"/>
            <a:ext cx="342849" cy="417021"/>
          </a:xfrm>
          <a:prstGeom prst="bentConnector3">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5" name="Elbow Connector 154"/>
          <p:cNvCxnSpPr>
            <a:stCxn id="67" idx="2"/>
            <a:endCxn id="71" idx="0"/>
          </p:cNvCxnSpPr>
          <p:nvPr/>
        </p:nvCxnSpPr>
        <p:spPr>
          <a:xfrm rot="5400000">
            <a:off x="2682335" y="4120144"/>
            <a:ext cx="342849" cy="138595"/>
          </a:xfrm>
          <a:prstGeom prst="bentConnector3">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4" name="Elbow Connector 163"/>
          <p:cNvCxnSpPr>
            <a:stCxn id="67" idx="2"/>
            <a:endCxn id="73" idx="0"/>
          </p:cNvCxnSpPr>
          <p:nvPr/>
        </p:nvCxnSpPr>
        <p:spPr>
          <a:xfrm rot="16200000" flipH="1">
            <a:off x="2821547" y="4119525"/>
            <a:ext cx="342849" cy="139831"/>
          </a:xfrm>
          <a:prstGeom prst="bentConnector3">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7" name="Elbow Connector 166"/>
          <p:cNvCxnSpPr>
            <a:stCxn id="67" idx="2"/>
            <a:endCxn id="74" idx="0"/>
          </p:cNvCxnSpPr>
          <p:nvPr/>
        </p:nvCxnSpPr>
        <p:spPr>
          <a:xfrm rot="16200000" flipH="1">
            <a:off x="2960760" y="3980312"/>
            <a:ext cx="342849" cy="418257"/>
          </a:xfrm>
          <a:prstGeom prst="bentConnector3">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9" name="Elbow Connector 168"/>
          <p:cNvCxnSpPr>
            <a:stCxn id="67" idx="2"/>
            <a:endCxn id="75" idx="0"/>
          </p:cNvCxnSpPr>
          <p:nvPr/>
        </p:nvCxnSpPr>
        <p:spPr>
          <a:xfrm rot="16200000" flipH="1">
            <a:off x="3099975" y="3841097"/>
            <a:ext cx="342849" cy="696687"/>
          </a:xfrm>
          <a:prstGeom prst="bentConnector3">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1" name="Elbow Connector 170"/>
          <p:cNvCxnSpPr>
            <a:stCxn id="85" idx="2"/>
            <a:endCxn id="83" idx="0"/>
          </p:cNvCxnSpPr>
          <p:nvPr/>
        </p:nvCxnSpPr>
        <p:spPr>
          <a:xfrm rot="5400000">
            <a:off x="5792839" y="4120087"/>
            <a:ext cx="342849" cy="138708"/>
          </a:xfrm>
          <a:prstGeom prst="bentConnector3">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5" name="Elbow Connector 174"/>
          <p:cNvCxnSpPr>
            <a:stCxn id="85" idx="2"/>
            <a:endCxn id="84" idx="0"/>
          </p:cNvCxnSpPr>
          <p:nvPr/>
        </p:nvCxnSpPr>
        <p:spPr>
          <a:xfrm rot="16200000" flipH="1">
            <a:off x="5931547" y="4120087"/>
            <a:ext cx="342849" cy="138708"/>
          </a:xfrm>
          <a:prstGeom prst="bentConnector3">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9" name="Elbow Connector 178"/>
          <p:cNvCxnSpPr>
            <a:stCxn id="50" idx="2"/>
            <a:endCxn id="51" idx="0"/>
          </p:cNvCxnSpPr>
          <p:nvPr/>
        </p:nvCxnSpPr>
        <p:spPr>
          <a:xfrm rot="5400000">
            <a:off x="6347671" y="4120087"/>
            <a:ext cx="342849" cy="138708"/>
          </a:xfrm>
          <a:prstGeom prst="bentConnector3">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3" name="Elbow Connector 182"/>
          <p:cNvCxnSpPr>
            <a:stCxn id="50" idx="2"/>
            <a:endCxn id="52" idx="0"/>
          </p:cNvCxnSpPr>
          <p:nvPr/>
        </p:nvCxnSpPr>
        <p:spPr>
          <a:xfrm rot="16200000" flipH="1">
            <a:off x="6486379" y="4120087"/>
            <a:ext cx="342849" cy="138708"/>
          </a:xfrm>
          <a:prstGeom prst="bentConnector3">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6" name="Elbow Connector 185"/>
          <p:cNvCxnSpPr>
            <a:stCxn id="45" idx="2"/>
            <a:endCxn id="46" idx="0"/>
          </p:cNvCxnSpPr>
          <p:nvPr/>
        </p:nvCxnSpPr>
        <p:spPr>
          <a:xfrm rot="5400000">
            <a:off x="7403189" y="4120162"/>
            <a:ext cx="342849" cy="138558"/>
          </a:xfrm>
          <a:prstGeom prst="bentConnector3">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8" name="Elbow Connector 187"/>
          <p:cNvCxnSpPr>
            <a:stCxn id="45" idx="2"/>
            <a:endCxn id="47" idx="0"/>
          </p:cNvCxnSpPr>
          <p:nvPr/>
        </p:nvCxnSpPr>
        <p:spPr>
          <a:xfrm rot="16200000" flipH="1">
            <a:off x="7541746" y="4120162"/>
            <a:ext cx="342849" cy="138557"/>
          </a:xfrm>
          <a:prstGeom prst="bentConnector3">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2" name="Elbow Connector 191"/>
          <p:cNvCxnSpPr>
            <a:stCxn id="54" idx="2"/>
            <a:endCxn id="55" idx="0"/>
          </p:cNvCxnSpPr>
          <p:nvPr/>
        </p:nvCxnSpPr>
        <p:spPr>
          <a:xfrm rot="5400000">
            <a:off x="7955316" y="4122266"/>
            <a:ext cx="342849" cy="134351"/>
          </a:xfrm>
          <a:prstGeom prst="bentConnector3">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6" name="Elbow Connector 195"/>
          <p:cNvCxnSpPr>
            <a:stCxn id="54" idx="2"/>
            <a:endCxn id="56" idx="0"/>
          </p:cNvCxnSpPr>
          <p:nvPr/>
        </p:nvCxnSpPr>
        <p:spPr>
          <a:xfrm rot="16200000" flipH="1">
            <a:off x="8093873" y="4118059"/>
            <a:ext cx="342849" cy="142764"/>
          </a:xfrm>
          <a:prstGeom prst="bentConnector3">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p:cNvCxnSpPr>
            <a:stCxn id="61" idx="2"/>
            <a:endCxn id="62" idx="0"/>
          </p:cNvCxnSpPr>
          <p:nvPr/>
        </p:nvCxnSpPr>
        <p:spPr>
          <a:xfrm flipH="1">
            <a:off x="7116171" y="4018017"/>
            <a:ext cx="0" cy="342849"/>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22" name="5. Source"/>
          <p:cNvSpPr>
            <a:spLocks noChangeArrowheads="1"/>
          </p:cNvSpPr>
          <p:nvPr>
            <p:custDataLst>
              <p:tags r:id="rId6"/>
            </p:custDataLst>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indent="-633413" defTabSz="895350">
              <a:tabLst>
                <a:tab pos="628650"/>
              </a:tabLst>
            </a:pPr>
            <a:r>
              <a:rPr lang="zh-CN" altLang="en-US" sz="1000">
                <a:solidFill>
                  <a:srgbClr val="000000"/>
                </a:solidFill>
                <a:latin typeface="+mn-lt"/>
              </a:rPr>
              <a:t>资料来源：贵安开投，小组分析</a:t>
            </a:r>
          </a:p>
        </p:txBody>
      </p:sp>
      <p:sp>
        <p:nvSpPr>
          <p:cNvPr id="123" name="Rectangle 2"/>
          <p:cNvSpPr txBox="1"/>
          <p:nvPr/>
        </p:nvSpPr>
        <p:spPr>
          <a:xfrm>
            <a:off x="4336079" y="4360866"/>
            <a:ext cx="652548" cy="1739899"/>
          </a:xfrm>
          <a:prstGeom prst="rect">
            <a:avLst/>
          </a:prstGeom>
          <a:solidFill>
            <a:schemeClr val="accent6">
              <a:lumMod val="20000"/>
              <a:lumOff val="80000"/>
            </a:schemeClr>
          </a:solidFill>
          <a:ln>
            <a:noFill/>
          </a:ln>
        </p:spPr>
        <p:txBody>
          <a:bodyPr vert="horz" wrap="square" lIns="72009" tIns="72009" rIns="72009" bIns="72009" rtlCol="0" anchor="t"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00" smtClean="0">
                <a:solidFill>
                  <a:srgbClr val="000000"/>
                </a:solidFill>
                <a:latin typeface="楷体"/>
              </a:rPr>
              <a:t>其他</a:t>
            </a:r>
            <a:r>
              <a:rPr lang="en-US" altLang="zh-CN" sz="1200" smtClean="0">
                <a:solidFill>
                  <a:srgbClr val="000000"/>
                </a:solidFill>
                <a:latin typeface="楷体"/>
              </a:rPr>
              <a:t>25</a:t>
            </a:r>
            <a:r>
              <a:rPr lang="zh-CN" altLang="en-US" sz="1200" smtClean="0">
                <a:solidFill>
                  <a:srgbClr val="000000"/>
                </a:solidFill>
                <a:latin typeface="楷体"/>
              </a:rPr>
              <a:t>个参股二级公司由各相应一级子公司进行管理</a:t>
            </a:r>
            <a:endParaRPr lang="en-US" sz="1200">
              <a:solidFill>
                <a:srgbClr val="000000"/>
              </a:solidFill>
              <a:latin typeface="楷体"/>
            </a:endParaRPr>
          </a:p>
        </p:txBody>
      </p:sp>
      <p:sp>
        <p:nvSpPr>
          <p:cNvPr id="133" name="1. On-page tracker"/>
          <p:cNvSpPr>
            <a:spLocks noChangeArrowheads="1"/>
          </p:cNvSpPr>
          <p:nvPr/>
        </p:nvSpPr>
        <p:spPr bwMode="auto">
          <a:xfrm>
            <a:off x="119063" y="26988"/>
            <a:ext cx="2005677"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385763"/>
            <a:r>
              <a:rPr lang="zh-CN" altLang="en-US" sz="1400">
                <a:solidFill>
                  <a:srgbClr val="808080"/>
                </a:solidFill>
                <a:latin typeface="+mn-lt"/>
              </a:rPr>
              <a:t>总部定位及职能架构</a:t>
            </a:r>
          </a:p>
        </p:txBody>
      </p:sp>
      <p:sp>
        <p:nvSpPr>
          <p:cNvPr id="129" name="Marvin Title Tracker Circle"/>
          <p:cNvSpPr/>
          <p:nvPr/>
        </p:nvSpPr>
        <p:spPr>
          <a:xfrm>
            <a:off x="119063" y="207169"/>
            <a:ext cx="335598" cy="335598"/>
          </a:xfrm>
          <a:prstGeom prst="ellipse">
            <a:avLst/>
          </a:prstGeom>
          <a:solidFill>
            <a:schemeClr val="accent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r>
              <a:rPr lang="en-US" sz="1900" b="1" smtClean="0">
                <a:solidFill>
                  <a:schemeClr val="tx2"/>
                </a:solidFill>
                <a:latin typeface="Arial" pitchFamily="34" charset="0"/>
              </a:rPr>
              <a:t>1</a:t>
            </a:r>
          </a:p>
        </p:txBody>
      </p:sp>
    </p:spTree>
    <p:custDataLst>
      <p:tags r:id="rId7"/>
    </p:custDataLst>
    <p:extLst>
      <p:ext uri="{BB962C8B-B14F-4D97-AF65-F5344CB8AC3E}">
        <p14:creationId xmlns:p14="http://schemas.microsoft.com/office/powerpoint/2010/main" val="960108014"/>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785410" name="Object 2" hidden="1"/>
          <p:cNvGraphicFramePr>
            <a:graphicFrameLocks noChangeAspect="1"/>
          </p:cNvGraphicFramePr>
          <p:nvPr>
            <p:custDataLst>
              <p:tags r:id="rId3"/>
            </p:custDataLst>
            <p:extLst/>
          </p:nvPr>
        </p:nvGraphicFramePr>
        <p:xfrm>
          <a:off x="0" y="0"/>
          <a:ext cx="158750" cy="158750"/>
        </p:xfrm>
        <a:graphic>
          <a:graphicData uri="http://schemas.openxmlformats.org/presentationml/2006/ole">
            <mc:AlternateContent>
              <mc:Choice xmlns:v="urn:schemas-microsoft-com:vml" Requires="v">
                <p:oleObj spid="_x0000_s1049" name="think-cell Slide" r:id="rId4" imgW="270" imgH="270" progId="TCLayout.ActiveDocument.1">
                  <p:embed/>
                </p:oleObj>
              </mc:Choice>
              <mc:Fallback>
                <p:oleObj name="think-cell Slide" r:id="rId4" imgW="270" imgH="270" progId="TCLayout.ActiveDocument.1">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0" y="0"/>
                        <a:ext cx="158750" cy="158750"/>
                      </a:xfrm>
                      <a:prstGeom prst="rect">
                        <a:avLst/>
                      </a:prstGeom>
                      <a:noFill/>
                      <a:ln>
                        <a:noFill/>
                      </a:ln>
                      <a:effectLst/>
                    </p:spPr>
                  </p:pic>
                </p:oleObj>
              </mc:Fallback>
            </mc:AlternateContent>
          </a:graphicData>
        </a:graphic>
      </p:graphicFrame>
      <p:sp>
        <p:nvSpPr>
          <p:cNvPr id="785412" name="Rectangle 4"/>
          <p:cNvSpPr>
            <a:spLocks noGrp="1" noChangeArrowheads="1"/>
          </p:cNvSpPr>
          <p:nvPr>
            <p:ph type="title"/>
            <p:custDataLst>
              <p:tags r:id="rId6"/>
            </p:custDataLst>
          </p:nvPr>
        </p:nvSpPr>
        <p:spPr>
          <a:xfrm>
            <a:off x="119063" y="230188"/>
            <a:ext cx="8618537" cy="5847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marL="385763"/>
            <a:r>
              <a:rPr lang="zh-CN" altLang="en-US"/>
              <a:t>战略型管控总部要承担“</a:t>
            </a:r>
            <a:r>
              <a:rPr lang="en-US" altLang="zh-CN"/>
              <a:t>4S</a:t>
            </a:r>
            <a:r>
              <a:rPr lang="zh-CN" altLang="en-US"/>
              <a:t>”职能，建议以此为指导对开投总部职能部门进行梳理（</a:t>
            </a:r>
            <a:r>
              <a:rPr lang="en-US" altLang="zh-CN"/>
              <a:t>1/2</a:t>
            </a:r>
            <a:r>
              <a:rPr lang="zh-CN" altLang="en-US"/>
              <a:t>）</a:t>
            </a:r>
            <a:endParaRPr lang="en-US" altLang="zh-CN"/>
          </a:p>
        </p:txBody>
      </p:sp>
      <p:sp>
        <p:nvSpPr>
          <p:cNvPr id="50"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indent="-633413" defTabSz="895350">
              <a:tabLst>
                <a:tab pos="628650"/>
              </a:tabLst>
            </a:pPr>
            <a:r>
              <a:rPr lang="zh-CN" altLang="en-US" sz="1000">
                <a:solidFill>
                  <a:srgbClr val="000000"/>
                </a:solidFill>
                <a:latin typeface="+mn-lt"/>
              </a:rPr>
              <a:t>资料来源：</a:t>
            </a:r>
            <a:r>
              <a:rPr lang="zh-CN" altLang="en-US" sz="1000" smtClean="0">
                <a:solidFill>
                  <a:srgbClr val="000000"/>
                </a:solidFill>
                <a:latin typeface="+mn-lt"/>
              </a:rPr>
              <a:t>麦肯锡分析</a:t>
            </a:r>
            <a:endParaRPr lang="en-US" altLang="zh-CN" sz="1000">
              <a:solidFill>
                <a:srgbClr val="000000"/>
              </a:solidFill>
              <a:latin typeface="+mn-lt"/>
            </a:endParaRPr>
          </a:p>
        </p:txBody>
      </p:sp>
      <p:sp>
        <p:nvSpPr>
          <p:cNvPr id="8231" name="Rectangle 36"/>
          <p:cNvSpPr>
            <a:spLocks noChangeArrowheads="1"/>
          </p:cNvSpPr>
          <p:nvPr>
            <p:custDataLst>
              <p:tags r:id="rId7"/>
            </p:custDataLst>
          </p:nvPr>
        </p:nvSpPr>
        <p:spPr bwMode="blackWhite">
          <a:xfrm>
            <a:off x="119063" y="1175834"/>
            <a:ext cx="1019960" cy="2416222"/>
          </a:xfrm>
          <a:prstGeom prst="rect">
            <a:avLst/>
          </a:prstGeom>
          <a:solidFill>
            <a:schemeClr val="accent4"/>
          </a:solidFill>
          <a:ln w="19050">
            <a:noFill/>
            <a:miter lim="800000"/>
          </a:ln>
        </p:spPr>
        <p:txBody>
          <a:bodyPr lIns="72009" tIns="72009" rIns="72009" bIns="72009"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buClr>
                <a:schemeClr val="lt1"/>
              </a:buClr>
            </a:pPr>
            <a:r>
              <a:rPr lang="zh-CN" altLang="en-US" sz="1300" b="1">
                <a:solidFill>
                  <a:schemeClr val="lt1"/>
                </a:solidFill>
                <a:latin typeface="+mn-lt"/>
                <a:ea typeface="+mj-ea"/>
              </a:rPr>
              <a:t>引领</a:t>
            </a:r>
          </a:p>
          <a:p>
            <a:pPr>
              <a:buClr>
                <a:schemeClr val="lt1"/>
              </a:buClr>
            </a:pPr>
            <a:r>
              <a:rPr lang="en-US" altLang="zh-CN" sz="1300" b="1">
                <a:solidFill>
                  <a:schemeClr val="lt1"/>
                </a:solidFill>
                <a:latin typeface="+mn-lt"/>
                <a:ea typeface="+mj-ea"/>
                <a:cs typeface="Arial"/>
              </a:rPr>
              <a:t>(Shaping)</a:t>
            </a:r>
          </a:p>
          <a:p>
            <a:pPr>
              <a:buClr>
                <a:schemeClr val="lt1"/>
              </a:buClr>
            </a:pPr>
            <a:r>
              <a:rPr lang="zh-CN" altLang="en-US" sz="1300" b="1" smtClean="0">
                <a:solidFill>
                  <a:schemeClr val="lt1"/>
                </a:solidFill>
                <a:latin typeface="+mn-lt"/>
                <a:ea typeface="+mj-ea"/>
              </a:rPr>
              <a:t>“方向盘”</a:t>
            </a:r>
            <a:endParaRPr lang="zh-CN" altLang="en-US" sz="1300" b="1">
              <a:solidFill>
                <a:schemeClr val="lt1"/>
              </a:solidFill>
              <a:latin typeface="+mn-lt"/>
              <a:ea typeface="+mj-ea"/>
            </a:endParaRPr>
          </a:p>
        </p:txBody>
      </p:sp>
      <p:sp>
        <p:nvSpPr>
          <p:cNvPr id="10" name="Rectangle 9"/>
          <p:cNvSpPr/>
          <p:nvPr/>
        </p:nvSpPr>
        <p:spPr>
          <a:xfrm>
            <a:off x="2289270" y="1683925"/>
            <a:ext cx="4321256" cy="540148"/>
          </a:xfrm>
          <a:prstGeom prst="rect">
            <a:avLst/>
          </a:prstGeom>
        </p:spPr>
        <p:txBody>
          <a:bodyPr wrap="squar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lnSpc>
                <a:spcPct val="90000"/>
              </a:lnSpc>
              <a:buClr>
                <a:schemeClr val="tx2"/>
              </a:buClr>
              <a:buSzPct val="125000"/>
              <a:buFont typeface="Arial"/>
              <a:buChar char="▪"/>
            </a:pPr>
            <a:r>
              <a:rPr lang="zh-CN" altLang="en-US" sz="1300">
                <a:latin typeface="+mn-lt"/>
                <a:ea typeface="+mj-ea"/>
              </a:rPr>
              <a:t>根据整体战略制定战略业绩目标，业务经营计划和具体考核指标</a:t>
            </a:r>
            <a:endParaRPr lang="en-US" altLang="zh-CN" sz="1300">
              <a:latin typeface="+mn-lt"/>
              <a:ea typeface="+mj-ea"/>
            </a:endParaRPr>
          </a:p>
          <a:p>
            <a:pPr marL="193675" lvl="1" indent="-192088" defTabSz="895350">
              <a:lnSpc>
                <a:spcPct val="90000"/>
              </a:lnSpc>
              <a:buClr>
                <a:schemeClr val="tx2"/>
              </a:buClr>
              <a:buSzPct val="125000"/>
              <a:buFont typeface="Arial"/>
              <a:buChar char="▪"/>
            </a:pPr>
            <a:r>
              <a:rPr lang="zh-CN" altLang="en-US" sz="1300">
                <a:latin typeface="+mn-lt"/>
                <a:ea typeface="+mj-ea"/>
              </a:rPr>
              <a:t>对子公司进行业绩考核</a:t>
            </a:r>
            <a:endParaRPr lang="en-US" altLang="zh-CN" sz="1300">
              <a:latin typeface="+mn-lt"/>
              <a:ea typeface="+mj-ea"/>
            </a:endParaRPr>
          </a:p>
        </p:txBody>
      </p:sp>
      <p:sp>
        <p:nvSpPr>
          <p:cNvPr id="12" name="Rectangle 11"/>
          <p:cNvSpPr/>
          <p:nvPr/>
        </p:nvSpPr>
        <p:spPr>
          <a:xfrm>
            <a:off x="2289270" y="2401305"/>
            <a:ext cx="4321256" cy="360099"/>
          </a:xfrm>
          <a:prstGeom prst="rect">
            <a:avLst/>
          </a:prstGeom>
        </p:spPr>
        <p:txBody>
          <a:bodyPr wrap="squar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lnSpc>
                <a:spcPct val="90000"/>
              </a:lnSpc>
              <a:buClr>
                <a:schemeClr val="tx2"/>
              </a:buClr>
              <a:buSzPct val="125000"/>
              <a:buFont typeface="Arial"/>
              <a:buChar char="▪"/>
            </a:pPr>
            <a:r>
              <a:rPr lang="zh-CN" altLang="en-US" sz="1300">
                <a:latin typeface="+mn-lt"/>
                <a:ea typeface="+mj-ea"/>
              </a:rPr>
              <a:t>制定匹配战略的整体投资计划</a:t>
            </a:r>
            <a:endParaRPr lang="en-US" altLang="zh-CN" sz="1300">
              <a:latin typeface="+mn-lt"/>
              <a:ea typeface="+mj-ea"/>
            </a:endParaRPr>
          </a:p>
          <a:p>
            <a:pPr marL="193675" lvl="1" indent="-192088" defTabSz="895350">
              <a:lnSpc>
                <a:spcPct val="90000"/>
              </a:lnSpc>
              <a:buClr>
                <a:schemeClr val="tx2"/>
              </a:buClr>
              <a:buSzPct val="125000"/>
              <a:buFont typeface="Arial"/>
              <a:buChar char="▪"/>
            </a:pPr>
            <a:r>
              <a:rPr lang="zh-CN" altLang="en-US" sz="1300">
                <a:latin typeface="+mn-lt"/>
                <a:ea typeface="+mj-ea"/>
              </a:rPr>
              <a:t>负责投资额度的分配和投资项目考核</a:t>
            </a:r>
            <a:endParaRPr lang="en-US" altLang="zh-CN" sz="1300">
              <a:latin typeface="+mn-lt"/>
              <a:ea typeface="+mj-ea"/>
            </a:endParaRPr>
          </a:p>
        </p:txBody>
      </p:sp>
      <p:sp>
        <p:nvSpPr>
          <p:cNvPr id="3" name="Rectangle 3"/>
          <p:cNvSpPr txBox="1"/>
          <p:nvPr/>
        </p:nvSpPr>
        <p:spPr>
          <a:xfrm>
            <a:off x="2289270" y="1175834"/>
            <a:ext cx="4321256" cy="360099"/>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lvl="1">
              <a:lnSpc>
                <a:spcPct val="90000"/>
              </a:lnSpc>
            </a:pPr>
            <a:r>
              <a:rPr lang="zh-CN" altLang="en-US" sz="1300">
                <a:ea typeface="+mj-ea"/>
              </a:rPr>
              <a:t>研究宏观趋势，制定公司战略制定，监督战略实施、评价和回顾跟踪和新业务方向识别</a:t>
            </a:r>
            <a:endParaRPr lang="en-US" altLang="zh-CN" sz="1300">
              <a:ea typeface="+mj-ea"/>
            </a:endParaRPr>
          </a:p>
        </p:txBody>
      </p:sp>
      <p:sp>
        <p:nvSpPr>
          <p:cNvPr id="13" name="Rectangle 12"/>
          <p:cNvSpPr/>
          <p:nvPr/>
        </p:nvSpPr>
        <p:spPr>
          <a:xfrm>
            <a:off x="2289270" y="2924785"/>
            <a:ext cx="4321256" cy="180049"/>
          </a:xfrm>
          <a:prstGeom prst="rect">
            <a:avLst/>
          </a:prstGeom>
        </p:spPr>
        <p:txBody>
          <a:bodyPr wrap="squar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75" lvl="1" indent="-192088" defTabSz="895350">
              <a:lnSpc>
                <a:spcPct val="90000"/>
              </a:lnSpc>
              <a:buClr>
                <a:schemeClr val="tx2"/>
              </a:buClr>
              <a:buSzPct val="125000"/>
              <a:buFont typeface="Arial"/>
              <a:buChar char="▪"/>
            </a:pPr>
            <a:r>
              <a:rPr lang="zh-CN" altLang="en-US" sz="1300">
                <a:latin typeface="+mn-lt"/>
                <a:ea typeface="+mj-ea"/>
              </a:rPr>
              <a:t>加强和改进党在开投公司的领导地位</a:t>
            </a:r>
            <a:endParaRPr lang="en-US" altLang="zh-CN" sz="1300">
              <a:latin typeface="+mn-lt"/>
              <a:ea typeface="+mj-ea"/>
            </a:endParaRPr>
          </a:p>
        </p:txBody>
      </p:sp>
      <p:sp>
        <p:nvSpPr>
          <p:cNvPr id="84" name="Rectangle 11"/>
          <p:cNvSpPr txBox="1"/>
          <p:nvPr/>
        </p:nvSpPr>
        <p:spPr>
          <a:xfrm>
            <a:off x="2289270" y="4478973"/>
            <a:ext cx="4321256" cy="400110"/>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lvl="1"/>
            <a:r>
              <a:rPr lang="zh-CN" altLang="en-US" sz="1300">
                <a:ea typeface="+mj-ea"/>
              </a:rPr>
              <a:t>形成集团整体预算、投融资计划</a:t>
            </a:r>
            <a:endParaRPr lang="en-US" altLang="zh-CN" sz="1300">
              <a:ea typeface="+mj-ea"/>
            </a:endParaRPr>
          </a:p>
          <a:p>
            <a:pPr lvl="1"/>
            <a:r>
              <a:rPr lang="zh-CN" altLang="en-US" sz="1300">
                <a:ea typeface="+mj-ea"/>
              </a:rPr>
              <a:t>结合战略审批板块</a:t>
            </a:r>
            <a:r>
              <a:rPr lang="zh-CN" altLang="en-US" sz="1300" smtClean="0">
                <a:ea typeface="+mj-ea"/>
              </a:rPr>
              <a:t>预算，监控</a:t>
            </a:r>
            <a:r>
              <a:rPr lang="zh-CN" altLang="en-US" sz="1300">
                <a:ea typeface="+mj-ea"/>
              </a:rPr>
              <a:t>预算实施</a:t>
            </a:r>
            <a:endParaRPr lang="en-US" sz="1300">
              <a:ea typeface="+mj-ea"/>
            </a:endParaRPr>
          </a:p>
        </p:txBody>
      </p:sp>
      <p:sp>
        <p:nvSpPr>
          <p:cNvPr id="86" name="Rectangle 11"/>
          <p:cNvSpPr txBox="1"/>
          <p:nvPr/>
        </p:nvSpPr>
        <p:spPr>
          <a:xfrm>
            <a:off x="2289270" y="5079986"/>
            <a:ext cx="4321256" cy="200055"/>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lvl="1"/>
            <a:r>
              <a:rPr lang="zh-CN" altLang="en-US" sz="1300" smtClean="0">
                <a:ea typeface="+mj-ea"/>
              </a:rPr>
              <a:t>负责公司法律事务管理和合同管理</a:t>
            </a:r>
            <a:endParaRPr lang="en-US" sz="1300">
              <a:ea typeface="+mj-ea"/>
            </a:endParaRPr>
          </a:p>
        </p:txBody>
      </p:sp>
      <p:sp>
        <p:nvSpPr>
          <p:cNvPr id="38" name="Rectangle 36"/>
          <p:cNvSpPr>
            <a:spLocks noChangeArrowheads="1"/>
          </p:cNvSpPr>
          <p:nvPr>
            <p:custDataLst>
              <p:tags r:id="rId8"/>
            </p:custDataLst>
          </p:nvPr>
        </p:nvSpPr>
        <p:spPr bwMode="blackWhite">
          <a:xfrm>
            <a:off x="119063" y="3712350"/>
            <a:ext cx="1019960" cy="2149220"/>
          </a:xfrm>
          <a:prstGeom prst="rect">
            <a:avLst/>
          </a:prstGeom>
          <a:solidFill>
            <a:schemeClr val="accent4"/>
          </a:solidFill>
          <a:ln w="19050">
            <a:noFill/>
            <a:miter lim="800000"/>
          </a:ln>
        </p:spPr>
        <p:txBody>
          <a:bodyPr lIns="72009" tIns="72009" rIns="72009" bIns="72009"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buClr>
                <a:schemeClr val="lt1"/>
              </a:buClr>
            </a:pPr>
            <a:r>
              <a:rPr lang="zh-CN" altLang="en-US" sz="1300" b="1" smtClean="0">
                <a:solidFill>
                  <a:schemeClr val="lt1"/>
                </a:solidFill>
                <a:latin typeface="+mn-lt"/>
                <a:ea typeface="+mj-ea"/>
              </a:rPr>
              <a:t>服务</a:t>
            </a:r>
            <a:endParaRPr lang="en-US" altLang="zh-CN" sz="1300" b="1" smtClean="0">
              <a:solidFill>
                <a:schemeClr val="lt1"/>
              </a:solidFill>
              <a:latin typeface="+mn-lt"/>
              <a:ea typeface="+mj-ea"/>
            </a:endParaRPr>
          </a:p>
          <a:p>
            <a:pPr>
              <a:buClr>
                <a:schemeClr val="lt1"/>
              </a:buClr>
            </a:pPr>
            <a:r>
              <a:rPr lang="en-US" altLang="zh-CN" sz="1300" b="1" smtClean="0">
                <a:solidFill>
                  <a:schemeClr val="lt1"/>
                </a:solidFill>
                <a:latin typeface="+mn-lt"/>
                <a:ea typeface="+mj-ea"/>
                <a:cs typeface="Arial"/>
              </a:rPr>
              <a:t>(</a:t>
            </a:r>
            <a:r>
              <a:rPr lang="en-US" altLang="zh-CN" sz="1300" b="1">
                <a:solidFill>
                  <a:schemeClr val="lt1"/>
                </a:solidFill>
                <a:latin typeface="+mn-lt"/>
                <a:ea typeface="+mj-ea"/>
                <a:cs typeface="Arial"/>
              </a:rPr>
              <a:t>Servicing)</a:t>
            </a:r>
          </a:p>
          <a:p>
            <a:pPr>
              <a:buClr>
                <a:schemeClr val="lt1"/>
              </a:buClr>
            </a:pPr>
            <a:r>
              <a:rPr lang="zh-CN" altLang="en-US" sz="1300" b="1">
                <a:solidFill>
                  <a:schemeClr val="lt1"/>
                </a:solidFill>
                <a:latin typeface="+mn-lt"/>
                <a:ea typeface="+mj-ea"/>
              </a:rPr>
              <a:t>“加油站”</a:t>
            </a:r>
          </a:p>
        </p:txBody>
      </p:sp>
      <p:sp>
        <p:nvSpPr>
          <p:cNvPr id="11" name="Rectangle 11"/>
          <p:cNvSpPr txBox="1"/>
          <p:nvPr/>
        </p:nvSpPr>
        <p:spPr>
          <a:xfrm>
            <a:off x="2289270" y="3712349"/>
            <a:ext cx="4321256" cy="600164"/>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lvl="1"/>
            <a:r>
              <a:rPr lang="zh-CN" altLang="en-US" sz="1300" smtClean="0">
                <a:ea typeface="+mj-ea"/>
              </a:rPr>
              <a:t>负责关键人事任免</a:t>
            </a:r>
            <a:endParaRPr lang="en-US" altLang="zh-CN" sz="1300" smtClean="0">
              <a:ea typeface="+mj-ea"/>
            </a:endParaRPr>
          </a:p>
          <a:p>
            <a:pPr lvl="1"/>
            <a:r>
              <a:rPr lang="zh-CN" altLang="en-US" sz="1300">
                <a:ea typeface="+mj-ea"/>
                <a:cs typeface="Arial" pitchFamily="34" charset="0"/>
              </a:rPr>
              <a:t>人才体系管理：管理集团人力资源战略与规划，职级体系、集团整体薪酬体系及人事制度管理，梯队与人才</a:t>
            </a:r>
            <a:r>
              <a:rPr lang="zh-CN" altLang="en-US" sz="1300" smtClean="0">
                <a:ea typeface="+mj-ea"/>
                <a:cs typeface="Arial" pitchFamily="34" charset="0"/>
              </a:rPr>
              <a:t>培养</a:t>
            </a:r>
            <a:endParaRPr lang="en-US" altLang="zh-CN" sz="1300">
              <a:ea typeface="+mj-ea"/>
              <a:cs typeface="Arial" pitchFamily="34" charset="0"/>
            </a:endParaRPr>
          </a:p>
        </p:txBody>
      </p:sp>
      <p:sp>
        <p:nvSpPr>
          <p:cNvPr id="31" name="Rectangle 26"/>
          <p:cNvSpPr>
            <a:spLocks noChangeArrowheads="1"/>
          </p:cNvSpPr>
          <p:nvPr/>
        </p:nvSpPr>
        <p:spPr bwMode="gray">
          <a:xfrm>
            <a:off x="1211204" y="1683925"/>
            <a:ext cx="1019960" cy="597087"/>
          </a:xfrm>
          <a:prstGeom prst="rect">
            <a:avLst/>
          </a:prstGeom>
          <a:solidFill>
            <a:schemeClr val="accent3"/>
          </a:solidFill>
          <a:ln w="9525">
            <a:noFill/>
            <a:prstDash val="dash"/>
          </a:ln>
          <a:extLst/>
        </p:spPr>
        <p:txBody>
          <a:bodyPr lIns="73152" tIns="73152" rIns="73152" bIns="73152"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nSpc>
                <a:spcPct val="90000"/>
              </a:lnSpc>
              <a:buClr>
                <a:schemeClr val="lt1"/>
              </a:buClr>
            </a:pPr>
            <a:r>
              <a:rPr lang="zh-CN" altLang="en-US" sz="1300" b="1" smtClean="0">
                <a:solidFill>
                  <a:schemeClr val="lt1"/>
                </a:solidFill>
                <a:latin typeface="+mn-lt"/>
                <a:ea typeface="+mj-ea"/>
              </a:rPr>
              <a:t>企业管理</a:t>
            </a:r>
            <a:endParaRPr lang="en-US" sz="1300" b="1">
              <a:solidFill>
                <a:schemeClr val="lt1"/>
              </a:solidFill>
              <a:latin typeface="+mn-lt"/>
              <a:ea typeface="+mj-ea"/>
            </a:endParaRPr>
          </a:p>
        </p:txBody>
      </p:sp>
      <p:sp>
        <p:nvSpPr>
          <p:cNvPr id="29" name="Rectangle 28"/>
          <p:cNvSpPr>
            <a:spLocks noChangeArrowheads="1"/>
          </p:cNvSpPr>
          <p:nvPr/>
        </p:nvSpPr>
        <p:spPr bwMode="gray">
          <a:xfrm>
            <a:off x="1211204" y="2401305"/>
            <a:ext cx="1019960" cy="403187"/>
          </a:xfrm>
          <a:prstGeom prst="rect">
            <a:avLst/>
          </a:prstGeom>
          <a:solidFill>
            <a:schemeClr val="accent3"/>
          </a:solidFill>
          <a:ln w="9525">
            <a:noFill/>
            <a:prstDash val="dash"/>
          </a:ln>
          <a:extLst/>
        </p:spPr>
        <p:txBody>
          <a:bodyPr lIns="73152" tIns="73152" rIns="73152" bIns="73152"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nSpc>
                <a:spcPct val="90000"/>
              </a:lnSpc>
              <a:buClr>
                <a:schemeClr val="lt1"/>
              </a:buClr>
            </a:pPr>
            <a:r>
              <a:rPr lang="zh-CN" altLang="en-US" sz="1300" b="1" smtClean="0">
                <a:solidFill>
                  <a:schemeClr val="lt1"/>
                </a:solidFill>
                <a:latin typeface="+mn-lt"/>
                <a:ea typeface="+mj-ea"/>
              </a:rPr>
              <a:t>投资管理</a:t>
            </a:r>
            <a:endParaRPr lang="zh-CN" altLang="en-US" sz="1300" b="1">
              <a:solidFill>
                <a:schemeClr val="lt1"/>
              </a:solidFill>
              <a:latin typeface="+mn-lt"/>
              <a:ea typeface="+mj-ea"/>
            </a:endParaRPr>
          </a:p>
        </p:txBody>
      </p:sp>
      <p:sp>
        <p:nvSpPr>
          <p:cNvPr id="28" name="Rectangle 26"/>
          <p:cNvSpPr>
            <a:spLocks noChangeArrowheads="1"/>
          </p:cNvSpPr>
          <p:nvPr/>
        </p:nvSpPr>
        <p:spPr bwMode="gray">
          <a:xfrm>
            <a:off x="1211204" y="1175834"/>
            <a:ext cx="1019960" cy="387798"/>
          </a:xfrm>
          <a:prstGeom prst="rect">
            <a:avLst/>
          </a:prstGeom>
          <a:solidFill>
            <a:schemeClr val="accent3"/>
          </a:solidFill>
          <a:ln w="9525">
            <a:noFill/>
            <a:prstDash val="dash"/>
          </a:ln>
          <a:extLst/>
        </p:spPr>
        <p:txBody>
          <a:bodyPr lIns="73152" tIns="73152" rIns="73152" bIns="73152"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89861">
              <a:lnSpc>
                <a:spcPct val="90000"/>
              </a:lnSpc>
              <a:buClr>
                <a:schemeClr val="lt1"/>
              </a:buClr>
            </a:pPr>
            <a:r>
              <a:rPr lang="zh-CN" altLang="en-US" sz="1300" b="1" smtClean="0">
                <a:solidFill>
                  <a:schemeClr val="lt1"/>
                </a:solidFill>
                <a:latin typeface="+mn-lt"/>
                <a:ea typeface="+mj-ea"/>
              </a:rPr>
              <a:t>战略管理</a:t>
            </a:r>
            <a:endParaRPr lang="zh-CN" altLang="en-US" sz="1300" b="1">
              <a:solidFill>
                <a:schemeClr val="lt1"/>
              </a:solidFill>
              <a:latin typeface="+mn-lt"/>
              <a:ea typeface="+mj-ea"/>
            </a:endParaRPr>
          </a:p>
        </p:txBody>
      </p:sp>
      <p:sp>
        <p:nvSpPr>
          <p:cNvPr id="80" name="Rectangle 79"/>
          <p:cNvSpPr>
            <a:spLocks noChangeArrowheads="1"/>
          </p:cNvSpPr>
          <p:nvPr/>
        </p:nvSpPr>
        <p:spPr bwMode="gray">
          <a:xfrm>
            <a:off x="1211204" y="2924785"/>
            <a:ext cx="1019960" cy="273489"/>
          </a:xfrm>
          <a:prstGeom prst="rect">
            <a:avLst/>
          </a:prstGeom>
          <a:solidFill>
            <a:schemeClr val="accent3"/>
          </a:solidFill>
          <a:ln w="9525">
            <a:noFill/>
            <a:prstDash val="dash"/>
          </a:ln>
          <a:extLst/>
        </p:spPr>
        <p:txBody>
          <a:bodyPr lIns="73152" tIns="73152" rIns="73152" bIns="73152"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nSpc>
                <a:spcPct val="90000"/>
              </a:lnSpc>
              <a:buClr>
                <a:schemeClr val="lt1"/>
              </a:buClr>
            </a:pPr>
            <a:r>
              <a:rPr lang="zh-CN" altLang="en-US" sz="1300" b="1">
                <a:solidFill>
                  <a:schemeClr val="lt1"/>
                </a:solidFill>
                <a:latin typeface="+mn-lt"/>
                <a:ea typeface="+mj-ea"/>
              </a:rPr>
              <a:t>党群管理</a:t>
            </a:r>
          </a:p>
        </p:txBody>
      </p:sp>
      <p:sp>
        <p:nvSpPr>
          <p:cNvPr id="72" name="Rectangle 26"/>
          <p:cNvSpPr>
            <a:spLocks noChangeArrowheads="1"/>
          </p:cNvSpPr>
          <p:nvPr/>
        </p:nvSpPr>
        <p:spPr bwMode="gray">
          <a:xfrm>
            <a:off x="1211204" y="3318567"/>
            <a:ext cx="1019960" cy="273489"/>
          </a:xfrm>
          <a:prstGeom prst="rect">
            <a:avLst/>
          </a:prstGeom>
          <a:solidFill>
            <a:schemeClr val="accent3"/>
          </a:solidFill>
          <a:ln w="9525">
            <a:noFill/>
            <a:prstDash val="dash"/>
          </a:ln>
          <a:extLst/>
        </p:spPr>
        <p:txBody>
          <a:bodyPr lIns="73152" tIns="73152" rIns="73152" bIns="73152"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nSpc>
                <a:spcPct val="90000"/>
              </a:lnSpc>
              <a:buClr>
                <a:schemeClr val="lt1"/>
              </a:buClr>
            </a:pPr>
            <a:r>
              <a:rPr lang="zh-CN" altLang="en-US" sz="1300" b="1">
                <a:solidFill>
                  <a:schemeClr val="lt1"/>
                </a:solidFill>
                <a:latin typeface="+mn-lt"/>
                <a:ea typeface="+mj-ea"/>
              </a:rPr>
              <a:t>文化宣传</a:t>
            </a:r>
          </a:p>
        </p:txBody>
      </p:sp>
      <p:sp>
        <p:nvSpPr>
          <p:cNvPr id="73" name="Rectangle 3"/>
          <p:cNvSpPr txBox="1"/>
          <p:nvPr/>
        </p:nvSpPr>
        <p:spPr>
          <a:xfrm>
            <a:off x="2289270" y="3318567"/>
            <a:ext cx="4321256" cy="200055"/>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lvl="1"/>
            <a:r>
              <a:rPr lang="zh-CN" altLang="en-US" sz="1300">
                <a:ea typeface="+mj-ea"/>
              </a:rPr>
              <a:t>负责企业文化宣传工作</a:t>
            </a:r>
            <a:endParaRPr lang="en-US" sz="1300">
              <a:ea typeface="+mj-ea"/>
            </a:endParaRPr>
          </a:p>
        </p:txBody>
      </p:sp>
      <p:sp>
        <p:nvSpPr>
          <p:cNvPr id="26" name="Rectangle 26"/>
          <p:cNvSpPr>
            <a:spLocks noChangeArrowheads="1"/>
          </p:cNvSpPr>
          <p:nvPr/>
        </p:nvSpPr>
        <p:spPr bwMode="gray">
          <a:xfrm>
            <a:off x="1211204" y="4478973"/>
            <a:ext cx="1019960" cy="430887"/>
          </a:xfrm>
          <a:prstGeom prst="rect">
            <a:avLst/>
          </a:prstGeom>
          <a:solidFill>
            <a:schemeClr val="accent3"/>
          </a:solidFill>
          <a:ln w="9525">
            <a:noFill/>
            <a:prstDash val="dash"/>
          </a:ln>
          <a:extLst/>
        </p:spPr>
        <p:txBody>
          <a:bodyPr lIns="73152" tIns="73152" rIns="73152" bIns="73152"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nSpc>
                <a:spcPct val="90000"/>
              </a:lnSpc>
              <a:buClr>
                <a:schemeClr val="lt1"/>
              </a:buClr>
            </a:pPr>
            <a:r>
              <a:rPr lang="zh-CN" altLang="en-US" sz="1300" b="1">
                <a:solidFill>
                  <a:schemeClr val="lt1"/>
                </a:solidFill>
                <a:latin typeface="+mn-lt"/>
                <a:ea typeface="+mj-ea"/>
              </a:rPr>
              <a:t>财务管理</a:t>
            </a:r>
          </a:p>
        </p:txBody>
      </p:sp>
      <p:sp>
        <p:nvSpPr>
          <p:cNvPr id="40" name="Rectangle 39"/>
          <p:cNvSpPr>
            <a:spLocks noChangeArrowheads="1"/>
          </p:cNvSpPr>
          <p:nvPr/>
        </p:nvSpPr>
        <p:spPr bwMode="gray">
          <a:xfrm>
            <a:off x="1211204" y="5079986"/>
            <a:ext cx="1019960" cy="273489"/>
          </a:xfrm>
          <a:prstGeom prst="rect">
            <a:avLst/>
          </a:prstGeom>
          <a:solidFill>
            <a:schemeClr val="accent3"/>
          </a:solidFill>
          <a:ln w="9525">
            <a:noFill/>
            <a:prstDash val="dash"/>
          </a:ln>
          <a:extLst/>
        </p:spPr>
        <p:txBody>
          <a:bodyPr lIns="73152" tIns="73152" rIns="73152" bIns="73152"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nSpc>
                <a:spcPct val="90000"/>
              </a:lnSpc>
              <a:buClr>
                <a:schemeClr val="lt1"/>
              </a:buClr>
            </a:pPr>
            <a:r>
              <a:rPr lang="zh-CN" altLang="en-US" sz="1300" b="1">
                <a:solidFill>
                  <a:schemeClr val="lt1"/>
                </a:solidFill>
                <a:latin typeface="+mn-lt"/>
                <a:ea typeface="+mj-ea"/>
              </a:rPr>
              <a:t>法务</a:t>
            </a:r>
          </a:p>
        </p:txBody>
      </p:sp>
      <p:sp>
        <p:nvSpPr>
          <p:cNvPr id="25" name="Rectangle 24"/>
          <p:cNvSpPr>
            <a:spLocks noChangeArrowheads="1"/>
          </p:cNvSpPr>
          <p:nvPr/>
        </p:nvSpPr>
        <p:spPr bwMode="gray">
          <a:xfrm>
            <a:off x="1211204" y="3712349"/>
            <a:ext cx="1019960" cy="646331"/>
          </a:xfrm>
          <a:prstGeom prst="rect">
            <a:avLst/>
          </a:prstGeom>
          <a:solidFill>
            <a:schemeClr val="accent3"/>
          </a:solidFill>
          <a:ln w="9525">
            <a:noFill/>
            <a:prstDash val="dash"/>
          </a:ln>
          <a:extLst/>
        </p:spPr>
        <p:txBody>
          <a:bodyPr lIns="73152" tIns="73152" rIns="73152" bIns="73152"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nSpc>
                <a:spcPct val="90000"/>
              </a:lnSpc>
              <a:buClr>
                <a:schemeClr val="lt1"/>
              </a:buClr>
            </a:pPr>
            <a:r>
              <a:rPr lang="zh-CN" altLang="en-US" sz="1300" b="1">
                <a:solidFill>
                  <a:schemeClr val="lt1"/>
                </a:solidFill>
                <a:latin typeface="+mn-lt"/>
                <a:ea typeface="+mj-ea"/>
              </a:rPr>
              <a:t>人力资源</a:t>
            </a:r>
            <a:endParaRPr lang="en-US" altLang="zh-CN" sz="1300" b="1">
              <a:solidFill>
                <a:schemeClr val="lt1"/>
              </a:solidFill>
              <a:latin typeface="+mn-lt"/>
              <a:ea typeface="+mj-ea"/>
            </a:endParaRPr>
          </a:p>
          <a:p>
            <a:pPr>
              <a:lnSpc>
                <a:spcPct val="90000"/>
              </a:lnSpc>
              <a:buClr>
                <a:schemeClr val="lt1"/>
              </a:buClr>
            </a:pPr>
            <a:r>
              <a:rPr lang="zh-CN" altLang="en-US" sz="1300" b="1">
                <a:solidFill>
                  <a:schemeClr val="lt1"/>
                </a:solidFill>
                <a:latin typeface="+mn-lt"/>
                <a:ea typeface="+mj-ea"/>
              </a:rPr>
              <a:t>管理</a:t>
            </a:r>
            <a:endParaRPr lang="en-US" altLang="zh-CN" sz="1300" b="1">
              <a:solidFill>
                <a:schemeClr val="lt1"/>
              </a:solidFill>
              <a:latin typeface="+mn-lt"/>
              <a:ea typeface="+mj-ea"/>
            </a:endParaRPr>
          </a:p>
        </p:txBody>
      </p:sp>
      <p:sp>
        <p:nvSpPr>
          <p:cNvPr id="91" name="Rectangle 90"/>
          <p:cNvSpPr>
            <a:spLocks noChangeArrowheads="1"/>
          </p:cNvSpPr>
          <p:nvPr/>
        </p:nvSpPr>
        <p:spPr bwMode="gray">
          <a:xfrm>
            <a:off x="1211204" y="5473771"/>
            <a:ext cx="1019960" cy="387798"/>
          </a:xfrm>
          <a:prstGeom prst="rect">
            <a:avLst/>
          </a:prstGeom>
          <a:solidFill>
            <a:schemeClr val="accent3"/>
          </a:solidFill>
          <a:ln w="9525">
            <a:noFill/>
            <a:prstDash val="dash"/>
          </a:ln>
          <a:extLst/>
        </p:spPr>
        <p:txBody>
          <a:bodyPr lIns="73152" tIns="73152" rIns="73152" bIns="73152"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nSpc>
                <a:spcPct val="90000"/>
              </a:lnSpc>
              <a:buClr>
                <a:schemeClr val="lt1"/>
              </a:buClr>
            </a:pPr>
            <a:r>
              <a:rPr lang="zh-CN" altLang="en-US" sz="1300" b="1">
                <a:solidFill>
                  <a:schemeClr val="lt1"/>
                </a:solidFill>
                <a:latin typeface="+mn-lt"/>
                <a:ea typeface="+mj-ea"/>
              </a:rPr>
              <a:t>行政后勤</a:t>
            </a:r>
          </a:p>
        </p:txBody>
      </p:sp>
      <p:sp>
        <p:nvSpPr>
          <p:cNvPr id="93" name="Rectangle 11"/>
          <p:cNvSpPr txBox="1"/>
          <p:nvPr/>
        </p:nvSpPr>
        <p:spPr>
          <a:xfrm>
            <a:off x="2289270" y="5473771"/>
            <a:ext cx="4321256" cy="400110"/>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lvl="1"/>
            <a:r>
              <a:rPr lang="zh-CN" altLang="en-US" sz="1300">
                <a:ea typeface="+mj-ea"/>
              </a:rPr>
              <a:t>负责公司行政事务管理，如内外部关系、综治、接待</a:t>
            </a:r>
            <a:r>
              <a:rPr lang="zh-CN" altLang="en-US" sz="1300" smtClean="0">
                <a:ea typeface="+mj-ea"/>
              </a:rPr>
              <a:t>、</a:t>
            </a:r>
            <a:br>
              <a:rPr lang="en-US" altLang="zh-CN" sz="1300" smtClean="0">
                <a:ea typeface="+mj-ea"/>
              </a:rPr>
            </a:br>
            <a:r>
              <a:rPr lang="zh-CN" altLang="en-US" sz="1300" smtClean="0">
                <a:ea typeface="+mj-ea"/>
              </a:rPr>
              <a:t>物资</a:t>
            </a:r>
            <a:r>
              <a:rPr lang="zh-CN" altLang="en-US" sz="1300">
                <a:ea typeface="+mj-ea"/>
              </a:rPr>
              <a:t>等</a:t>
            </a:r>
          </a:p>
        </p:txBody>
      </p:sp>
      <p:sp>
        <p:nvSpPr>
          <p:cNvPr id="785437" name="Rectangle 48"/>
          <p:cNvSpPr>
            <a:spLocks noChangeArrowheads="1"/>
          </p:cNvSpPr>
          <p:nvPr/>
        </p:nvSpPr>
        <p:spPr bwMode="auto">
          <a:xfrm>
            <a:off x="119063" y="887945"/>
            <a:ext cx="1019960" cy="218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18288" anchor="b">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spcAft>
                <a:spcPct val="0"/>
              </a:spcAft>
            </a:pPr>
            <a:r>
              <a:rPr lang="zh-CN" altLang="en-US" sz="1300" b="1" smtClean="0">
                <a:solidFill>
                  <a:schemeClr val="accent4"/>
                </a:solidFill>
                <a:latin typeface="+mn-lt"/>
                <a:ea typeface="+mj-ea"/>
              </a:rPr>
              <a:t>价值来源</a:t>
            </a:r>
            <a:endParaRPr lang="en-US" altLang="zh-CN" sz="1300" b="1">
              <a:solidFill>
                <a:schemeClr val="accent4"/>
              </a:solidFill>
              <a:latin typeface="+mn-lt"/>
              <a:ea typeface="+mj-ea"/>
            </a:endParaRPr>
          </a:p>
        </p:txBody>
      </p:sp>
      <p:sp>
        <p:nvSpPr>
          <p:cNvPr id="23" name="Rectangle 18"/>
          <p:cNvSpPr>
            <a:spLocks noChangeArrowheads="1"/>
          </p:cNvSpPr>
          <p:nvPr/>
        </p:nvSpPr>
        <p:spPr bwMode="gray">
          <a:xfrm>
            <a:off x="1211204" y="907950"/>
            <a:ext cx="1019960" cy="198516"/>
          </a:xfrm>
          <a:prstGeom prst="rect">
            <a:avLst/>
          </a:prstGeom>
          <a:noFill/>
          <a:ln w="9525">
            <a:noFill/>
            <a:miter lim="800000"/>
          </a:ln>
          <a:extLst/>
        </p:spPr>
        <p:txBody>
          <a:bodyPr wrap="none" lIns="0" tIns="0" rIns="0" bIns="18288" anchor="b">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89861">
              <a:lnSpc>
                <a:spcPct val="90000"/>
              </a:lnSpc>
              <a:spcAft>
                <a:spcPct val="0"/>
              </a:spcAft>
              <a:buClr>
                <a:srgbClr val="002960"/>
              </a:buClr>
            </a:pPr>
            <a:r>
              <a:rPr lang="zh-CN" altLang="en-US" sz="1300" b="1" smtClean="0">
                <a:solidFill>
                  <a:schemeClr val="accent4"/>
                </a:solidFill>
                <a:latin typeface="+mn-lt"/>
                <a:ea typeface="+mj-ea"/>
              </a:rPr>
              <a:t>职能</a:t>
            </a:r>
            <a:endParaRPr lang="zh-CN" altLang="en-US" sz="1300" b="1">
              <a:solidFill>
                <a:schemeClr val="accent4"/>
              </a:solidFill>
              <a:latin typeface="+mn-lt"/>
              <a:ea typeface="+mj-ea"/>
            </a:endParaRPr>
          </a:p>
        </p:txBody>
      </p:sp>
      <p:sp>
        <p:nvSpPr>
          <p:cNvPr id="785427" name="Line 31"/>
          <p:cNvSpPr>
            <a:spLocks noChangeShapeType="1"/>
          </p:cNvSpPr>
          <p:nvPr/>
        </p:nvSpPr>
        <p:spPr bwMode="auto">
          <a:xfrm>
            <a:off x="2289270" y="3662120"/>
            <a:ext cx="5076846" cy="0"/>
          </a:xfrm>
          <a:prstGeom prst="line">
            <a:avLst/>
          </a:prstGeom>
          <a:ln w="12700">
            <a:solidFill>
              <a:schemeClr val="accent6"/>
            </a:solidFill>
            <a:prstDash val="sysDot"/>
          </a:ln>
          <a:extLst/>
        </p:spPr>
        <p:style>
          <a:lnRef idx="1">
            <a:schemeClr val="accent1"/>
          </a:lnRef>
          <a:fillRef idx="0">
            <a:schemeClr val="accent1"/>
          </a:fillRef>
          <a:effectRef idx="0">
            <a:schemeClr val="accent1"/>
          </a:effectRef>
          <a:fontRef idx="minor">
            <a:schemeClr val="tx1"/>
          </a:fontRef>
        </p:style>
        <p:txBody>
          <a:bodyPr/>
          <a:lstStyle>
            <a:defPPr>
              <a:defRPr lang="en-US"/>
            </a:defPPr>
            <a:lvl1pPr algn="l" rtl="0" fontAlgn="base">
              <a:spcBef>
                <a:spcPct val="0"/>
              </a:spcBef>
              <a:spcAft>
                <a:spcPct val="0"/>
              </a:spcAft>
              <a:defRPr sz="1600" kern="1200">
                <a:solidFill>
                  <a:srgbClr val="000000"/>
                </a:solidFill>
                <a:latin typeface="Arial"/>
                <a:ea typeface="+mn-ea"/>
                <a:cs typeface="+mn-cs"/>
              </a:defRPr>
            </a:lvl1pPr>
            <a:lvl2pPr marL="457200" algn="l" rtl="0" fontAlgn="base">
              <a:spcBef>
                <a:spcPct val="0"/>
              </a:spcBef>
              <a:spcAft>
                <a:spcPct val="0"/>
              </a:spcAft>
              <a:defRPr sz="1600" kern="1200">
                <a:solidFill>
                  <a:srgbClr val="000000"/>
                </a:solidFill>
                <a:latin typeface="Arial"/>
                <a:ea typeface="+mn-ea"/>
                <a:cs typeface="+mn-cs"/>
              </a:defRPr>
            </a:lvl2pPr>
            <a:lvl3pPr marL="914400" algn="l" rtl="0" fontAlgn="base">
              <a:spcBef>
                <a:spcPct val="0"/>
              </a:spcBef>
              <a:spcAft>
                <a:spcPct val="0"/>
              </a:spcAft>
              <a:defRPr sz="1600" kern="1200">
                <a:solidFill>
                  <a:srgbClr val="000000"/>
                </a:solidFill>
                <a:latin typeface="Arial"/>
                <a:ea typeface="+mn-ea"/>
                <a:cs typeface="+mn-cs"/>
              </a:defRPr>
            </a:lvl3pPr>
            <a:lvl4pPr marL="1371600" algn="l" rtl="0" fontAlgn="base">
              <a:spcBef>
                <a:spcPct val="0"/>
              </a:spcBef>
              <a:spcAft>
                <a:spcPct val="0"/>
              </a:spcAft>
              <a:defRPr sz="1600" kern="1200">
                <a:solidFill>
                  <a:srgbClr val="000000"/>
                </a:solidFill>
                <a:latin typeface="Arial"/>
                <a:ea typeface="+mn-ea"/>
                <a:cs typeface="+mn-cs"/>
              </a:defRPr>
            </a:lvl4pPr>
            <a:lvl5pPr marL="1828800" algn="l" rtl="0" fontAlgn="base">
              <a:spcBef>
                <a:spcPct val="0"/>
              </a:spcBef>
              <a:spcAft>
                <a:spcPct val="0"/>
              </a:spcAft>
              <a:defRPr sz="1600" kern="1200">
                <a:solidFill>
                  <a:srgbClr val="000000"/>
                </a:solidFill>
                <a:latin typeface="Arial"/>
                <a:ea typeface="+mn-ea"/>
                <a:cs typeface="+mn-cs"/>
              </a:defRPr>
            </a:lvl5pPr>
            <a:lvl6pPr marL="2286000" algn="l" defTabSz="914400" rtl="0" eaLnBrk="1" latinLnBrk="0" hangingPunct="1">
              <a:defRPr sz="1600" kern="1200">
                <a:solidFill>
                  <a:srgbClr val="000000"/>
                </a:solidFill>
                <a:latin typeface="Arial"/>
                <a:ea typeface="+mn-ea"/>
                <a:cs typeface="+mn-cs"/>
              </a:defRPr>
            </a:lvl6pPr>
            <a:lvl7pPr marL="2743200" algn="l" defTabSz="914400" rtl="0" eaLnBrk="1" latinLnBrk="0" hangingPunct="1">
              <a:defRPr sz="1600" kern="1200">
                <a:solidFill>
                  <a:srgbClr val="000000"/>
                </a:solidFill>
                <a:latin typeface="Arial"/>
                <a:ea typeface="+mn-ea"/>
                <a:cs typeface="+mn-cs"/>
              </a:defRPr>
            </a:lvl7pPr>
            <a:lvl8pPr marL="3200400" algn="l" defTabSz="914400" rtl="0" eaLnBrk="1" latinLnBrk="0" hangingPunct="1">
              <a:defRPr sz="1600" kern="1200">
                <a:solidFill>
                  <a:srgbClr val="000000"/>
                </a:solidFill>
                <a:latin typeface="Arial"/>
                <a:ea typeface="+mn-ea"/>
                <a:cs typeface="+mn-cs"/>
              </a:defRPr>
            </a:lvl8pPr>
            <a:lvl9pPr marL="3657600" algn="l" defTabSz="914400" rtl="0" eaLnBrk="1" latinLnBrk="0" hangingPunct="1">
              <a:defRPr sz="1600" kern="1200">
                <a:solidFill>
                  <a:srgbClr val="000000"/>
                </a:solidFill>
                <a:latin typeface="Arial"/>
                <a:ea typeface="+mn-ea"/>
                <a:cs typeface="+mn-cs"/>
              </a:defRPr>
            </a:lvl9pPr>
          </a:lstStyle>
          <a:p>
            <a:endParaRPr lang="en-US" sz="1300">
              <a:latin typeface="+mn-lt"/>
              <a:ea typeface="+mj-ea"/>
            </a:endParaRPr>
          </a:p>
        </p:txBody>
      </p:sp>
      <p:sp>
        <p:nvSpPr>
          <p:cNvPr id="81" name="Line 31"/>
          <p:cNvSpPr>
            <a:spLocks noChangeShapeType="1"/>
          </p:cNvSpPr>
          <p:nvPr/>
        </p:nvSpPr>
        <p:spPr bwMode="auto">
          <a:xfrm>
            <a:off x="2289270" y="1621832"/>
            <a:ext cx="5076846" cy="0"/>
          </a:xfrm>
          <a:prstGeom prst="line">
            <a:avLst/>
          </a:prstGeom>
          <a:ln w="12700">
            <a:solidFill>
              <a:schemeClr val="accent6"/>
            </a:solidFill>
            <a:prstDash val="sysDot"/>
          </a:ln>
          <a:extLst/>
        </p:spPr>
        <p:style>
          <a:lnRef idx="1">
            <a:schemeClr val="accent1"/>
          </a:lnRef>
          <a:fillRef idx="0">
            <a:schemeClr val="accent1"/>
          </a:fillRef>
          <a:effectRef idx="0">
            <a:schemeClr val="accent1"/>
          </a:effectRef>
          <a:fontRef idx="minor">
            <a:schemeClr val="tx1"/>
          </a:fontRef>
        </p:style>
        <p:txBody>
          <a:bodyPr/>
          <a:lstStyle>
            <a:defPPr>
              <a:defRPr lang="en-US"/>
            </a:defPPr>
            <a:lvl1pPr algn="l" rtl="0" fontAlgn="base">
              <a:spcBef>
                <a:spcPct val="0"/>
              </a:spcBef>
              <a:spcAft>
                <a:spcPct val="0"/>
              </a:spcAft>
              <a:defRPr sz="1600" kern="1200">
                <a:solidFill>
                  <a:srgbClr val="000000"/>
                </a:solidFill>
                <a:latin typeface="Arial"/>
                <a:ea typeface="+mn-ea"/>
                <a:cs typeface="+mn-cs"/>
              </a:defRPr>
            </a:lvl1pPr>
            <a:lvl2pPr marL="457200" algn="l" rtl="0" fontAlgn="base">
              <a:spcBef>
                <a:spcPct val="0"/>
              </a:spcBef>
              <a:spcAft>
                <a:spcPct val="0"/>
              </a:spcAft>
              <a:defRPr sz="1600" kern="1200">
                <a:solidFill>
                  <a:srgbClr val="000000"/>
                </a:solidFill>
                <a:latin typeface="Arial"/>
                <a:ea typeface="+mn-ea"/>
                <a:cs typeface="+mn-cs"/>
              </a:defRPr>
            </a:lvl2pPr>
            <a:lvl3pPr marL="914400" algn="l" rtl="0" fontAlgn="base">
              <a:spcBef>
                <a:spcPct val="0"/>
              </a:spcBef>
              <a:spcAft>
                <a:spcPct val="0"/>
              </a:spcAft>
              <a:defRPr sz="1600" kern="1200">
                <a:solidFill>
                  <a:srgbClr val="000000"/>
                </a:solidFill>
                <a:latin typeface="Arial"/>
                <a:ea typeface="+mn-ea"/>
                <a:cs typeface="+mn-cs"/>
              </a:defRPr>
            </a:lvl3pPr>
            <a:lvl4pPr marL="1371600" algn="l" rtl="0" fontAlgn="base">
              <a:spcBef>
                <a:spcPct val="0"/>
              </a:spcBef>
              <a:spcAft>
                <a:spcPct val="0"/>
              </a:spcAft>
              <a:defRPr sz="1600" kern="1200">
                <a:solidFill>
                  <a:srgbClr val="000000"/>
                </a:solidFill>
                <a:latin typeface="Arial"/>
                <a:ea typeface="+mn-ea"/>
                <a:cs typeface="+mn-cs"/>
              </a:defRPr>
            </a:lvl4pPr>
            <a:lvl5pPr marL="1828800" algn="l" rtl="0" fontAlgn="base">
              <a:spcBef>
                <a:spcPct val="0"/>
              </a:spcBef>
              <a:spcAft>
                <a:spcPct val="0"/>
              </a:spcAft>
              <a:defRPr sz="1600" kern="1200">
                <a:solidFill>
                  <a:srgbClr val="000000"/>
                </a:solidFill>
                <a:latin typeface="Arial"/>
                <a:ea typeface="+mn-ea"/>
                <a:cs typeface="+mn-cs"/>
              </a:defRPr>
            </a:lvl5pPr>
            <a:lvl6pPr marL="2286000" algn="l" defTabSz="914400" rtl="0" eaLnBrk="1" latinLnBrk="0" hangingPunct="1">
              <a:defRPr sz="1600" kern="1200">
                <a:solidFill>
                  <a:srgbClr val="000000"/>
                </a:solidFill>
                <a:latin typeface="Arial"/>
                <a:ea typeface="+mn-ea"/>
                <a:cs typeface="+mn-cs"/>
              </a:defRPr>
            </a:lvl6pPr>
            <a:lvl7pPr marL="2743200" algn="l" defTabSz="914400" rtl="0" eaLnBrk="1" latinLnBrk="0" hangingPunct="1">
              <a:defRPr sz="1600" kern="1200">
                <a:solidFill>
                  <a:srgbClr val="000000"/>
                </a:solidFill>
                <a:latin typeface="Arial"/>
                <a:ea typeface="+mn-ea"/>
                <a:cs typeface="+mn-cs"/>
              </a:defRPr>
            </a:lvl7pPr>
            <a:lvl8pPr marL="3200400" algn="l" defTabSz="914400" rtl="0" eaLnBrk="1" latinLnBrk="0" hangingPunct="1">
              <a:defRPr sz="1600" kern="1200">
                <a:solidFill>
                  <a:srgbClr val="000000"/>
                </a:solidFill>
                <a:latin typeface="Arial"/>
                <a:ea typeface="+mn-ea"/>
                <a:cs typeface="+mn-cs"/>
              </a:defRPr>
            </a:lvl8pPr>
            <a:lvl9pPr marL="3657600" algn="l" defTabSz="914400" rtl="0" eaLnBrk="1" latinLnBrk="0" hangingPunct="1">
              <a:defRPr sz="1600" kern="1200">
                <a:solidFill>
                  <a:srgbClr val="000000"/>
                </a:solidFill>
                <a:latin typeface="Arial"/>
                <a:ea typeface="+mn-ea"/>
                <a:cs typeface="+mn-cs"/>
              </a:defRPr>
            </a:lvl9pPr>
          </a:lstStyle>
          <a:p>
            <a:endParaRPr lang="en-US" sz="1300">
              <a:latin typeface="+mn-lt"/>
              <a:ea typeface="+mj-ea"/>
            </a:endParaRPr>
          </a:p>
        </p:txBody>
      </p:sp>
      <p:sp>
        <p:nvSpPr>
          <p:cNvPr id="94" name="Line 31"/>
          <p:cNvSpPr>
            <a:spLocks noChangeShapeType="1"/>
          </p:cNvSpPr>
          <p:nvPr/>
        </p:nvSpPr>
        <p:spPr bwMode="auto">
          <a:xfrm>
            <a:off x="2289270" y="2346220"/>
            <a:ext cx="5076846" cy="0"/>
          </a:xfrm>
          <a:prstGeom prst="line">
            <a:avLst/>
          </a:prstGeom>
          <a:ln w="12700">
            <a:solidFill>
              <a:schemeClr val="accent6"/>
            </a:solidFill>
            <a:prstDash val="sysDot"/>
          </a:ln>
          <a:extLst/>
        </p:spPr>
        <p:style>
          <a:lnRef idx="1">
            <a:schemeClr val="accent1"/>
          </a:lnRef>
          <a:fillRef idx="0">
            <a:schemeClr val="accent1"/>
          </a:fillRef>
          <a:effectRef idx="0">
            <a:schemeClr val="accent1"/>
          </a:effectRef>
          <a:fontRef idx="minor">
            <a:schemeClr val="tx1"/>
          </a:fontRef>
        </p:style>
        <p:txBody>
          <a:bodyPr/>
          <a:lstStyle>
            <a:defPPr>
              <a:defRPr lang="en-US"/>
            </a:defPPr>
            <a:lvl1pPr algn="l" rtl="0" fontAlgn="base">
              <a:spcBef>
                <a:spcPct val="0"/>
              </a:spcBef>
              <a:spcAft>
                <a:spcPct val="0"/>
              </a:spcAft>
              <a:defRPr sz="1600" kern="1200">
                <a:solidFill>
                  <a:srgbClr val="000000"/>
                </a:solidFill>
                <a:latin typeface="Arial"/>
                <a:ea typeface="+mn-ea"/>
                <a:cs typeface="+mn-cs"/>
              </a:defRPr>
            </a:lvl1pPr>
            <a:lvl2pPr marL="457200" algn="l" rtl="0" fontAlgn="base">
              <a:spcBef>
                <a:spcPct val="0"/>
              </a:spcBef>
              <a:spcAft>
                <a:spcPct val="0"/>
              </a:spcAft>
              <a:defRPr sz="1600" kern="1200">
                <a:solidFill>
                  <a:srgbClr val="000000"/>
                </a:solidFill>
                <a:latin typeface="Arial"/>
                <a:ea typeface="+mn-ea"/>
                <a:cs typeface="+mn-cs"/>
              </a:defRPr>
            </a:lvl2pPr>
            <a:lvl3pPr marL="914400" algn="l" rtl="0" fontAlgn="base">
              <a:spcBef>
                <a:spcPct val="0"/>
              </a:spcBef>
              <a:spcAft>
                <a:spcPct val="0"/>
              </a:spcAft>
              <a:defRPr sz="1600" kern="1200">
                <a:solidFill>
                  <a:srgbClr val="000000"/>
                </a:solidFill>
                <a:latin typeface="Arial"/>
                <a:ea typeface="+mn-ea"/>
                <a:cs typeface="+mn-cs"/>
              </a:defRPr>
            </a:lvl3pPr>
            <a:lvl4pPr marL="1371600" algn="l" rtl="0" fontAlgn="base">
              <a:spcBef>
                <a:spcPct val="0"/>
              </a:spcBef>
              <a:spcAft>
                <a:spcPct val="0"/>
              </a:spcAft>
              <a:defRPr sz="1600" kern="1200">
                <a:solidFill>
                  <a:srgbClr val="000000"/>
                </a:solidFill>
                <a:latin typeface="Arial"/>
                <a:ea typeface="+mn-ea"/>
                <a:cs typeface="+mn-cs"/>
              </a:defRPr>
            </a:lvl4pPr>
            <a:lvl5pPr marL="1828800" algn="l" rtl="0" fontAlgn="base">
              <a:spcBef>
                <a:spcPct val="0"/>
              </a:spcBef>
              <a:spcAft>
                <a:spcPct val="0"/>
              </a:spcAft>
              <a:defRPr sz="1600" kern="1200">
                <a:solidFill>
                  <a:srgbClr val="000000"/>
                </a:solidFill>
                <a:latin typeface="Arial"/>
                <a:ea typeface="+mn-ea"/>
                <a:cs typeface="+mn-cs"/>
              </a:defRPr>
            </a:lvl5pPr>
            <a:lvl6pPr marL="2286000" algn="l" defTabSz="914400" rtl="0" eaLnBrk="1" latinLnBrk="0" hangingPunct="1">
              <a:defRPr sz="1600" kern="1200">
                <a:solidFill>
                  <a:srgbClr val="000000"/>
                </a:solidFill>
                <a:latin typeface="Arial"/>
                <a:ea typeface="+mn-ea"/>
                <a:cs typeface="+mn-cs"/>
              </a:defRPr>
            </a:lvl6pPr>
            <a:lvl7pPr marL="2743200" algn="l" defTabSz="914400" rtl="0" eaLnBrk="1" latinLnBrk="0" hangingPunct="1">
              <a:defRPr sz="1600" kern="1200">
                <a:solidFill>
                  <a:srgbClr val="000000"/>
                </a:solidFill>
                <a:latin typeface="Arial"/>
                <a:ea typeface="+mn-ea"/>
                <a:cs typeface="+mn-cs"/>
              </a:defRPr>
            </a:lvl7pPr>
            <a:lvl8pPr marL="3200400" algn="l" defTabSz="914400" rtl="0" eaLnBrk="1" latinLnBrk="0" hangingPunct="1">
              <a:defRPr sz="1600" kern="1200">
                <a:solidFill>
                  <a:srgbClr val="000000"/>
                </a:solidFill>
                <a:latin typeface="Arial"/>
                <a:ea typeface="+mn-ea"/>
                <a:cs typeface="+mn-cs"/>
              </a:defRPr>
            </a:lvl8pPr>
            <a:lvl9pPr marL="3657600" algn="l" defTabSz="914400" rtl="0" eaLnBrk="1" latinLnBrk="0" hangingPunct="1">
              <a:defRPr sz="1600" kern="1200">
                <a:solidFill>
                  <a:srgbClr val="000000"/>
                </a:solidFill>
                <a:latin typeface="Arial"/>
                <a:ea typeface="+mn-ea"/>
                <a:cs typeface="+mn-cs"/>
              </a:defRPr>
            </a:lvl9pPr>
          </a:lstStyle>
          <a:p>
            <a:endParaRPr lang="en-US" sz="1300">
              <a:latin typeface="+mn-lt"/>
              <a:ea typeface="+mj-ea"/>
            </a:endParaRPr>
          </a:p>
        </p:txBody>
      </p:sp>
      <p:sp>
        <p:nvSpPr>
          <p:cNvPr id="95" name="Line 31"/>
          <p:cNvSpPr>
            <a:spLocks noChangeShapeType="1"/>
          </p:cNvSpPr>
          <p:nvPr/>
        </p:nvSpPr>
        <p:spPr bwMode="auto">
          <a:xfrm>
            <a:off x="2289270" y="2859577"/>
            <a:ext cx="5076846" cy="0"/>
          </a:xfrm>
          <a:prstGeom prst="line">
            <a:avLst/>
          </a:prstGeom>
          <a:ln w="12700">
            <a:solidFill>
              <a:schemeClr val="accent6"/>
            </a:solidFill>
            <a:prstDash val="sysDot"/>
          </a:ln>
          <a:extLst/>
        </p:spPr>
        <p:style>
          <a:lnRef idx="1">
            <a:schemeClr val="accent1"/>
          </a:lnRef>
          <a:fillRef idx="0">
            <a:schemeClr val="accent1"/>
          </a:fillRef>
          <a:effectRef idx="0">
            <a:schemeClr val="accent1"/>
          </a:effectRef>
          <a:fontRef idx="minor">
            <a:schemeClr val="tx1"/>
          </a:fontRef>
        </p:style>
        <p:txBody>
          <a:bodyPr/>
          <a:lstStyle>
            <a:defPPr>
              <a:defRPr lang="en-US"/>
            </a:defPPr>
            <a:lvl1pPr algn="l" rtl="0" fontAlgn="base">
              <a:spcBef>
                <a:spcPct val="0"/>
              </a:spcBef>
              <a:spcAft>
                <a:spcPct val="0"/>
              </a:spcAft>
              <a:defRPr sz="1600" kern="1200">
                <a:solidFill>
                  <a:srgbClr val="000000"/>
                </a:solidFill>
                <a:latin typeface="Arial"/>
                <a:ea typeface="+mn-ea"/>
                <a:cs typeface="+mn-cs"/>
              </a:defRPr>
            </a:lvl1pPr>
            <a:lvl2pPr marL="457200" algn="l" rtl="0" fontAlgn="base">
              <a:spcBef>
                <a:spcPct val="0"/>
              </a:spcBef>
              <a:spcAft>
                <a:spcPct val="0"/>
              </a:spcAft>
              <a:defRPr sz="1600" kern="1200">
                <a:solidFill>
                  <a:srgbClr val="000000"/>
                </a:solidFill>
                <a:latin typeface="Arial"/>
                <a:ea typeface="+mn-ea"/>
                <a:cs typeface="+mn-cs"/>
              </a:defRPr>
            </a:lvl2pPr>
            <a:lvl3pPr marL="914400" algn="l" rtl="0" fontAlgn="base">
              <a:spcBef>
                <a:spcPct val="0"/>
              </a:spcBef>
              <a:spcAft>
                <a:spcPct val="0"/>
              </a:spcAft>
              <a:defRPr sz="1600" kern="1200">
                <a:solidFill>
                  <a:srgbClr val="000000"/>
                </a:solidFill>
                <a:latin typeface="Arial"/>
                <a:ea typeface="+mn-ea"/>
                <a:cs typeface="+mn-cs"/>
              </a:defRPr>
            </a:lvl3pPr>
            <a:lvl4pPr marL="1371600" algn="l" rtl="0" fontAlgn="base">
              <a:spcBef>
                <a:spcPct val="0"/>
              </a:spcBef>
              <a:spcAft>
                <a:spcPct val="0"/>
              </a:spcAft>
              <a:defRPr sz="1600" kern="1200">
                <a:solidFill>
                  <a:srgbClr val="000000"/>
                </a:solidFill>
                <a:latin typeface="Arial"/>
                <a:ea typeface="+mn-ea"/>
                <a:cs typeface="+mn-cs"/>
              </a:defRPr>
            </a:lvl4pPr>
            <a:lvl5pPr marL="1828800" algn="l" rtl="0" fontAlgn="base">
              <a:spcBef>
                <a:spcPct val="0"/>
              </a:spcBef>
              <a:spcAft>
                <a:spcPct val="0"/>
              </a:spcAft>
              <a:defRPr sz="1600" kern="1200">
                <a:solidFill>
                  <a:srgbClr val="000000"/>
                </a:solidFill>
                <a:latin typeface="Arial"/>
                <a:ea typeface="+mn-ea"/>
                <a:cs typeface="+mn-cs"/>
              </a:defRPr>
            </a:lvl5pPr>
            <a:lvl6pPr marL="2286000" algn="l" defTabSz="914400" rtl="0" eaLnBrk="1" latinLnBrk="0" hangingPunct="1">
              <a:defRPr sz="1600" kern="1200">
                <a:solidFill>
                  <a:srgbClr val="000000"/>
                </a:solidFill>
                <a:latin typeface="Arial"/>
                <a:ea typeface="+mn-ea"/>
                <a:cs typeface="+mn-cs"/>
              </a:defRPr>
            </a:lvl6pPr>
            <a:lvl7pPr marL="2743200" algn="l" defTabSz="914400" rtl="0" eaLnBrk="1" latinLnBrk="0" hangingPunct="1">
              <a:defRPr sz="1600" kern="1200">
                <a:solidFill>
                  <a:srgbClr val="000000"/>
                </a:solidFill>
                <a:latin typeface="Arial"/>
                <a:ea typeface="+mn-ea"/>
                <a:cs typeface="+mn-cs"/>
              </a:defRPr>
            </a:lvl7pPr>
            <a:lvl8pPr marL="3200400" algn="l" defTabSz="914400" rtl="0" eaLnBrk="1" latinLnBrk="0" hangingPunct="1">
              <a:defRPr sz="1600" kern="1200">
                <a:solidFill>
                  <a:srgbClr val="000000"/>
                </a:solidFill>
                <a:latin typeface="Arial"/>
                <a:ea typeface="+mn-ea"/>
                <a:cs typeface="+mn-cs"/>
              </a:defRPr>
            </a:lvl8pPr>
            <a:lvl9pPr marL="3657600" algn="l" defTabSz="914400" rtl="0" eaLnBrk="1" latinLnBrk="0" hangingPunct="1">
              <a:defRPr sz="1600" kern="1200">
                <a:solidFill>
                  <a:srgbClr val="000000"/>
                </a:solidFill>
                <a:latin typeface="Arial"/>
                <a:ea typeface="+mn-ea"/>
                <a:cs typeface="+mn-cs"/>
              </a:defRPr>
            </a:lvl9pPr>
          </a:lstStyle>
          <a:p>
            <a:endParaRPr lang="en-US" sz="1300">
              <a:latin typeface="+mn-lt"/>
              <a:ea typeface="+mj-ea"/>
            </a:endParaRPr>
          </a:p>
        </p:txBody>
      </p:sp>
      <p:sp>
        <p:nvSpPr>
          <p:cNvPr id="96" name="Line 31"/>
          <p:cNvSpPr>
            <a:spLocks noChangeShapeType="1"/>
          </p:cNvSpPr>
          <p:nvPr/>
        </p:nvSpPr>
        <p:spPr bwMode="auto">
          <a:xfrm>
            <a:off x="2289270" y="3264376"/>
            <a:ext cx="5076846" cy="0"/>
          </a:xfrm>
          <a:prstGeom prst="line">
            <a:avLst/>
          </a:prstGeom>
          <a:ln w="12700">
            <a:solidFill>
              <a:schemeClr val="accent6"/>
            </a:solidFill>
            <a:prstDash val="sysDot"/>
          </a:ln>
          <a:extLst/>
        </p:spPr>
        <p:style>
          <a:lnRef idx="1">
            <a:schemeClr val="accent1"/>
          </a:lnRef>
          <a:fillRef idx="0">
            <a:schemeClr val="accent1"/>
          </a:fillRef>
          <a:effectRef idx="0">
            <a:schemeClr val="accent1"/>
          </a:effectRef>
          <a:fontRef idx="minor">
            <a:schemeClr val="tx1"/>
          </a:fontRef>
        </p:style>
        <p:txBody>
          <a:bodyPr/>
          <a:lstStyle>
            <a:defPPr>
              <a:defRPr lang="en-US"/>
            </a:defPPr>
            <a:lvl1pPr algn="l" rtl="0" fontAlgn="base">
              <a:spcBef>
                <a:spcPct val="0"/>
              </a:spcBef>
              <a:spcAft>
                <a:spcPct val="0"/>
              </a:spcAft>
              <a:defRPr sz="1600" kern="1200">
                <a:solidFill>
                  <a:srgbClr val="000000"/>
                </a:solidFill>
                <a:latin typeface="Arial"/>
                <a:ea typeface="+mn-ea"/>
                <a:cs typeface="+mn-cs"/>
              </a:defRPr>
            </a:lvl1pPr>
            <a:lvl2pPr marL="457200" algn="l" rtl="0" fontAlgn="base">
              <a:spcBef>
                <a:spcPct val="0"/>
              </a:spcBef>
              <a:spcAft>
                <a:spcPct val="0"/>
              </a:spcAft>
              <a:defRPr sz="1600" kern="1200">
                <a:solidFill>
                  <a:srgbClr val="000000"/>
                </a:solidFill>
                <a:latin typeface="Arial"/>
                <a:ea typeface="+mn-ea"/>
                <a:cs typeface="+mn-cs"/>
              </a:defRPr>
            </a:lvl2pPr>
            <a:lvl3pPr marL="914400" algn="l" rtl="0" fontAlgn="base">
              <a:spcBef>
                <a:spcPct val="0"/>
              </a:spcBef>
              <a:spcAft>
                <a:spcPct val="0"/>
              </a:spcAft>
              <a:defRPr sz="1600" kern="1200">
                <a:solidFill>
                  <a:srgbClr val="000000"/>
                </a:solidFill>
                <a:latin typeface="Arial"/>
                <a:ea typeface="+mn-ea"/>
                <a:cs typeface="+mn-cs"/>
              </a:defRPr>
            </a:lvl3pPr>
            <a:lvl4pPr marL="1371600" algn="l" rtl="0" fontAlgn="base">
              <a:spcBef>
                <a:spcPct val="0"/>
              </a:spcBef>
              <a:spcAft>
                <a:spcPct val="0"/>
              </a:spcAft>
              <a:defRPr sz="1600" kern="1200">
                <a:solidFill>
                  <a:srgbClr val="000000"/>
                </a:solidFill>
                <a:latin typeface="Arial"/>
                <a:ea typeface="+mn-ea"/>
                <a:cs typeface="+mn-cs"/>
              </a:defRPr>
            </a:lvl4pPr>
            <a:lvl5pPr marL="1828800" algn="l" rtl="0" fontAlgn="base">
              <a:spcBef>
                <a:spcPct val="0"/>
              </a:spcBef>
              <a:spcAft>
                <a:spcPct val="0"/>
              </a:spcAft>
              <a:defRPr sz="1600" kern="1200">
                <a:solidFill>
                  <a:srgbClr val="000000"/>
                </a:solidFill>
                <a:latin typeface="Arial"/>
                <a:ea typeface="+mn-ea"/>
                <a:cs typeface="+mn-cs"/>
              </a:defRPr>
            </a:lvl5pPr>
            <a:lvl6pPr marL="2286000" algn="l" defTabSz="914400" rtl="0" eaLnBrk="1" latinLnBrk="0" hangingPunct="1">
              <a:defRPr sz="1600" kern="1200">
                <a:solidFill>
                  <a:srgbClr val="000000"/>
                </a:solidFill>
                <a:latin typeface="Arial"/>
                <a:ea typeface="+mn-ea"/>
                <a:cs typeface="+mn-cs"/>
              </a:defRPr>
            </a:lvl6pPr>
            <a:lvl7pPr marL="2743200" algn="l" defTabSz="914400" rtl="0" eaLnBrk="1" latinLnBrk="0" hangingPunct="1">
              <a:defRPr sz="1600" kern="1200">
                <a:solidFill>
                  <a:srgbClr val="000000"/>
                </a:solidFill>
                <a:latin typeface="Arial"/>
                <a:ea typeface="+mn-ea"/>
                <a:cs typeface="+mn-cs"/>
              </a:defRPr>
            </a:lvl7pPr>
            <a:lvl8pPr marL="3200400" algn="l" defTabSz="914400" rtl="0" eaLnBrk="1" latinLnBrk="0" hangingPunct="1">
              <a:defRPr sz="1600" kern="1200">
                <a:solidFill>
                  <a:srgbClr val="000000"/>
                </a:solidFill>
                <a:latin typeface="Arial"/>
                <a:ea typeface="+mn-ea"/>
                <a:cs typeface="+mn-cs"/>
              </a:defRPr>
            </a:lvl8pPr>
            <a:lvl9pPr marL="3657600" algn="l" defTabSz="914400" rtl="0" eaLnBrk="1" latinLnBrk="0" hangingPunct="1">
              <a:defRPr sz="1600" kern="1200">
                <a:solidFill>
                  <a:srgbClr val="000000"/>
                </a:solidFill>
                <a:latin typeface="Arial"/>
                <a:ea typeface="+mn-ea"/>
                <a:cs typeface="+mn-cs"/>
              </a:defRPr>
            </a:lvl9pPr>
          </a:lstStyle>
          <a:p>
            <a:endParaRPr lang="en-US" sz="1300">
              <a:latin typeface="+mn-lt"/>
              <a:ea typeface="+mj-ea"/>
            </a:endParaRPr>
          </a:p>
        </p:txBody>
      </p:sp>
      <p:sp>
        <p:nvSpPr>
          <p:cNvPr id="97" name="Line 31"/>
          <p:cNvSpPr>
            <a:spLocks noChangeShapeType="1"/>
          </p:cNvSpPr>
          <p:nvPr/>
        </p:nvSpPr>
        <p:spPr bwMode="auto">
          <a:xfrm>
            <a:off x="2289270" y="4430096"/>
            <a:ext cx="5076846" cy="0"/>
          </a:xfrm>
          <a:prstGeom prst="line">
            <a:avLst/>
          </a:prstGeom>
          <a:ln w="12700">
            <a:solidFill>
              <a:schemeClr val="accent6"/>
            </a:solidFill>
            <a:prstDash val="sysDot"/>
          </a:ln>
          <a:extLst/>
        </p:spPr>
        <p:style>
          <a:lnRef idx="1">
            <a:schemeClr val="accent1"/>
          </a:lnRef>
          <a:fillRef idx="0">
            <a:schemeClr val="accent1"/>
          </a:fillRef>
          <a:effectRef idx="0">
            <a:schemeClr val="accent1"/>
          </a:effectRef>
          <a:fontRef idx="minor">
            <a:schemeClr val="tx1"/>
          </a:fontRef>
        </p:style>
        <p:txBody>
          <a:bodyPr/>
          <a:lstStyle>
            <a:defPPr>
              <a:defRPr lang="en-US"/>
            </a:defPPr>
            <a:lvl1pPr algn="l" rtl="0" fontAlgn="base">
              <a:spcBef>
                <a:spcPct val="0"/>
              </a:spcBef>
              <a:spcAft>
                <a:spcPct val="0"/>
              </a:spcAft>
              <a:defRPr sz="1600" kern="1200">
                <a:solidFill>
                  <a:srgbClr val="000000"/>
                </a:solidFill>
                <a:latin typeface="Arial"/>
                <a:ea typeface="+mn-ea"/>
                <a:cs typeface="+mn-cs"/>
              </a:defRPr>
            </a:lvl1pPr>
            <a:lvl2pPr marL="457200" algn="l" rtl="0" fontAlgn="base">
              <a:spcBef>
                <a:spcPct val="0"/>
              </a:spcBef>
              <a:spcAft>
                <a:spcPct val="0"/>
              </a:spcAft>
              <a:defRPr sz="1600" kern="1200">
                <a:solidFill>
                  <a:srgbClr val="000000"/>
                </a:solidFill>
                <a:latin typeface="Arial"/>
                <a:ea typeface="+mn-ea"/>
                <a:cs typeface="+mn-cs"/>
              </a:defRPr>
            </a:lvl2pPr>
            <a:lvl3pPr marL="914400" algn="l" rtl="0" fontAlgn="base">
              <a:spcBef>
                <a:spcPct val="0"/>
              </a:spcBef>
              <a:spcAft>
                <a:spcPct val="0"/>
              </a:spcAft>
              <a:defRPr sz="1600" kern="1200">
                <a:solidFill>
                  <a:srgbClr val="000000"/>
                </a:solidFill>
                <a:latin typeface="Arial"/>
                <a:ea typeface="+mn-ea"/>
                <a:cs typeface="+mn-cs"/>
              </a:defRPr>
            </a:lvl3pPr>
            <a:lvl4pPr marL="1371600" algn="l" rtl="0" fontAlgn="base">
              <a:spcBef>
                <a:spcPct val="0"/>
              </a:spcBef>
              <a:spcAft>
                <a:spcPct val="0"/>
              </a:spcAft>
              <a:defRPr sz="1600" kern="1200">
                <a:solidFill>
                  <a:srgbClr val="000000"/>
                </a:solidFill>
                <a:latin typeface="Arial"/>
                <a:ea typeface="+mn-ea"/>
                <a:cs typeface="+mn-cs"/>
              </a:defRPr>
            </a:lvl4pPr>
            <a:lvl5pPr marL="1828800" algn="l" rtl="0" fontAlgn="base">
              <a:spcBef>
                <a:spcPct val="0"/>
              </a:spcBef>
              <a:spcAft>
                <a:spcPct val="0"/>
              </a:spcAft>
              <a:defRPr sz="1600" kern="1200">
                <a:solidFill>
                  <a:srgbClr val="000000"/>
                </a:solidFill>
                <a:latin typeface="Arial"/>
                <a:ea typeface="+mn-ea"/>
                <a:cs typeface="+mn-cs"/>
              </a:defRPr>
            </a:lvl5pPr>
            <a:lvl6pPr marL="2286000" algn="l" defTabSz="914400" rtl="0" eaLnBrk="1" latinLnBrk="0" hangingPunct="1">
              <a:defRPr sz="1600" kern="1200">
                <a:solidFill>
                  <a:srgbClr val="000000"/>
                </a:solidFill>
                <a:latin typeface="Arial"/>
                <a:ea typeface="+mn-ea"/>
                <a:cs typeface="+mn-cs"/>
              </a:defRPr>
            </a:lvl6pPr>
            <a:lvl7pPr marL="2743200" algn="l" defTabSz="914400" rtl="0" eaLnBrk="1" latinLnBrk="0" hangingPunct="1">
              <a:defRPr sz="1600" kern="1200">
                <a:solidFill>
                  <a:srgbClr val="000000"/>
                </a:solidFill>
                <a:latin typeface="Arial"/>
                <a:ea typeface="+mn-ea"/>
                <a:cs typeface="+mn-cs"/>
              </a:defRPr>
            </a:lvl7pPr>
            <a:lvl8pPr marL="3200400" algn="l" defTabSz="914400" rtl="0" eaLnBrk="1" latinLnBrk="0" hangingPunct="1">
              <a:defRPr sz="1600" kern="1200">
                <a:solidFill>
                  <a:srgbClr val="000000"/>
                </a:solidFill>
                <a:latin typeface="Arial"/>
                <a:ea typeface="+mn-ea"/>
                <a:cs typeface="+mn-cs"/>
              </a:defRPr>
            </a:lvl8pPr>
            <a:lvl9pPr marL="3657600" algn="l" defTabSz="914400" rtl="0" eaLnBrk="1" latinLnBrk="0" hangingPunct="1">
              <a:defRPr sz="1600" kern="1200">
                <a:solidFill>
                  <a:srgbClr val="000000"/>
                </a:solidFill>
                <a:latin typeface="Arial"/>
                <a:ea typeface="+mn-ea"/>
                <a:cs typeface="+mn-cs"/>
              </a:defRPr>
            </a:lvl9pPr>
          </a:lstStyle>
          <a:p>
            <a:endParaRPr lang="en-US" sz="1300">
              <a:latin typeface="+mn-lt"/>
              <a:ea typeface="+mj-ea"/>
            </a:endParaRPr>
          </a:p>
        </p:txBody>
      </p:sp>
      <p:sp>
        <p:nvSpPr>
          <p:cNvPr id="99" name="Line 31"/>
          <p:cNvSpPr>
            <a:spLocks noChangeShapeType="1"/>
          </p:cNvSpPr>
          <p:nvPr/>
        </p:nvSpPr>
        <p:spPr bwMode="auto">
          <a:xfrm>
            <a:off x="2289270" y="5022132"/>
            <a:ext cx="5076846" cy="0"/>
          </a:xfrm>
          <a:prstGeom prst="line">
            <a:avLst/>
          </a:prstGeom>
          <a:ln w="12700">
            <a:solidFill>
              <a:schemeClr val="accent6"/>
            </a:solidFill>
            <a:prstDash val="sysDot"/>
          </a:ln>
          <a:extLst/>
        </p:spPr>
        <p:style>
          <a:lnRef idx="1">
            <a:schemeClr val="accent1"/>
          </a:lnRef>
          <a:fillRef idx="0">
            <a:schemeClr val="accent1"/>
          </a:fillRef>
          <a:effectRef idx="0">
            <a:schemeClr val="accent1"/>
          </a:effectRef>
          <a:fontRef idx="minor">
            <a:schemeClr val="tx1"/>
          </a:fontRef>
        </p:style>
        <p:txBody>
          <a:bodyPr/>
          <a:lstStyle>
            <a:defPPr>
              <a:defRPr lang="en-US"/>
            </a:defPPr>
            <a:lvl1pPr algn="l" rtl="0" fontAlgn="base">
              <a:spcBef>
                <a:spcPct val="0"/>
              </a:spcBef>
              <a:spcAft>
                <a:spcPct val="0"/>
              </a:spcAft>
              <a:defRPr sz="1600" kern="1200">
                <a:solidFill>
                  <a:srgbClr val="000000"/>
                </a:solidFill>
                <a:latin typeface="Arial"/>
                <a:ea typeface="+mn-ea"/>
                <a:cs typeface="+mn-cs"/>
              </a:defRPr>
            </a:lvl1pPr>
            <a:lvl2pPr marL="457200" algn="l" rtl="0" fontAlgn="base">
              <a:spcBef>
                <a:spcPct val="0"/>
              </a:spcBef>
              <a:spcAft>
                <a:spcPct val="0"/>
              </a:spcAft>
              <a:defRPr sz="1600" kern="1200">
                <a:solidFill>
                  <a:srgbClr val="000000"/>
                </a:solidFill>
                <a:latin typeface="Arial"/>
                <a:ea typeface="+mn-ea"/>
                <a:cs typeface="+mn-cs"/>
              </a:defRPr>
            </a:lvl2pPr>
            <a:lvl3pPr marL="914400" algn="l" rtl="0" fontAlgn="base">
              <a:spcBef>
                <a:spcPct val="0"/>
              </a:spcBef>
              <a:spcAft>
                <a:spcPct val="0"/>
              </a:spcAft>
              <a:defRPr sz="1600" kern="1200">
                <a:solidFill>
                  <a:srgbClr val="000000"/>
                </a:solidFill>
                <a:latin typeface="Arial"/>
                <a:ea typeface="+mn-ea"/>
                <a:cs typeface="+mn-cs"/>
              </a:defRPr>
            </a:lvl3pPr>
            <a:lvl4pPr marL="1371600" algn="l" rtl="0" fontAlgn="base">
              <a:spcBef>
                <a:spcPct val="0"/>
              </a:spcBef>
              <a:spcAft>
                <a:spcPct val="0"/>
              </a:spcAft>
              <a:defRPr sz="1600" kern="1200">
                <a:solidFill>
                  <a:srgbClr val="000000"/>
                </a:solidFill>
                <a:latin typeface="Arial"/>
                <a:ea typeface="+mn-ea"/>
                <a:cs typeface="+mn-cs"/>
              </a:defRPr>
            </a:lvl4pPr>
            <a:lvl5pPr marL="1828800" algn="l" rtl="0" fontAlgn="base">
              <a:spcBef>
                <a:spcPct val="0"/>
              </a:spcBef>
              <a:spcAft>
                <a:spcPct val="0"/>
              </a:spcAft>
              <a:defRPr sz="1600" kern="1200">
                <a:solidFill>
                  <a:srgbClr val="000000"/>
                </a:solidFill>
                <a:latin typeface="Arial"/>
                <a:ea typeface="+mn-ea"/>
                <a:cs typeface="+mn-cs"/>
              </a:defRPr>
            </a:lvl5pPr>
            <a:lvl6pPr marL="2286000" algn="l" defTabSz="914400" rtl="0" eaLnBrk="1" latinLnBrk="0" hangingPunct="1">
              <a:defRPr sz="1600" kern="1200">
                <a:solidFill>
                  <a:srgbClr val="000000"/>
                </a:solidFill>
                <a:latin typeface="Arial"/>
                <a:ea typeface="+mn-ea"/>
                <a:cs typeface="+mn-cs"/>
              </a:defRPr>
            </a:lvl6pPr>
            <a:lvl7pPr marL="2743200" algn="l" defTabSz="914400" rtl="0" eaLnBrk="1" latinLnBrk="0" hangingPunct="1">
              <a:defRPr sz="1600" kern="1200">
                <a:solidFill>
                  <a:srgbClr val="000000"/>
                </a:solidFill>
                <a:latin typeface="Arial"/>
                <a:ea typeface="+mn-ea"/>
                <a:cs typeface="+mn-cs"/>
              </a:defRPr>
            </a:lvl7pPr>
            <a:lvl8pPr marL="3200400" algn="l" defTabSz="914400" rtl="0" eaLnBrk="1" latinLnBrk="0" hangingPunct="1">
              <a:defRPr sz="1600" kern="1200">
                <a:solidFill>
                  <a:srgbClr val="000000"/>
                </a:solidFill>
                <a:latin typeface="Arial"/>
                <a:ea typeface="+mn-ea"/>
                <a:cs typeface="+mn-cs"/>
              </a:defRPr>
            </a:lvl8pPr>
            <a:lvl9pPr marL="3657600" algn="l" defTabSz="914400" rtl="0" eaLnBrk="1" latinLnBrk="0" hangingPunct="1">
              <a:defRPr sz="1600" kern="1200">
                <a:solidFill>
                  <a:srgbClr val="000000"/>
                </a:solidFill>
                <a:latin typeface="Arial"/>
                <a:ea typeface="+mn-ea"/>
                <a:cs typeface="+mn-cs"/>
              </a:defRPr>
            </a:lvl9pPr>
          </a:lstStyle>
          <a:p>
            <a:endParaRPr lang="en-US" sz="1300">
              <a:latin typeface="+mn-lt"/>
              <a:ea typeface="+mj-ea"/>
            </a:endParaRPr>
          </a:p>
        </p:txBody>
      </p:sp>
      <p:sp>
        <p:nvSpPr>
          <p:cNvPr id="100" name="Line 31"/>
          <p:cNvSpPr>
            <a:spLocks noChangeShapeType="1"/>
          </p:cNvSpPr>
          <p:nvPr/>
        </p:nvSpPr>
        <p:spPr bwMode="auto">
          <a:xfrm>
            <a:off x="2289270" y="5407669"/>
            <a:ext cx="5076846" cy="0"/>
          </a:xfrm>
          <a:prstGeom prst="line">
            <a:avLst/>
          </a:prstGeom>
          <a:ln w="12700">
            <a:solidFill>
              <a:schemeClr val="accent6"/>
            </a:solidFill>
            <a:prstDash val="sysDot"/>
          </a:ln>
          <a:extLst/>
        </p:spPr>
        <p:style>
          <a:lnRef idx="1">
            <a:schemeClr val="accent1"/>
          </a:lnRef>
          <a:fillRef idx="0">
            <a:schemeClr val="accent1"/>
          </a:fillRef>
          <a:effectRef idx="0">
            <a:schemeClr val="accent1"/>
          </a:effectRef>
          <a:fontRef idx="minor">
            <a:schemeClr val="tx1"/>
          </a:fontRef>
        </p:style>
        <p:txBody>
          <a:bodyPr/>
          <a:lstStyle>
            <a:defPPr>
              <a:defRPr lang="en-US"/>
            </a:defPPr>
            <a:lvl1pPr algn="l" rtl="0" fontAlgn="base">
              <a:spcBef>
                <a:spcPct val="0"/>
              </a:spcBef>
              <a:spcAft>
                <a:spcPct val="0"/>
              </a:spcAft>
              <a:defRPr sz="1600" kern="1200">
                <a:solidFill>
                  <a:srgbClr val="000000"/>
                </a:solidFill>
                <a:latin typeface="Arial"/>
                <a:ea typeface="+mn-ea"/>
                <a:cs typeface="+mn-cs"/>
              </a:defRPr>
            </a:lvl1pPr>
            <a:lvl2pPr marL="457200" algn="l" rtl="0" fontAlgn="base">
              <a:spcBef>
                <a:spcPct val="0"/>
              </a:spcBef>
              <a:spcAft>
                <a:spcPct val="0"/>
              </a:spcAft>
              <a:defRPr sz="1600" kern="1200">
                <a:solidFill>
                  <a:srgbClr val="000000"/>
                </a:solidFill>
                <a:latin typeface="Arial"/>
                <a:ea typeface="+mn-ea"/>
                <a:cs typeface="+mn-cs"/>
              </a:defRPr>
            </a:lvl2pPr>
            <a:lvl3pPr marL="914400" algn="l" rtl="0" fontAlgn="base">
              <a:spcBef>
                <a:spcPct val="0"/>
              </a:spcBef>
              <a:spcAft>
                <a:spcPct val="0"/>
              </a:spcAft>
              <a:defRPr sz="1600" kern="1200">
                <a:solidFill>
                  <a:srgbClr val="000000"/>
                </a:solidFill>
                <a:latin typeface="Arial"/>
                <a:ea typeface="+mn-ea"/>
                <a:cs typeface="+mn-cs"/>
              </a:defRPr>
            </a:lvl3pPr>
            <a:lvl4pPr marL="1371600" algn="l" rtl="0" fontAlgn="base">
              <a:spcBef>
                <a:spcPct val="0"/>
              </a:spcBef>
              <a:spcAft>
                <a:spcPct val="0"/>
              </a:spcAft>
              <a:defRPr sz="1600" kern="1200">
                <a:solidFill>
                  <a:srgbClr val="000000"/>
                </a:solidFill>
                <a:latin typeface="Arial"/>
                <a:ea typeface="+mn-ea"/>
                <a:cs typeface="+mn-cs"/>
              </a:defRPr>
            </a:lvl4pPr>
            <a:lvl5pPr marL="1828800" algn="l" rtl="0" fontAlgn="base">
              <a:spcBef>
                <a:spcPct val="0"/>
              </a:spcBef>
              <a:spcAft>
                <a:spcPct val="0"/>
              </a:spcAft>
              <a:defRPr sz="1600" kern="1200">
                <a:solidFill>
                  <a:srgbClr val="000000"/>
                </a:solidFill>
                <a:latin typeface="Arial"/>
                <a:ea typeface="+mn-ea"/>
                <a:cs typeface="+mn-cs"/>
              </a:defRPr>
            </a:lvl5pPr>
            <a:lvl6pPr marL="2286000" algn="l" defTabSz="914400" rtl="0" eaLnBrk="1" latinLnBrk="0" hangingPunct="1">
              <a:defRPr sz="1600" kern="1200">
                <a:solidFill>
                  <a:srgbClr val="000000"/>
                </a:solidFill>
                <a:latin typeface="Arial"/>
                <a:ea typeface="+mn-ea"/>
                <a:cs typeface="+mn-cs"/>
              </a:defRPr>
            </a:lvl6pPr>
            <a:lvl7pPr marL="2743200" algn="l" defTabSz="914400" rtl="0" eaLnBrk="1" latinLnBrk="0" hangingPunct="1">
              <a:defRPr sz="1600" kern="1200">
                <a:solidFill>
                  <a:srgbClr val="000000"/>
                </a:solidFill>
                <a:latin typeface="Arial"/>
                <a:ea typeface="+mn-ea"/>
                <a:cs typeface="+mn-cs"/>
              </a:defRPr>
            </a:lvl7pPr>
            <a:lvl8pPr marL="3200400" algn="l" defTabSz="914400" rtl="0" eaLnBrk="1" latinLnBrk="0" hangingPunct="1">
              <a:defRPr sz="1600" kern="1200">
                <a:solidFill>
                  <a:srgbClr val="000000"/>
                </a:solidFill>
                <a:latin typeface="Arial"/>
                <a:ea typeface="+mn-ea"/>
                <a:cs typeface="+mn-cs"/>
              </a:defRPr>
            </a:lvl8pPr>
            <a:lvl9pPr marL="3657600" algn="l" defTabSz="914400" rtl="0" eaLnBrk="1" latinLnBrk="0" hangingPunct="1">
              <a:defRPr sz="1600" kern="1200">
                <a:solidFill>
                  <a:srgbClr val="000000"/>
                </a:solidFill>
                <a:latin typeface="Arial"/>
                <a:ea typeface="+mn-ea"/>
                <a:cs typeface="+mn-cs"/>
              </a:defRPr>
            </a:lvl9pPr>
          </a:lstStyle>
          <a:p>
            <a:endParaRPr lang="en-US" sz="1300">
              <a:latin typeface="+mn-lt"/>
              <a:ea typeface="+mj-ea"/>
            </a:endParaRPr>
          </a:p>
        </p:txBody>
      </p:sp>
      <p:sp>
        <p:nvSpPr>
          <p:cNvPr id="57" name="Marvin Title Tracker Circle"/>
          <p:cNvSpPr/>
          <p:nvPr/>
        </p:nvSpPr>
        <p:spPr>
          <a:xfrm>
            <a:off x="6917574" y="1179367"/>
            <a:ext cx="228600" cy="228600"/>
          </a:xfrm>
          <a:prstGeom prst="ellipse">
            <a:avLst/>
          </a:prstGeom>
          <a:solidFill>
            <a:srgbClr val="FFFF0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300" b="1" smtClean="0">
              <a:solidFill>
                <a:schemeClr val="tx2"/>
              </a:solidFill>
              <a:ea typeface="+mj-ea"/>
            </a:endParaRPr>
          </a:p>
        </p:txBody>
      </p:sp>
      <p:sp>
        <p:nvSpPr>
          <p:cNvPr id="52" name="Marvin Title Tracker Circle"/>
          <p:cNvSpPr/>
          <p:nvPr/>
        </p:nvSpPr>
        <p:spPr>
          <a:xfrm>
            <a:off x="6917574" y="1679203"/>
            <a:ext cx="228600" cy="228600"/>
          </a:xfrm>
          <a:prstGeom prst="ellipse">
            <a:avLst/>
          </a:prstGeom>
          <a:solidFill>
            <a:srgbClr val="FFFF0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300" b="1" smtClean="0">
              <a:solidFill>
                <a:schemeClr val="tx2"/>
              </a:solidFill>
              <a:ea typeface="+mj-ea"/>
            </a:endParaRPr>
          </a:p>
        </p:txBody>
      </p:sp>
      <p:sp>
        <p:nvSpPr>
          <p:cNvPr id="54" name="Marvin Title Tracker Circle"/>
          <p:cNvSpPr/>
          <p:nvPr/>
        </p:nvSpPr>
        <p:spPr>
          <a:xfrm>
            <a:off x="6917574" y="2408660"/>
            <a:ext cx="228600" cy="228600"/>
          </a:xfrm>
          <a:prstGeom prst="ellipse">
            <a:avLst/>
          </a:prstGeom>
          <a:solidFill>
            <a:srgbClr val="FFFF0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300" b="1" smtClean="0">
              <a:solidFill>
                <a:schemeClr val="tx2"/>
              </a:solidFill>
              <a:ea typeface="+mj-ea"/>
            </a:endParaRPr>
          </a:p>
        </p:txBody>
      </p:sp>
      <p:sp>
        <p:nvSpPr>
          <p:cNvPr id="55" name="Marvin Title Tracker Circle"/>
          <p:cNvSpPr/>
          <p:nvPr/>
        </p:nvSpPr>
        <p:spPr>
          <a:xfrm>
            <a:off x="6917574" y="3342845"/>
            <a:ext cx="228600" cy="228600"/>
          </a:xfrm>
          <a:prstGeom prst="ellipse">
            <a:avLst/>
          </a:prstGeom>
          <a:solidFill>
            <a:srgbClr val="FFFF0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300" b="1">
              <a:solidFill>
                <a:schemeClr val="tx2"/>
              </a:solidFill>
              <a:ea typeface="+mj-ea"/>
            </a:endParaRPr>
          </a:p>
        </p:txBody>
      </p:sp>
      <p:sp>
        <p:nvSpPr>
          <p:cNvPr id="60" name="Marvin Title Tracker Circle"/>
          <p:cNvSpPr/>
          <p:nvPr/>
        </p:nvSpPr>
        <p:spPr>
          <a:xfrm>
            <a:off x="6917574" y="5096800"/>
            <a:ext cx="228600" cy="228600"/>
          </a:xfrm>
          <a:prstGeom prst="ellipse">
            <a:avLst/>
          </a:prstGeom>
          <a:solidFill>
            <a:srgbClr val="92D05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300" b="1">
              <a:solidFill>
                <a:schemeClr val="tx2"/>
              </a:solidFill>
              <a:ea typeface="+mj-ea"/>
            </a:endParaRPr>
          </a:p>
        </p:txBody>
      </p:sp>
      <p:sp>
        <p:nvSpPr>
          <p:cNvPr id="61" name="Marvin Title Tracker Circle"/>
          <p:cNvSpPr/>
          <p:nvPr/>
        </p:nvSpPr>
        <p:spPr>
          <a:xfrm>
            <a:off x="6917574" y="5512865"/>
            <a:ext cx="228600" cy="228600"/>
          </a:xfrm>
          <a:prstGeom prst="ellipse">
            <a:avLst/>
          </a:prstGeom>
          <a:solidFill>
            <a:srgbClr val="92D05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300" b="1">
              <a:solidFill>
                <a:schemeClr val="tx2"/>
              </a:solidFill>
              <a:ea typeface="+mj-ea"/>
            </a:endParaRPr>
          </a:p>
        </p:txBody>
      </p:sp>
      <p:sp>
        <p:nvSpPr>
          <p:cNvPr id="62" name="Marvin Title Tracker Circle"/>
          <p:cNvSpPr/>
          <p:nvPr/>
        </p:nvSpPr>
        <p:spPr>
          <a:xfrm>
            <a:off x="6917574" y="4566075"/>
            <a:ext cx="228600" cy="228600"/>
          </a:xfrm>
          <a:prstGeom prst="ellipse">
            <a:avLst/>
          </a:prstGeom>
          <a:solidFill>
            <a:srgbClr val="FFFF0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300" b="1" smtClean="0">
              <a:solidFill>
                <a:schemeClr val="tx2"/>
              </a:solidFill>
              <a:ea typeface="+mj-ea"/>
            </a:endParaRPr>
          </a:p>
        </p:txBody>
      </p:sp>
      <p:sp>
        <p:nvSpPr>
          <p:cNvPr id="63" name="Marvin Title Tracker Circle"/>
          <p:cNvSpPr/>
          <p:nvPr/>
        </p:nvSpPr>
        <p:spPr>
          <a:xfrm>
            <a:off x="6917574" y="3923356"/>
            <a:ext cx="228600" cy="228600"/>
          </a:xfrm>
          <a:prstGeom prst="ellipse">
            <a:avLst/>
          </a:prstGeom>
          <a:solidFill>
            <a:srgbClr val="FFFF0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300" b="1" smtClean="0">
              <a:solidFill>
                <a:schemeClr val="tx2"/>
              </a:solidFill>
              <a:ea typeface="+mj-ea"/>
            </a:endParaRPr>
          </a:p>
        </p:txBody>
      </p:sp>
      <p:sp>
        <p:nvSpPr>
          <p:cNvPr id="64" name="Marvin Title Tracker Circle"/>
          <p:cNvSpPr/>
          <p:nvPr/>
        </p:nvSpPr>
        <p:spPr>
          <a:xfrm>
            <a:off x="6917574" y="2913220"/>
            <a:ext cx="228600" cy="228600"/>
          </a:xfrm>
          <a:prstGeom prst="ellipse">
            <a:avLst/>
          </a:prstGeom>
          <a:solidFill>
            <a:srgbClr val="92D05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300" b="1">
              <a:solidFill>
                <a:schemeClr val="tx2"/>
              </a:solidFill>
              <a:ea typeface="+mj-ea"/>
            </a:endParaRPr>
          </a:p>
        </p:txBody>
      </p:sp>
      <p:sp>
        <p:nvSpPr>
          <p:cNvPr id="68" name="Rectangle 9"/>
          <p:cNvSpPr txBox="1">
            <a:spLocks noChangeArrowheads="1"/>
          </p:cNvSpPr>
          <p:nvPr/>
        </p:nvSpPr>
        <p:spPr bwMode="auto">
          <a:xfrm>
            <a:off x="7492093" y="887945"/>
            <a:ext cx="1245507" cy="218521"/>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18288" numCol="1" anchor="b" anchorCtr="0" compatLnSpc="1">
            <a:prstTxWarp prst="textNoShape">
              <a:avLst/>
            </a:prstTxWarp>
            <a:sp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r>
              <a:rPr lang="zh-CN" altLang="en-US" sz="1300" b="1" kern="0" smtClean="0">
                <a:solidFill>
                  <a:schemeClr val="accent4"/>
                </a:solidFill>
                <a:ea typeface="+mj-ea"/>
              </a:rPr>
              <a:t>现开投负责部门</a:t>
            </a:r>
            <a:endParaRPr lang="zh-CN" altLang="en-US" sz="1300" b="1" kern="0">
              <a:solidFill>
                <a:schemeClr val="accent4"/>
              </a:solidFill>
              <a:ea typeface="+mj-ea"/>
            </a:endParaRPr>
          </a:p>
        </p:txBody>
      </p:sp>
      <p:grpSp>
        <p:nvGrpSpPr>
          <p:cNvPr id="7" name="Group 6"/>
          <p:cNvGrpSpPr/>
          <p:nvPr/>
        </p:nvGrpSpPr>
        <p:grpSpPr>
          <a:xfrm>
            <a:off x="2289268" y="887945"/>
            <a:ext cx="4321257" cy="218521"/>
            <a:chOff x="2289268" y="905197"/>
            <a:chExt cx="4321257" cy="218521"/>
          </a:xfrm>
        </p:grpSpPr>
        <p:sp>
          <p:nvSpPr>
            <p:cNvPr id="41" name="Rectangle 21"/>
            <p:cNvSpPr>
              <a:spLocks noChangeArrowheads="1"/>
            </p:cNvSpPr>
            <p:nvPr/>
          </p:nvSpPr>
          <p:spPr bwMode="auto">
            <a:xfrm>
              <a:off x="2289268" y="905197"/>
              <a:ext cx="4321257" cy="218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18288" anchor="b">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spcAft>
                  <a:spcPct val="0"/>
                </a:spcAft>
              </a:pPr>
              <a:r>
                <a:rPr lang="zh-CN" altLang="en-US" sz="1300" b="1">
                  <a:solidFill>
                    <a:schemeClr val="accent4"/>
                  </a:solidFill>
                  <a:latin typeface="+mn-lt"/>
                  <a:ea typeface="+mj-ea"/>
                </a:rPr>
                <a:t>总公司</a:t>
              </a:r>
              <a:r>
                <a:rPr lang="zh-CN" altLang="en-US" sz="1300" b="1" smtClean="0">
                  <a:solidFill>
                    <a:schemeClr val="accent4"/>
                  </a:solidFill>
                  <a:latin typeface="+mn-lt"/>
                  <a:ea typeface="+mj-ea"/>
                </a:rPr>
                <a:t>主要职责</a:t>
              </a:r>
              <a:endParaRPr lang="en-US" altLang="zh-CN" sz="1300" b="1">
                <a:solidFill>
                  <a:schemeClr val="accent4"/>
                </a:solidFill>
                <a:latin typeface="+mn-lt"/>
                <a:ea typeface="+mj-ea"/>
              </a:endParaRPr>
            </a:p>
          </p:txBody>
        </p:sp>
        <p:cxnSp>
          <p:nvCxnSpPr>
            <p:cNvPr id="69" name="Straight Connector 68"/>
            <p:cNvCxnSpPr/>
            <p:nvPr/>
          </p:nvCxnSpPr>
          <p:spPr>
            <a:xfrm>
              <a:off x="2289268" y="1123718"/>
              <a:ext cx="4321257"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88" name="Rectangle 26"/>
          <p:cNvSpPr>
            <a:spLocks noChangeArrowheads="1"/>
          </p:cNvSpPr>
          <p:nvPr/>
        </p:nvSpPr>
        <p:spPr bwMode="gray">
          <a:xfrm>
            <a:off x="7492093" y="1731424"/>
            <a:ext cx="1245507" cy="442447"/>
          </a:xfrm>
          <a:prstGeom prst="rect">
            <a:avLst/>
          </a:prstGeom>
          <a:solidFill>
            <a:schemeClr val="accent1"/>
          </a:solidFill>
          <a:ln w="9525">
            <a:noFill/>
            <a:prstDash val="dash"/>
          </a:ln>
          <a:extLst/>
        </p:spPr>
        <p:txBody>
          <a:bodyPr lIns="73152" tIns="73152" rIns="73152" bIns="73152"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89861">
              <a:lnSpc>
                <a:spcPct val="90000"/>
              </a:lnSpc>
              <a:buClr>
                <a:schemeClr val="tx2"/>
              </a:buClr>
            </a:pPr>
            <a:r>
              <a:rPr lang="zh-CN" altLang="en-US" sz="1400" smtClean="0">
                <a:latin typeface="+mn-lt"/>
                <a:ea typeface="+mj-ea"/>
              </a:rPr>
              <a:t>企业管理部</a:t>
            </a:r>
            <a:endParaRPr lang="zh-CN" altLang="en-US" sz="1400">
              <a:latin typeface="+mn-lt"/>
              <a:ea typeface="+mj-ea"/>
            </a:endParaRPr>
          </a:p>
        </p:txBody>
      </p:sp>
      <p:sp>
        <p:nvSpPr>
          <p:cNvPr id="90" name="Rectangle 26"/>
          <p:cNvSpPr>
            <a:spLocks noChangeArrowheads="1"/>
          </p:cNvSpPr>
          <p:nvPr/>
        </p:nvSpPr>
        <p:spPr bwMode="gray">
          <a:xfrm>
            <a:off x="7492093" y="2401305"/>
            <a:ext cx="1245507" cy="403187"/>
          </a:xfrm>
          <a:prstGeom prst="rect">
            <a:avLst/>
          </a:prstGeom>
          <a:solidFill>
            <a:schemeClr val="accent1"/>
          </a:solidFill>
          <a:ln w="9525">
            <a:noFill/>
            <a:prstDash val="dash"/>
          </a:ln>
          <a:extLst/>
        </p:spPr>
        <p:txBody>
          <a:bodyPr lIns="73152" tIns="73152" rIns="73152" bIns="73152"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89861">
              <a:lnSpc>
                <a:spcPct val="90000"/>
              </a:lnSpc>
              <a:buClr>
                <a:schemeClr val="tx2"/>
              </a:buClr>
            </a:pPr>
            <a:r>
              <a:rPr lang="zh-CN" altLang="en-US" sz="1400" smtClean="0">
                <a:latin typeface="+mn-lt"/>
                <a:ea typeface="+mj-ea"/>
              </a:rPr>
              <a:t>投资发展部</a:t>
            </a:r>
            <a:endParaRPr lang="zh-CN" altLang="en-US" sz="1400">
              <a:latin typeface="+mn-lt"/>
              <a:ea typeface="+mj-ea"/>
            </a:endParaRPr>
          </a:p>
        </p:txBody>
      </p:sp>
      <p:sp>
        <p:nvSpPr>
          <p:cNvPr id="92" name="Rectangle 26"/>
          <p:cNvSpPr>
            <a:spLocks noChangeArrowheads="1"/>
          </p:cNvSpPr>
          <p:nvPr/>
        </p:nvSpPr>
        <p:spPr bwMode="gray">
          <a:xfrm>
            <a:off x="7492093" y="1175834"/>
            <a:ext cx="1245507" cy="387798"/>
          </a:xfrm>
          <a:prstGeom prst="rect">
            <a:avLst/>
          </a:prstGeom>
          <a:solidFill>
            <a:schemeClr val="accent1"/>
          </a:solidFill>
          <a:ln w="9525">
            <a:noFill/>
            <a:prstDash val="dash"/>
          </a:ln>
          <a:extLst/>
        </p:spPr>
        <p:txBody>
          <a:bodyPr lIns="73152" tIns="73152" rIns="73152" bIns="73152"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89861">
              <a:lnSpc>
                <a:spcPct val="90000"/>
              </a:lnSpc>
              <a:buClr>
                <a:schemeClr val="tx2"/>
              </a:buClr>
            </a:pPr>
            <a:r>
              <a:rPr lang="zh-CN" altLang="en-US" sz="1400" smtClean="0">
                <a:latin typeface="+mn-lt"/>
                <a:ea typeface="+mj-ea"/>
              </a:rPr>
              <a:t>战略规划部</a:t>
            </a:r>
            <a:endParaRPr lang="zh-CN" altLang="en-US" sz="1400">
              <a:latin typeface="+mn-lt"/>
              <a:ea typeface="+mj-ea"/>
            </a:endParaRPr>
          </a:p>
        </p:txBody>
      </p:sp>
      <p:sp>
        <p:nvSpPr>
          <p:cNvPr id="101" name="Rectangle 26"/>
          <p:cNvSpPr>
            <a:spLocks noChangeArrowheads="1"/>
          </p:cNvSpPr>
          <p:nvPr/>
        </p:nvSpPr>
        <p:spPr bwMode="gray">
          <a:xfrm>
            <a:off x="7492093" y="2924785"/>
            <a:ext cx="1245507" cy="273489"/>
          </a:xfrm>
          <a:prstGeom prst="rect">
            <a:avLst/>
          </a:prstGeom>
          <a:solidFill>
            <a:schemeClr val="accent1"/>
          </a:solidFill>
          <a:ln w="9525">
            <a:noFill/>
            <a:prstDash val="dash"/>
          </a:ln>
          <a:extLst/>
        </p:spPr>
        <p:txBody>
          <a:bodyPr lIns="73152" tIns="73152" rIns="73152" bIns="73152"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89861">
              <a:lnSpc>
                <a:spcPct val="90000"/>
              </a:lnSpc>
              <a:buClr>
                <a:schemeClr val="tx2"/>
              </a:buClr>
            </a:pPr>
            <a:r>
              <a:rPr lang="zh-CN" altLang="en-US" sz="1400" smtClean="0">
                <a:latin typeface="+mn-lt"/>
                <a:ea typeface="+mj-ea"/>
              </a:rPr>
              <a:t>党群工作部</a:t>
            </a:r>
            <a:endParaRPr lang="zh-CN" altLang="en-US" sz="1400">
              <a:latin typeface="+mn-lt"/>
              <a:ea typeface="+mj-ea"/>
            </a:endParaRPr>
          </a:p>
        </p:txBody>
      </p:sp>
      <p:sp>
        <p:nvSpPr>
          <p:cNvPr id="102" name="Rectangle 26"/>
          <p:cNvSpPr>
            <a:spLocks noChangeArrowheads="1"/>
          </p:cNvSpPr>
          <p:nvPr/>
        </p:nvSpPr>
        <p:spPr bwMode="gray">
          <a:xfrm>
            <a:off x="7492093" y="4478973"/>
            <a:ext cx="1245507" cy="430887"/>
          </a:xfrm>
          <a:prstGeom prst="rect">
            <a:avLst/>
          </a:prstGeom>
          <a:solidFill>
            <a:schemeClr val="accent1"/>
          </a:solidFill>
          <a:ln w="9525">
            <a:noFill/>
            <a:prstDash val="dash"/>
          </a:ln>
          <a:extLst/>
        </p:spPr>
        <p:txBody>
          <a:bodyPr lIns="73152" tIns="73152" rIns="73152" bIns="73152"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89861">
              <a:lnSpc>
                <a:spcPct val="90000"/>
              </a:lnSpc>
              <a:buClr>
                <a:schemeClr val="tx2"/>
              </a:buClr>
            </a:pPr>
            <a:r>
              <a:rPr lang="zh-CN" altLang="en-US" sz="1400" smtClean="0">
                <a:latin typeface="+mn-lt"/>
                <a:ea typeface="+mj-ea"/>
              </a:rPr>
              <a:t>财务部</a:t>
            </a:r>
            <a:endParaRPr lang="zh-CN" altLang="en-US" sz="1400">
              <a:latin typeface="+mn-lt"/>
              <a:ea typeface="+mj-ea"/>
            </a:endParaRPr>
          </a:p>
        </p:txBody>
      </p:sp>
      <p:sp>
        <p:nvSpPr>
          <p:cNvPr id="104" name="Rectangle 26"/>
          <p:cNvSpPr>
            <a:spLocks noChangeArrowheads="1"/>
          </p:cNvSpPr>
          <p:nvPr/>
        </p:nvSpPr>
        <p:spPr bwMode="gray">
          <a:xfrm>
            <a:off x="7492093" y="5079986"/>
            <a:ext cx="1245507" cy="273489"/>
          </a:xfrm>
          <a:prstGeom prst="rect">
            <a:avLst/>
          </a:prstGeom>
          <a:solidFill>
            <a:schemeClr val="accent1"/>
          </a:solidFill>
          <a:ln w="9525">
            <a:noFill/>
            <a:prstDash val="dash"/>
          </a:ln>
          <a:extLst/>
        </p:spPr>
        <p:txBody>
          <a:bodyPr lIns="73152" tIns="73152" rIns="73152" bIns="73152"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89861">
              <a:lnSpc>
                <a:spcPct val="90000"/>
              </a:lnSpc>
              <a:buClr>
                <a:schemeClr val="tx2"/>
              </a:buClr>
            </a:pPr>
            <a:r>
              <a:rPr lang="zh-CN" altLang="en-US" sz="1400">
                <a:latin typeface="+mn-lt"/>
                <a:ea typeface="+mj-ea"/>
              </a:rPr>
              <a:t>审计法务部</a:t>
            </a:r>
          </a:p>
        </p:txBody>
      </p:sp>
      <p:sp>
        <p:nvSpPr>
          <p:cNvPr id="105" name="Rectangle 26"/>
          <p:cNvSpPr>
            <a:spLocks noChangeArrowheads="1"/>
          </p:cNvSpPr>
          <p:nvPr/>
        </p:nvSpPr>
        <p:spPr bwMode="gray">
          <a:xfrm>
            <a:off x="7492093" y="3712349"/>
            <a:ext cx="1245507" cy="646331"/>
          </a:xfrm>
          <a:prstGeom prst="rect">
            <a:avLst/>
          </a:prstGeom>
          <a:solidFill>
            <a:schemeClr val="accent1"/>
          </a:solidFill>
          <a:ln w="9525">
            <a:noFill/>
            <a:prstDash val="dash"/>
          </a:ln>
          <a:extLst/>
        </p:spPr>
        <p:txBody>
          <a:bodyPr lIns="73152" tIns="73152" rIns="73152" bIns="73152"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89861">
              <a:lnSpc>
                <a:spcPct val="90000"/>
              </a:lnSpc>
              <a:buClr>
                <a:schemeClr val="tx2"/>
              </a:buClr>
            </a:pPr>
            <a:r>
              <a:rPr lang="zh-CN" altLang="en-US" sz="1400" smtClean="0">
                <a:latin typeface="+mn-lt"/>
                <a:ea typeface="+mj-ea"/>
              </a:rPr>
              <a:t>人力资源部</a:t>
            </a:r>
            <a:endParaRPr lang="zh-CN" altLang="en-US" sz="1400">
              <a:latin typeface="+mn-lt"/>
              <a:ea typeface="+mj-ea"/>
            </a:endParaRPr>
          </a:p>
        </p:txBody>
      </p:sp>
      <p:sp>
        <p:nvSpPr>
          <p:cNvPr id="106" name="Rectangle 26"/>
          <p:cNvSpPr>
            <a:spLocks noChangeArrowheads="1"/>
          </p:cNvSpPr>
          <p:nvPr/>
        </p:nvSpPr>
        <p:spPr bwMode="gray">
          <a:xfrm>
            <a:off x="7492093" y="3318567"/>
            <a:ext cx="1245507" cy="273489"/>
          </a:xfrm>
          <a:prstGeom prst="rect">
            <a:avLst/>
          </a:prstGeom>
          <a:solidFill>
            <a:schemeClr val="accent1"/>
          </a:solidFill>
          <a:ln w="9525">
            <a:noFill/>
            <a:prstDash val="dash"/>
          </a:ln>
          <a:extLst/>
        </p:spPr>
        <p:txBody>
          <a:bodyPr lIns="73152" tIns="73152" rIns="73152" bIns="73152"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89861">
              <a:lnSpc>
                <a:spcPct val="90000"/>
              </a:lnSpc>
              <a:buClr>
                <a:schemeClr val="tx2"/>
              </a:buClr>
            </a:pPr>
            <a:r>
              <a:rPr lang="zh-CN" altLang="en-US" sz="1400">
                <a:latin typeface="+mn-lt"/>
                <a:ea typeface="+mj-ea"/>
              </a:rPr>
              <a:t>办公室</a:t>
            </a:r>
          </a:p>
        </p:txBody>
      </p:sp>
      <p:sp>
        <p:nvSpPr>
          <p:cNvPr id="107" name="Rectangle 26"/>
          <p:cNvSpPr>
            <a:spLocks noChangeArrowheads="1"/>
          </p:cNvSpPr>
          <p:nvPr/>
        </p:nvSpPr>
        <p:spPr bwMode="gray">
          <a:xfrm>
            <a:off x="7492093" y="5473771"/>
            <a:ext cx="1245507" cy="387798"/>
          </a:xfrm>
          <a:prstGeom prst="rect">
            <a:avLst/>
          </a:prstGeom>
          <a:solidFill>
            <a:schemeClr val="accent1"/>
          </a:solidFill>
          <a:ln w="9525">
            <a:noFill/>
            <a:prstDash val="dash"/>
          </a:ln>
          <a:extLst/>
        </p:spPr>
        <p:txBody>
          <a:bodyPr lIns="73152" tIns="73152" rIns="73152" bIns="73152"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89861">
              <a:lnSpc>
                <a:spcPct val="90000"/>
              </a:lnSpc>
              <a:buClr>
                <a:schemeClr val="tx2"/>
              </a:buClr>
            </a:pPr>
            <a:r>
              <a:rPr lang="zh-CN" altLang="en-US" sz="1400">
                <a:latin typeface="+mn-lt"/>
                <a:ea typeface="+mj-ea"/>
              </a:rPr>
              <a:t>办公室</a:t>
            </a:r>
          </a:p>
        </p:txBody>
      </p:sp>
      <p:grpSp>
        <p:nvGrpSpPr>
          <p:cNvPr id="6" name="Group 5"/>
          <p:cNvGrpSpPr/>
          <p:nvPr/>
        </p:nvGrpSpPr>
        <p:grpSpPr>
          <a:xfrm>
            <a:off x="4061455" y="632083"/>
            <a:ext cx="4676145" cy="182880"/>
            <a:chOff x="5139141" y="578873"/>
            <a:chExt cx="4676145" cy="182880"/>
          </a:xfrm>
        </p:grpSpPr>
        <p:sp>
          <p:nvSpPr>
            <p:cNvPr id="47" name="Marvin Title Tracker Circle"/>
            <p:cNvSpPr/>
            <p:nvPr/>
          </p:nvSpPr>
          <p:spPr>
            <a:xfrm>
              <a:off x="6211561" y="578873"/>
              <a:ext cx="182880" cy="182880"/>
            </a:xfrm>
            <a:prstGeom prst="ellipse">
              <a:avLst/>
            </a:prstGeom>
            <a:solidFill>
              <a:srgbClr val="FFFF0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300" b="1" smtClean="0">
                <a:solidFill>
                  <a:schemeClr val="tx2"/>
                </a:solidFill>
                <a:ea typeface="+mj-ea"/>
              </a:endParaRPr>
            </a:p>
          </p:txBody>
        </p:sp>
        <p:sp>
          <p:nvSpPr>
            <p:cNvPr id="48" name="Rectangle 3"/>
            <p:cNvSpPr txBox="1"/>
            <p:nvPr/>
          </p:nvSpPr>
          <p:spPr>
            <a:xfrm>
              <a:off x="5390869" y="580289"/>
              <a:ext cx="751844" cy="180049"/>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marL="1587" lvl="1" indent="0">
                <a:lnSpc>
                  <a:spcPct val="90000"/>
                </a:lnSpc>
                <a:buNone/>
              </a:pPr>
              <a:r>
                <a:rPr lang="zh-CN" altLang="en-US" sz="1300" smtClean="0">
                  <a:ea typeface="+mj-ea"/>
                </a:rPr>
                <a:t>职能缺失</a:t>
              </a:r>
              <a:endParaRPr lang="en-US" altLang="zh-CN" sz="1300" smtClean="0">
                <a:ea typeface="+mj-ea"/>
              </a:endParaRPr>
            </a:p>
          </p:txBody>
        </p:sp>
        <p:sp>
          <p:nvSpPr>
            <p:cNvPr id="49" name="Marvin Title Tracker Circle"/>
            <p:cNvSpPr/>
            <p:nvPr/>
          </p:nvSpPr>
          <p:spPr>
            <a:xfrm>
              <a:off x="5139141" y="578873"/>
              <a:ext cx="182880" cy="182880"/>
            </a:xfrm>
            <a:prstGeom prst="ellipse">
              <a:avLst/>
            </a:prstGeom>
            <a:solidFill>
              <a:srgbClr val="FF000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300" b="1" smtClean="0">
                <a:solidFill>
                  <a:schemeClr val="tx2"/>
                </a:solidFill>
                <a:ea typeface="+mj-ea"/>
              </a:endParaRPr>
            </a:p>
          </p:txBody>
        </p:sp>
        <p:sp>
          <p:nvSpPr>
            <p:cNvPr id="51" name="Marvin Title Tracker Circle"/>
            <p:cNvSpPr/>
            <p:nvPr/>
          </p:nvSpPr>
          <p:spPr>
            <a:xfrm>
              <a:off x="8512649" y="578873"/>
              <a:ext cx="182880" cy="182880"/>
            </a:xfrm>
            <a:prstGeom prst="ellipse">
              <a:avLst/>
            </a:prstGeom>
            <a:solidFill>
              <a:srgbClr val="92D05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300" b="1" smtClean="0">
                <a:solidFill>
                  <a:schemeClr val="tx2"/>
                </a:solidFill>
                <a:ea typeface="+mj-ea"/>
              </a:endParaRPr>
            </a:p>
          </p:txBody>
        </p:sp>
        <p:sp>
          <p:nvSpPr>
            <p:cNvPr id="66" name="Rectangle 3"/>
            <p:cNvSpPr txBox="1"/>
            <p:nvPr/>
          </p:nvSpPr>
          <p:spPr>
            <a:xfrm>
              <a:off x="8764376" y="580289"/>
              <a:ext cx="1050910" cy="180049"/>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marL="1587" lvl="1" indent="0">
                <a:lnSpc>
                  <a:spcPct val="90000"/>
                </a:lnSpc>
                <a:buNone/>
              </a:pPr>
              <a:r>
                <a:rPr lang="zh-CN" altLang="en-US" sz="1300" smtClean="0">
                  <a:ea typeface="+mj-ea"/>
                </a:rPr>
                <a:t>职能基本完善</a:t>
              </a:r>
              <a:endParaRPr lang="en-US" altLang="zh-CN" sz="1300" smtClean="0">
                <a:ea typeface="+mj-ea"/>
              </a:endParaRPr>
            </a:p>
          </p:txBody>
        </p:sp>
        <p:sp>
          <p:nvSpPr>
            <p:cNvPr id="76" name="Rectangle 3"/>
            <p:cNvSpPr txBox="1"/>
            <p:nvPr/>
          </p:nvSpPr>
          <p:spPr>
            <a:xfrm>
              <a:off x="6463289" y="580289"/>
              <a:ext cx="1980512" cy="180049"/>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marL="1587" lvl="1" indent="0">
                <a:lnSpc>
                  <a:spcPct val="90000"/>
                </a:lnSpc>
                <a:buNone/>
              </a:pPr>
              <a:r>
                <a:rPr lang="zh-CN" altLang="en-US" sz="1300"/>
                <a:t>职能不完善或能力有欠缺</a:t>
              </a:r>
              <a:endParaRPr lang="en-US" altLang="zh-CN" sz="1300" smtClean="0">
                <a:ea typeface="+mj-ea"/>
              </a:endParaRPr>
            </a:p>
          </p:txBody>
        </p:sp>
      </p:grpSp>
      <p:grpSp>
        <p:nvGrpSpPr>
          <p:cNvPr id="8" name="Group 7"/>
          <p:cNvGrpSpPr/>
          <p:nvPr/>
        </p:nvGrpSpPr>
        <p:grpSpPr>
          <a:xfrm>
            <a:off x="6696790" y="887945"/>
            <a:ext cx="670168" cy="218521"/>
            <a:chOff x="6696790" y="902229"/>
            <a:chExt cx="670168" cy="218521"/>
          </a:xfrm>
        </p:grpSpPr>
        <p:sp>
          <p:nvSpPr>
            <p:cNvPr id="53" name="Rectangle 9"/>
            <p:cNvSpPr txBox="1">
              <a:spLocks noChangeArrowheads="1"/>
            </p:cNvSpPr>
            <p:nvPr/>
          </p:nvSpPr>
          <p:spPr bwMode="auto">
            <a:xfrm>
              <a:off x="6696790" y="902229"/>
              <a:ext cx="670168" cy="218521"/>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18288" numCol="1" anchor="b" anchorCtr="0" compatLnSpc="1">
              <a:prstTxWarp prst="textNoShape">
                <a:avLst/>
              </a:prstTxWarp>
              <a:sp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r>
                <a:rPr lang="zh-CN" altLang="en-US" sz="1300" b="1" kern="0" smtClean="0">
                  <a:solidFill>
                    <a:schemeClr val="accent4"/>
                  </a:solidFill>
                  <a:ea typeface="+mj-ea"/>
                </a:rPr>
                <a:t>现状</a:t>
              </a:r>
              <a:r>
                <a:rPr lang="zh-CN" altLang="en-US" sz="1300" b="1" kern="0">
                  <a:solidFill>
                    <a:schemeClr val="accent4"/>
                  </a:solidFill>
                  <a:ea typeface="+mj-ea"/>
                </a:rPr>
                <a:t>诊断</a:t>
              </a:r>
            </a:p>
          </p:txBody>
        </p:sp>
        <p:cxnSp>
          <p:nvCxnSpPr>
            <p:cNvPr id="77" name="Straight Connector 76"/>
            <p:cNvCxnSpPr/>
            <p:nvPr/>
          </p:nvCxnSpPr>
          <p:spPr>
            <a:xfrm>
              <a:off x="6696790" y="1120750"/>
              <a:ext cx="67016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74" name="1. On-page tracker"/>
          <p:cNvSpPr>
            <a:spLocks noChangeArrowheads="1"/>
          </p:cNvSpPr>
          <p:nvPr/>
        </p:nvSpPr>
        <p:spPr bwMode="auto">
          <a:xfrm>
            <a:off x="119063" y="26988"/>
            <a:ext cx="2005677"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385763"/>
            <a:r>
              <a:rPr lang="zh-CN" altLang="en-US" sz="1400">
                <a:solidFill>
                  <a:srgbClr val="808080"/>
                </a:solidFill>
                <a:latin typeface="+mn-lt"/>
              </a:rPr>
              <a:t>总部定位及职能架构</a:t>
            </a:r>
          </a:p>
        </p:txBody>
      </p:sp>
      <p:sp>
        <p:nvSpPr>
          <p:cNvPr id="79" name="Marvin Title Tracker Circle"/>
          <p:cNvSpPr/>
          <p:nvPr/>
        </p:nvSpPr>
        <p:spPr>
          <a:xfrm>
            <a:off x="119063" y="207169"/>
            <a:ext cx="335598" cy="335598"/>
          </a:xfrm>
          <a:prstGeom prst="ellipse">
            <a:avLst/>
          </a:prstGeom>
          <a:solidFill>
            <a:schemeClr val="accent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r>
              <a:rPr lang="en-US" sz="1900" b="1" smtClean="0">
                <a:solidFill>
                  <a:schemeClr val="tx2"/>
                </a:solidFill>
                <a:latin typeface="Arial" pitchFamily="34" charset="0"/>
              </a:rPr>
              <a:t>1</a:t>
            </a:r>
          </a:p>
        </p:txBody>
      </p:sp>
    </p:spTree>
    <p:extLst>
      <p:ext uri="{BB962C8B-B14F-4D97-AF65-F5344CB8AC3E}">
        <p14:creationId xmlns:p14="http://schemas.microsoft.com/office/powerpoint/2010/main" val="1087984843"/>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Rectangle 25"/>
          <p:cNvSpPr>
            <a:spLocks noChangeArrowheads="1"/>
          </p:cNvSpPr>
          <p:nvPr>
            <p:custDataLst>
              <p:tags r:id="rId2"/>
            </p:custDataLst>
          </p:nvPr>
        </p:nvSpPr>
        <p:spPr bwMode="blackWhite">
          <a:xfrm>
            <a:off x="119321" y="2522568"/>
            <a:ext cx="1019900" cy="2990895"/>
          </a:xfrm>
          <a:prstGeom prst="rect">
            <a:avLst/>
          </a:prstGeom>
          <a:solidFill>
            <a:schemeClr val="accent4"/>
          </a:solidFill>
          <a:ln w="19050">
            <a:noFill/>
            <a:miter lim="800000"/>
          </a:ln>
        </p:spPr>
        <p:txBody>
          <a:bodyPr lIns="72005" tIns="72005" rIns="72005" bIns="72005"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255">
              <a:buClr>
                <a:srgbClr val="FFFFFF"/>
              </a:buClr>
            </a:pPr>
            <a:r>
              <a:rPr lang="zh-CN" altLang="en-US" sz="1399" b="1">
                <a:solidFill>
                  <a:srgbClr val="FFFFFF"/>
                </a:solidFill>
              </a:rPr>
              <a:t>能力</a:t>
            </a:r>
            <a:endParaRPr lang="en-US" altLang="zh-CN" sz="1399" b="1">
              <a:solidFill>
                <a:srgbClr val="FFFFFF"/>
              </a:solidFill>
            </a:endParaRPr>
          </a:p>
          <a:p>
            <a:pPr defTabSz="895255">
              <a:buClr>
                <a:srgbClr val="FFFFFF"/>
              </a:buClr>
            </a:pPr>
            <a:r>
              <a:rPr lang="zh-CN" altLang="en-US" sz="1399" b="1">
                <a:solidFill>
                  <a:srgbClr val="FFFFFF"/>
                </a:solidFill>
              </a:rPr>
              <a:t>（</a:t>
            </a:r>
            <a:r>
              <a:rPr lang="en-US" altLang="zh-CN" sz="1399" b="1">
                <a:solidFill>
                  <a:srgbClr val="FFFFFF"/>
                </a:solidFill>
              </a:rPr>
              <a:t>Skill</a:t>
            </a:r>
            <a:r>
              <a:rPr lang="zh-CN" altLang="en-US" sz="1399" b="1">
                <a:solidFill>
                  <a:srgbClr val="FFFFFF"/>
                </a:solidFill>
              </a:rPr>
              <a:t>）</a:t>
            </a:r>
            <a:endParaRPr lang="en-US" altLang="zh-CN" sz="1399" b="1">
              <a:solidFill>
                <a:srgbClr val="FFFFFF"/>
              </a:solidFill>
            </a:endParaRPr>
          </a:p>
          <a:p>
            <a:pPr defTabSz="895255">
              <a:buClr>
                <a:srgbClr val="FFFFFF"/>
              </a:buClr>
            </a:pPr>
            <a:r>
              <a:rPr lang="zh-CN" altLang="en-US" sz="1399" b="1">
                <a:solidFill>
                  <a:srgbClr val="FFFFFF"/>
                </a:solidFill>
              </a:rPr>
              <a:t>“教练员”</a:t>
            </a:r>
            <a:endParaRPr lang="en-US" altLang="zh-CN" sz="1399" b="1">
              <a:solidFill>
                <a:srgbClr val="FFFFFF"/>
              </a:solidFill>
            </a:endParaRPr>
          </a:p>
        </p:txBody>
      </p:sp>
      <p:sp>
        <p:nvSpPr>
          <p:cNvPr id="38" name="Rectangle 4"/>
          <p:cNvSpPr>
            <a:spLocks noGrp="1" noChangeArrowheads="1"/>
          </p:cNvSpPr>
          <p:nvPr>
            <p:ph type="title"/>
            <p:custDataLst>
              <p:tags r:id="rId3"/>
            </p:custDataLst>
          </p:nvPr>
        </p:nvSpPr>
        <p:spPr>
          <a:xfrm>
            <a:off x="119063" y="230188"/>
            <a:ext cx="8618537" cy="5847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marL="385763"/>
            <a:r>
              <a:rPr lang="zh-CN" altLang="en-US"/>
              <a:t>战略型管控总部要承担“</a:t>
            </a:r>
            <a:r>
              <a:rPr lang="en-US" altLang="zh-CN"/>
              <a:t>4S</a:t>
            </a:r>
            <a:r>
              <a:rPr lang="zh-CN" altLang="en-US"/>
              <a:t>”职能，建议以此为指导对开投总部职能部门进行梳理（</a:t>
            </a:r>
            <a:r>
              <a:rPr lang="en-US" altLang="zh-CN"/>
              <a:t>2/2</a:t>
            </a:r>
            <a:r>
              <a:rPr lang="zh-CN" altLang="en-US"/>
              <a:t>）</a:t>
            </a:r>
            <a:endParaRPr lang="en-US" altLang="zh-CN"/>
          </a:p>
        </p:txBody>
      </p:sp>
      <p:sp>
        <p:nvSpPr>
          <p:cNvPr id="67" name="Rectangle 36"/>
          <p:cNvSpPr>
            <a:spLocks noChangeArrowheads="1"/>
          </p:cNvSpPr>
          <p:nvPr>
            <p:custDataLst>
              <p:tags r:id="rId4"/>
            </p:custDataLst>
          </p:nvPr>
        </p:nvSpPr>
        <p:spPr bwMode="blackWhite">
          <a:xfrm>
            <a:off x="119321" y="1175964"/>
            <a:ext cx="1019900" cy="1259653"/>
          </a:xfrm>
          <a:prstGeom prst="rect">
            <a:avLst/>
          </a:prstGeom>
          <a:solidFill>
            <a:schemeClr val="accent4"/>
          </a:solidFill>
          <a:ln w="19050">
            <a:noFill/>
            <a:miter lim="800000"/>
          </a:ln>
        </p:spPr>
        <p:txBody>
          <a:bodyPr lIns="72005" tIns="72005" rIns="72005" bIns="72005"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spcBef>
                <a:spcPct val="0"/>
              </a:spcBef>
              <a:spcAft>
                <a:spcPct val="0"/>
              </a:spcAft>
              <a:buClr>
                <a:srgbClr val="FFFFFF"/>
              </a:buClr>
            </a:pPr>
            <a:r>
              <a:rPr lang="zh-CN" altLang="en-US" sz="1399" b="1">
                <a:solidFill>
                  <a:srgbClr val="FFFFFF"/>
                </a:solidFill>
              </a:rPr>
              <a:t>监管</a:t>
            </a:r>
          </a:p>
          <a:p>
            <a:pPr fontAlgn="base">
              <a:spcBef>
                <a:spcPct val="0"/>
              </a:spcBef>
              <a:spcAft>
                <a:spcPct val="0"/>
              </a:spcAft>
              <a:buClr>
                <a:srgbClr val="FFFFFF"/>
              </a:buClr>
            </a:pPr>
            <a:r>
              <a:rPr lang="en-US" altLang="zh-CN" sz="1399" b="1">
                <a:solidFill>
                  <a:srgbClr val="FFFFFF"/>
                </a:solidFill>
                <a:cs typeface="Arial"/>
              </a:rPr>
              <a:t>(Safeguarding)</a:t>
            </a:r>
          </a:p>
          <a:p>
            <a:pPr fontAlgn="base">
              <a:spcBef>
                <a:spcPct val="0"/>
              </a:spcBef>
              <a:spcAft>
                <a:spcPct val="0"/>
              </a:spcAft>
              <a:buClr>
                <a:srgbClr val="FFFFFF"/>
              </a:buClr>
            </a:pPr>
            <a:r>
              <a:rPr lang="zh-CN" altLang="en-US" sz="1399" b="1">
                <a:solidFill>
                  <a:srgbClr val="FFFFFF"/>
                </a:solidFill>
              </a:rPr>
              <a:t>“红绿灯”</a:t>
            </a:r>
          </a:p>
        </p:txBody>
      </p:sp>
      <p:sp>
        <p:nvSpPr>
          <p:cNvPr id="81" name="5. Source"/>
          <p:cNvSpPr>
            <a:spLocks noChangeArrowheads="1"/>
          </p:cNvSpPr>
          <p:nvPr/>
        </p:nvSpPr>
        <p:spPr bwMode="auto">
          <a:xfrm>
            <a:off x="119062"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indent="-633413" defTabSz="895350">
              <a:tabLst>
                <a:tab pos="628650"/>
              </a:tabLst>
            </a:pPr>
            <a:r>
              <a:rPr lang="zh-CN" altLang="en-US" sz="1000">
                <a:solidFill>
                  <a:srgbClr val="000000"/>
                </a:solidFill>
                <a:latin typeface="+mn-lt"/>
              </a:rPr>
              <a:t>资料来源：</a:t>
            </a:r>
            <a:r>
              <a:rPr lang="zh-CN" altLang="en-US" sz="1000" smtClean="0">
                <a:solidFill>
                  <a:srgbClr val="000000"/>
                </a:solidFill>
                <a:latin typeface="+mn-lt"/>
              </a:rPr>
              <a:t>麦肯锡分析</a:t>
            </a:r>
            <a:endParaRPr lang="en-US" altLang="zh-CN" sz="1000">
              <a:solidFill>
                <a:srgbClr val="000000"/>
              </a:solidFill>
              <a:latin typeface="+mn-lt"/>
            </a:endParaRPr>
          </a:p>
        </p:txBody>
      </p:sp>
      <p:sp>
        <p:nvSpPr>
          <p:cNvPr id="42" name="Marvin Title Tracker Circle"/>
          <p:cNvSpPr/>
          <p:nvPr/>
        </p:nvSpPr>
        <p:spPr>
          <a:xfrm>
            <a:off x="6917431" y="2006740"/>
            <a:ext cx="228586" cy="228586"/>
          </a:xfrm>
          <a:prstGeom prst="ellipse">
            <a:avLst/>
          </a:prstGeom>
          <a:solidFill>
            <a:srgbClr val="92D05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fontAlgn="base">
              <a:spcBef>
                <a:spcPct val="0"/>
              </a:spcBef>
              <a:spcAft>
                <a:spcPct val="0"/>
              </a:spcAft>
            </a:pPr>
            <a:endParaRPr lang="en-US" sz="1299" b="1">
              <a:solidFill>
                <a:srgbClr val="002960"/>
              </a:solidFill>
            </a:endParaRPr>
          </a:p>
        </p:txBody>
      </p:sp>
      <p:sp>
        <p:nvSpPr>
          <p:cNvPr id="61" name="Marvin Title Tracker Circle"/>
          <p:cNvSpPr/>
          <p:nvPr/>
        </p:nvSpPr>
        <p:spPr>
          <a:xfrm>
            <a:off x="6917431" y="1384816"/>
            <a:ext cx="228586" cy="228586"/>
          </a:xfrm>
          <a:prstGeom prst="ellipse">
            <a:avLst/>
          </a:prstGeom>
          <a:solidFill>
            <a:srgbClr val="FFFF0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fontAlgn="base">
              <a:spcBef>
                <a:spcPct val="0"/>
              </a:spcBef>
              <a:spcAft>
                <a:spcPct val="0"/>
              </a:spcAft>
            </a:pPr>
            <a:endParaRPr lang="en-US" sz="1299" b="1">
              <a:solidFill>
                <a:srgbClr val="002960"/>
              </a:solidFill>
            </a:endParaRPr>
          </a:p>
        </p:txBody>
      </p:sp>
      <p:sp>
        <p:nvSpPr>
          <p:cNvPr id="7" name="Rectangle 27"/>
          <p:cNvSpPr txBox="1"/>
          <p:nvPr/>
        </p:nvSpPr>
        <p:spPr>
          <a:xfrm>
            <a:off x="2289399" y="1175963"/>
            <a:ext cx="4153230" cy="645946"/>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lvl="1" fontAlgn="base">
              <a:spcBef>
                <a:spcPct val="0"/>
              </a:spcBef>
              <a:spcAft>
                <a:spcPct val="0"/>
              </a:spcAft>
              <a:buClr>
                <a:srgbClr val="002960"/>
              </a:buClr>
            </a:pPr>
            <a:r>
              <a:rPr lang="zh-CN" altLang="en-US" sz="1399">
                <a:solidFill>
                  <a:srgbClr val="000000"/>
                </a:solidFill>
              </a:rPr>
              <a:t>负责风险管控</a:t>
            </a:r>
            <a:endParaRPr lang="en-US" altLang="zh-CN" sz="1399">
              <a:solidFill>
                <a:srgbClr val="000000"/>
              </a:solidFill>
            </a:endParaRPr>
          </a:p>
          <a:p>
            <a:pPr lvl="1" fontAlgn="base">
              <a:spcBef>
                <a:spcPct val="0"/>
              </a:spcBef>
              <a:spcAft>
                <a:spcPct val="0"/>
              </a:spcAft>
              <a:buClr>
                <a:srgbClr val="002960"/>
              </a:buClr>
            </a:pPr>
            <a:r>
              <a:rPr lang="zh-CN" altLang="en-US" sz="1399">
                <a:solidFill>
                  <a:srgbClr val="000000"/>
                </a:solidFill>
              </a:rPr>
              <a:t>帮助公司统管风险防控</a:t>
            </a:r>
          </a:p>
          <a:p>
            <a:pPr lvl="1" fontAlgn="base">
              <a:spcBef>
                <a:spcPct val="0"/>
              </a:spcBef>
              <a:spcAft>
                <a:spcPct val="0"/>
              </a:spcAft>
              <a:buClr>
                <a:srgbClr val="002960"/>
              </a:buClr>
            </a:pPr>
            <a:r>
              <a:rPr lang="zh-CN" altLang="en-US" sz="1399">
                <a:solidFill>
                  <a:srgbClr val="000000"/>
                </a:solidFill>
              </a:rPr>
              <a:t>完善风险管控体系</a:t>
            </a:r>
            <a:endParaRPr lang="en-US" sz="1399">
              <a:solidFill>
                <a:srgbClr val="000000"/>
              </a:solidFill>
            </a:endParaRPr>
          </a:p>
        </p:txBody>
      </p:sp>
      <p:sp>
        <p:nvSpPr>
          <p:cNvPr id="72" name="Rectangle 26"/>
          <p:cNvSpPr>
            <a:spLocks noChangeArrowheads="1"/>
          </p:cNvSpPr>
          <p:nvPr/>
        </p:nvSpPr>
        <p:spPr bwMode="gray">
          <a:xfrm>
            <a:off x="7491916" y="1175963"/>
            <a:ext cx="1245433" cy="526410"/>
          </a:xfrm>
          <a:prstGeom prst="rect">
            <a:avLst/>
          </a:prstGeom>
          <a:solidFill>
            <a:schemeClr val="accent1"/>
          </a:solidFill>
          <a:ln w="9525">
            <a:noFill/>
            <a:prstDash val="dash"/>
          </a:ln>
          <a:extLst/>
        </p:spPr>
        <p:txBody>
          <a:bodyPr lIns="73148" tIns="73148" rIns="73148" bIns="7314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89767">
              <a:lnSpc>
                <a:spcPct val="90000"/>
              </a:lnSpc>
              <a:buClr>
                <a:srgbClr val="002960"/>
              </a:buClr>
            </a:pPr>
            <a:r>
              <a:rPr lang="zh-CN" altLang="en-US" sz="1399">
                <a:solidFill>
                  <a:srgbClr val="000000"/>
                </a:solidFill>
              </a:rPr>
              <a:t>审计法务部</a:t>
            </a:r>
          </a:p>
        </p:txBody>
      </p:sp>
      <p:sp>
        <p:nvSpPr>
          <p:cNvPr id="10" name="Rectangle 9"/>
          <p:cNvSpPr>
            <a:spLocks noChangeArrowheads="1"/>
          </p:cNvSpPr>
          <p:nvPr/>
        </p:nvSpPr>
        <p:spPr bwMode="gray">
          <a:xfrm>
            <a:off x="1211397" y="1175964"/>
            <a:ext cx="1019900" cy="646293"/>
          </a:xfrm>
          <a:prstGeom prst="rect">
            <a:avLst/>
          </a:prstGeom>
          <a:solidFill>
            <a:schemeClr val="accent3"/>
          </a:solidFill>
          <a:ln w="9525">
            <a:noFill/>
            <a:prstDash val="dash"/>
          </a:ln>
          <a:extLst/>
        </p:spPr>
        <p:txBody>
          <a:bodyPr lIns="73148" tIns="73148" rIns="73148" bIns="7314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lnSpc>
                <a:spcPct val="90000"/>
              </a:lnSpc>
              <a:spcBef>
                <a:spcPct val="0"/>
              </a:spcBef>
              <a:spcAft>
                <a:spcPct val="0"/>
              </a:spcAft>
              <a:buClr>
                <a:srgbClr val="FFFFFF"/>
              </a:buClr>
            </a:pPr>
            <a:r>
              <a:rPr lang="zh-CN" altLang="en-US" sz="1399" b="1">
                <a:solidFill>
                  <a:srgbClr val="FFFFFF"/>
                </a:solidFill>
              </a:rPr>
              <a:t>风险管控与审计</a:t>
            </a:r>
          </a:p>
        </p:txBody>
      </p:sp>
      <p:sp>
        <p:nvSpPr>
          <p:cNvPr id="52" name="Rectangle 27"/>
          <p:cNvSpPr txBox="1"/>
          <p:nvPr/>
        </p:nvSpPr>
        <p:spPr>
          <a:xfrm>
            <a:off x="2289399" y="1909207"/>
            <a:ext cx="4153230" cy="430631"/>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lvl="1" fontAlgn="base">
              <a:spcBef>
                <a:spcPct val="0"/>
              </a:spcBef>
              <a:spcAft>
                <a:spcPct val="0"/>
              </a:spcAft>
              <a:buClr>
                <a:srgbClr val="002960"/>
              </a:buClr>
            </a:pPr>
            <a:r>
              <a:rPr lang="zh-CN" altLang="en-US" sz="1399">
                <a:solidFill>
                  <a:srgbClr val="000000"/>
                </a:solidFill>
              </a:rPr>
              <a:t>管理公司建设项目，如招投标管理、建设合同管理、造价管理、生产管理等</a:t>
            </a:r>
            <a:endParaRPr lang="en-US" sz="1399">
              <a:solidFill>
                <a:srgbClr val="000000"/>
              </a:solidFill>
            </a:endParaRPr>
          </a:p>
        </p:txBody>
      </p:sp>
      <p:sp>
        <p:nvSpPr>
          <p:cNvPr id="11" name="Rectangle 10"/>
          <p:cNvSpPr>
            <a:spLocks noChangeArrowheads="1"/>
          </p:cNvSpPr>
          <p:nvPr/>
        </p:nvSpPr>
        <p:spPr bwMode="gray">
          <a:xfrm>
            <a:off x="1211397" y="1909207"/>
            <a:ext cx="1019900" cy="526409"/>
          </a:xfrm>
          <a:prstGeom prst="rect">
            <a:avLst/>
          </a:prstGeom>
          <a:solidFill>
            <a:schemeClr val="accent3"/>
          </a:solidFill>
          <a:ln w="9525">
            <a:noFill/>
            <a:prstDash val="dash"/>
          </a:ln>
          <a:extLst/>
        </p:spPr>
        <p:txBody>
          <a:bodyPr lIns="73148" tIns="73148" rIns="73148" bIns="7314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lnSpc>
                <a:spcPct val="90000"/>
              </a:lnSpc>
              <a:spcBef>
                <a:spcPct val="0"/>
              </a:spcBef>
              <a:spcAft>
                <a:spcPct val="0"/>
              </a:spcAft>
              <a:buClr>
                <a:srgbClr val="FFFFFF"/>
              </a:buClr>
            </a:pPr>
            <a:r>
              <a:rPr lang="zh-CN" altLang="en-US" sz="1399" b="1">
                <a:solidFill>
                  <a:srgbClr val="FFFFFF"/>
                </a:solidFill>
              </a:rPr>
              <a:t>工程项目</a:t>
            </a:r>
            <a:endParaRPr lang="en-US" altLang="zh-CN" sz="1399" b="1">
              <a:solidFill>
                <a:srgbClr val="FFFFFF"/>
              </a:solidFill>
            </a:endParaRPr>
          </a:p>
          <a:p>
            <a:pPr fontAlgn="base">
              <a:lnSpc>
                <a:spcPct val="90000"/>
              </a:lnSpc>
              <a:spcBef>
                <a:spcPct val="0"/>
              </a:spcBef>
              <a:spcAft>
                <a:spcPct val="0"/>
              </a:spcAft>
              <a:buClr>
                <a:srgbClr val="FFFFFF"/>
              </a:buClr>
            </a:pPr>
            <a:r>
              <a:rPr lang="zh-CN" altLang="en-US" sz="1399" b="1">
                <a:solidFill>
                  <a:srgbClr val="FFFFFF"/>
                </a:solidFill>
              </a:rPr>
              <a:t>管理</a:t>
            </a:r>
          </a:p>
        </p:txBody>
      </p:sp>
      <p:sp>
        <p:nvSpPr>
          <p:cNvPr id="79" name="Rectangle 26"/>
          <p:cNvSpPr>
            <a:spLocks noChangeArrowheads="1"/>
          </p:cNvSpPr>
          <p:nvPr/>
        </p:nvSpPr>
        <p:spPr bwMode="gray">
          <a:xfrm>
            <a:off x="7491916" y="1909208"/>
            <a:ext cx="1245433" cy="526410"/>
          </a:xfrm>
          <a:prstGeom prst="rect">
            <a:avLst/>
          </a:prstGeom>
          <a:solidFill>
            <a:schemeClr val="accent1"/>
          </a:solidFill>
          <a:ln w="9525">
            <a:noFill/>
            <a:prstDash val="dash"/>
          </a:ln>
          <a:extLst/>
        </p:spPr>
        <p:txBody>
          <a:bodyPr lIns="73148" tIns="73148" rIns="73148" bIns="7314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89767">
              <a:lnSpc>
                <a:spcPct val="90000"/>
              </a:lnSpc>
              <a:buClr>
                <a:srgbClr val="002960"/>
              </a:buClr>
            </a:pPr>
            <a:r>
              <a:rPr lang="zh-CN" altLang="en-US" sz="1399">
                <a:solidFill>
                  <a:srgbClr val="000000"/>
                </a:solidFill>
              </a:rPr>
              <a:t>建管管理部</a:t>
            </a:r>
          </a:p>
        </p:txBody>
      </p:sp>
      <p:sp>
        <p:nvSpPr>
          <p:cNvPr id="49" name="Marvin Title Tracker Circle"/>
          <p:cNvSpPr/>
          <p:nvPr/>
        </p:nvSpPr>
        <p:spPr>
          <a:xfrm>
            <a:off x="6917431" y="3250590"/>
            <a:ext cx="228586" cy="228586"/>
          </a:xfrm>
          <a:prstGeom prst="ellipse">
            <a:avLst/>
          </a:prstGeom>
          <a:solidFill>
            <a:srgbClr val="FFFF0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fontAlgn="base">
              <a:spcBef>
                <a:spcPct val="0"/>
              </a:spcBef>
              <a:spcAft>
                <a:spcPct val="0"/>
              </a:spcAft>
            </a:pPr>
            <a:endParaRPr lang="en-US" sz="1299" b="1">
              <a:solidFill>
                <a:srgbClr val="002960"/>
              </a:solidFill>
            </a:endParaRPr>
          </a:p>
        </p:txBody>
      </p:sp>
      <p:sp>
        <p:nvSpPr>
          <p:cNvPr id="48" name="Marvin Title Tracker Circle"/>
          <p:cNvSpPr/>
          <p:nvPr/>
        </p:nvSpPr>
        <p:spPr>
          <a:xfrm>
            <a:off x="6917431" y="5135966"/>
            <a:ext cx="228586" cy="228586"/>
          </a:xfrm>
          <a:prstGeom prst="ellipse">
            <a:avLst/>
          </a:prstGeom>
          <a:solidFill>
            <a:srgbClr val="FF000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fontAlgn="base">
              <a:spcBef>
                <a:spcPct val="0"/>
              </a:spcBef>
              <a:spcAft>
                <a:spcPct val="0"/>
              </a:spcAft>
            </a:pPr>
            <a:endParaRPr lang="en-US" sz="1299" b="1">
              <a:solidFill>
                <a:srgbClr val="002960"/>
              </a:solidFill>
            </a:endParaRPr>
          </a:p>
        </p:txBody>
      </p:sp>
      <p:sp>
        <p:nvSpPr>
          <p:cNvPr id="58" name="Marvin Title Tracker Circle"/>
          <p:cNvSpPr/>
          <p:nvPr/>
        </p:nvSpPr>
        <p:spPr>
          <a:xfrm>
            <a:off x="6917431" y="3872514"/>
            <a:ext cx="228586" cy="228586"/>
          </a:xfrm>
          <a:prstGeom prst="ellipse">
            <a:avLst/>
          </a:prstGeom>
          <a:solidFill>
            <a:srgbClr val="FF000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fontAlgn="base">
              <a:spcBef>
                <a:spcPct val="0"/>
              </a:spcBef>
              <a:spcAft>
                <a:spcPct val="0"/>
              </a:spcAft>
            </a:pPr>
            <a:endParaRPr lang="en-US" sz="1299" b="1">
              <a:solidFill>
                <a:srgbClr val="002960"/>
              </a:solidFill>
            </a:endParaRPr>
          </a:p>
        </p:txBody>
      </p:sp>
      <p:sp>
        <p:nvSpPr>
          <p:cNvPr id="62" name="Marvin Title Tracker Circle"/>
          <p:cNvSpPr/>
          <p:nvPr/>
        </p:nvSpPr>
        <p:spPr>
          <a:xfrm>
            <a:off x="6917431" y="4494438"/>
            <a:ext cx="228586" cy="228586"/>
          </a:xfrm>
          <a:prstGeom prst="ellipse">
            <a:avLst/>
          </a:prstGeom>
          <a:solidFill>
            <a:srgbClr val="FFFF0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fontAlgn="base">
              <a:spcBef>
                <a:spcPct val="0"/>
              </a:spcBef>
              <a:spcAft>
                <a:spcPct val="0"/>
              </a:spcAft>
            </a:pPr>
            <a:endParaRPr lang="en-US" sz="1299" b="1">
              <a:solidFill>
                <a:srgbClr val="002960"/>
              </a:solidFill>
            </a:endParaRPr>
          </a:p>
        </p:txBody>
      </p:sp>
      <p:sp>
        <p:nvSpPr>
          <p:cNvPr id="54" name="Line 31"/>
          <p:cNvSpPr>
            <a:spLocks noChangeShapeType="1"/>
          </p:cNvSpPr>
          <p:nvPr/>
        </p:nvSpPr>
        <p:spPr bwMode="auto">
          <a:xfrm>
            <a:off x="2303474" y="1865731"/>
            <a:ext cx="5062471" cy="0"/>
          </a:xfrm>
          <a:prstGeom prst="line">
            <a:avLst/>
          </a:prstGeom>
          <a:ln w="12700">
            <a:solidFill>
              <a:schemeClr val="accent6"/>
            </a:solidFill>
            <a:prstDash val="sysDot"/>
          </a:ln>
          <a:extLst/>
        </p:spPr>
        <p:style>
          <a:lnRef idx="1">
            <a:schemeClr val="accent1"/>
          </a:lnRef>
          <a:fillRef idx="0">
            <a:schemeClr val="accent1"/>
          </a:fillRef>
          <a:effectRef idx="0">
            <a:schemeClr val="accent1"/>
          </a:effectRef>
          <a:fontRef idx="minor">
            <a:schemeClr val="tx1"/>
          </a:fontRef>
        </p:style>
        <p:txBody>
          <a:bodyPr/>
          <a:lstStyle>
            <a:defPPr>
              <a:defRPr lang="en-US"/>
            </a:defPPr>
            <a:lvl1pPr algn="l" rtl="0" fontAlgn="base">
              <a:spcBef>
                <a:spcPct val="0"/>
              </a:spcBef>
              <a:spcAft>
                <a:spcPct val="0"/>
              </a:spcAft>
              <a:defRPr sz="1600" kern="1200">
                <a:solidFill>
                  <a:srgbClr val="000000"/>
                </a:solidFill>
                <a:latin typeface="Arial"/>
                <a:ea typeface="+mn-ea"/>
                <a:cs typeface="+mn-cs"/>
              </a:defRPr>
            </a:lvl1pPr>
            <a:lvl2pPr marL="457200" algn="l" rtl="0" fontAlgn="base">
              <a:spcBef>
                <a:spcPct val="0"/>
              </a:spcBef>
              <a:spcAft>
                <a:spcPct val="0"/>
              </a:spcAft>
              <a:defRPr sz="1600" kern="1200">
                <a:solidFill>
                  <a:srgbClr val="000000"/>
                </a:solidFill>
                <a:latin typeface="Arial"/>
                <a:ea typeface="+mn-ea"/>
                <a:cs typeface="+mn-cs"/>
              </a:defRPr>
            </a:lvl2pPr>
            <a:lvl3pPr marL="914400" algn="l" rtl="0" fontAlgn="base">
              <a:spcBef>
                <a:spcPct val="0"/>
              </a:spcBef>
              <a:spcAft>
                <a:spcPct val="0"/>
              </a:spcAft>
              <a:defRPr sz="1600" kern="1200">
                <a:solidFill>
                  <a:srgbClr val="000000"/>
                </a:solidFill>
                <a:latin typeface="Arial"/>
                <a:ea typeface="+mn-ea"/>
                <a:cs typeface="+mn-cs"/>
              </a:defRPr>
            </a:lvl3pPr>
            <a:lvl4pPr marL="1371600" algn="l" rtl="0" fontAlgn="base">
              <a:spcBef>
                <a:spcPct val="0"/>
              </a:spcBef>
              <a:spcAft>
                <a:spcPct val="0"/>
              </a:spcAft>
              <a:defRPr sz="1600" kern="1200">
                <a:solidFill>
                  <a:srgbClr val="000000"/>
                </a:solidFill>
                <a:latin typeface="Arial"/>
                <a:ea typeface="+mn-ea"/>
                <a:cs typeface="+mn-cs"/>
              </a:defRPr>
            </a:lvl4pPr>
            <a:lvl5pPr marL="1828800" algn="l" rtl="0" fontAlgn="base">
              <a:spcBef>
                <a:spcPct val="0"/>
              </a:spcBef>
              <a:spcAft>
                <a:spcPct val="0"/>
              </a:spcAft>
              <a:defRPr sz="1600" kern="1200">
                <a:solidFill>
                  <a:srgbClr val="000000"/>
                </a:solidFill>
                <a:latin typeface="Arial"/>
                <a:ea typeface="+mn-ea"/>
                <a:cs typeface="+mn-cs"/>
              </a:defRPr>
            </a:lvl5pPr>
            <a:lvl6pPr marL="2286000" algn="l" defTabSz="914400" rtl="0" eaLnBrk="1" latinLnBrk="0" hangingPunct="1">
              <a:defRPr sz="1600" kern="1200">
                <a:solidFill>
                  <a:srgbClr val="000000"/>
                </a:solidFill>
                <a:latin typeface="Arial"/>
                <a:ea typeface="+mn-ea"/>
                <a:cs typeface="+mn-cs"/>
              </a:defRPr>
            </a:lvl6pPr>
            <a:lvl7pPr marL="2743200" algn="l" defTabSz="914400" rtl="0" eaLnBrk="1" latinLnBrk="0" hangingPunct="1">
              <a:defRPr sz="1600" kern="1200">
                <a:solidFill>
                  <a:srgbClr val="000000"/>
                </a:solidFill>
                <a:latin typeface="Arial"/>
                <a:ea typeface="+mn-ea"/>
                <a:cs typeface="+mn-cs"/>
              </a:defRPr>
            </a:lvl7pPr>
            <a:lvl8pPr marL="3200400" algn="l" defTabSz="914400" rtl="0" eaLnBrk="1" latinLnBrk="0" hangingPunct="1">
              <a:defRPr sz="1600" kern="1200">
                <a:solidFill>
                  <a:srgbClr val="000000"/>
                </a:solidFill>
                <a:latin typeface="Arial"/>
                <a:ea typeface="+mn-ea"/>
                <a:cs typeface="+mn-cs"/>
              </a:defRPr>
            </a:lvl8pPr>
            <a:lvl9pPr marL="3657600" algn="l" defTabSz="914400" rtl="0" eaLnBrk="1" latinLnBrk="0" hangingPunct="1">
              <a:defRPr sz="1600" kern="1200">
                <a:solidFill>
                  <a:srgbClr val="000000"/>
                </a:solidFill>
                <a:latin typeface="Arial"/>
                <a:ea typeface="+mn-ea"/>
                <a:cs typeface="+mn-cs"/>
              </a:defRPr>
            </a:lvl9pPr>
          </a:lstStyle>
          <a:p>
            <a:pPr fontAlgn="base">
              <a:spcBef>
                <a:spcPct val="0"/>
              </a:spcBef>
              <a:spcAft>
                <a:spcPct val="0"/>
              </a:spcAft>
            </a:pPr>
            <a:endParaRPr lang="en-US" sz="1299">
              <a:solidFill>
                <a:srgbClr val="000000"/>
              </a:solidFill>
            </a:endParaRPr>
          </a:p>
        </p:txBody>
      </p:sp>
      <p:sp>
        <p:nvSpPr>
          <p:cNvPr id="55" name="Line 31"/>
          <p:cNvSpPr>
            <a:spLocks noChangeShapeType="1"/>
          </p:cNvSpPr>
          <p:nvPr/>
        </p:nvSpPr>
        <p:spPr bwMode="auto">
          <a:xfrm>
            <a:off x="2303474" y="2479092"/>
            <a:ext cx="5062471" cy="0"/>
          </a:xfrm>
          <a:prstGeom prst="line">
            <a:avLst/>
          </a:prstGeom>
          <a:ln w="12700">
            <a:solidFill>
              <a:schemeClr val="accent6"/>
            </a:solidFill>
            <a:prstDash val="sysDot"/>
          </a:ln>
          <a:extLst/>
        </p:spPr>
        <p:style>
          <a:lnRef idx="1">
            <a:schemeClr val="accent1"/>
          </a:lnRef>
          <a:fillRef idx="0">
            <a:schemeClr val="accent1"/>
          </a:fillRef>
          <a:effectRef idx="0">
            <a:schemeClr val="accent1"/>
          </a:effectRef>
          <a:fontRef idx="minor">
            <a:schemeClr val="tx1"/>
          </a:fontRef>
        </p:style>
        <p:txBody>
          <a:bodyPr/>
          <a:lstStyle>
            <a:defPPr>
              <a:defRPr lang="en-US"/>
            </a:defPPr>
            <a:lvl1pPr algn="l" rtl="0" fontAlgn="base">
              <a:spcBef>
                <a:spcPct val="0"/>
              </a:spcBef>
              <a:spcAft>
                <a:spcPct val="0"/>
              </a:spcAft>
              <a:defRPr sz="1600" kern="1200">
                <a:solidFill>
                  <a:srgbClr val="000000"/>
                </a:solidFill>
                <a:latin typeface="Arial"/>
                <a:ea typeface="+mn-ea"/>
                <a:cs typeface="+mn-cs"/>
              </a:defRPr>
            </a:lvl1pPr>
            <a:lvl2pPr marL="457200" algn="l" rtl="0" fontAlgn="base">
              <a:spcBef>
                <a:spcPct val="0"/>
              </a:spcBef>
              <a:spcAft>
                <a:spcPct val="0"/>
              </a:spcAft>
              <a:defRPr sz="1600" kern="1200">
                <a:solidFill>
                  <a:srgbClr val="000000"/>
                </a:solidFill>
                <a:latin typeface="Arial"/>
                <a:ea typeface="+mn-ea"/>
                <a:cs typeface="+mn-cs"/>
              </a:defRPr>
            </a:lvl2pPr>
            <a:lvl3pPr marL="914400" algn="l" rtl="0" fontAlgn="base">
              <a:spcBef>
                <a:spcPct val="0"/>
              </a:spcBef>
              <a:spcAft>
                <a:spcPct val="0"/>
              </a:spcAft>
              <a:defRPr sz="1600" kern="1200">
                <a:solidFill>
                  <a:srgbClr val="000000"/>
                </a:solidFill>
                <a:latin typeface="Arial"/>
                <a:ea typeface="+mn-ea"/>
                <a:cs typeface="+mn-cs"/>
              </a:defRPr>
            </a:lvl3pPr>
            <a:lvl4pPr marL="1371600" algn="l" rtl="0" fontAlgn="base">
              <a:spcBef>
                <a:spcPct val="0"/>
              </a:spcBef>
              <a:spcAft>
                <a:spcPct val="0"/>
              </a:spcAft>
              <a:defRPr sz="1600" kern="1200">
                <a:solidFill>
                  <a:srgbClr val="000000"/>
                </a:solidFill>
                <a:latin typeface="Arial"/>
                <a:ea typeface="+mn-ea"/>
                <a:cs typeface="+mn-cs"/>
              </a:defRPr>
            </a:lvl4pPr>
            <a:lvl5pPr marL="1828800" algn="l" rtl="0" fontAlgn="base">
              <a:spcBef>
                <a:spcPct val="0"/>
              </a:spcBef>
              <a:spcAft>
                <a:spcPct val="0"/>
              </a:spcAft>
              <a:defRPr sz="1600" kern="1200">
                <a:solidFill>
                  <a:srgbClr val="000000"/>
                </a:solidFill>
                <a:latin typeface="Arial"/>
                <a:ea typeface="+mn-ea"/>
                <a:cs typeface="+mn-cs"/>
              </a:defRPr>
            </a:lvl5pPr>
            <a:lvl6pPr marL="2286000" algn="l" defTabSz="914400" rtl="0" eaLnBrk="1" latinLnBrk="0" hangingPunct="1">
              <a:defRPr sz="1600" kern="1200">
                <a:solidFill>
                  <a:srgbClr val="000000"/>
                </a:solidFill>
                <a:latin typeface="Arial"/>
                <a:ea typeface="+mn-ea"/>
                <a:cs typeface="+mn-cs"/>
              </a:defRPr>
            </a:lvl6pPr>
            <a:lvl7pPr marL="2743200" algn="l" defTabSz="914400" rtl="0" eaLnBrk="1" latinLnBrk="0" hangingPunct="1">
              <a:defRPr sz="1600" kern="1200">
                <a:solidFill>
                  <a:srgbClr val="000000"/>
                </a:solidFill>
                <a:latin typeface="Arial"/>
                <a:ea typeface="+mn-ea"/>
                <a:cs typeface="+mn-cs"/>
              </a:defRPr>
            </a:lvl7pPr>
            <a:lvl8pPr marL="3200400" algn="l" defTabSz="914400" rtl="0" eaLnBrk="1" latinLnBrk="0" hangingPunct="1">
              <a:defRPr sz="1600" kern="1200">
                <a:solidFill>
                  <a:srgbClr val="000000"/>
                </a:solidFill>
                <a:latin typeface="Arial"/>
                <a:ea typeface="+mn-ea"/>
                <a:cs typeface="+mn-cs"/>
              </a:defRPr>
            </a:lvl8pPr>
            <a:lvl9pPr marL="3657600" algn="l" defTabSz="914400" rtl="0" eaLnBrk="1" latinLnBrk="0" hangingPunct="1">
              <a:defRPr sz="1600" kern="1200">
                <a:solidFill>
                  <a:srgbClr val="000000"/>
                </a:solidFill>
                <a:latin typeface="Arial"/>
                <a:ea typeface="+mn-ea"/>
                <a:cs typeface="+mn-cs"/>
              </a:defRPr>
            </a:lvl9pPr>
          </a:lstStyle>
          <a:p>
            <a:pPr fontAlgn="base">
              <a:spcBef>
                <a:spcPct val="0"/>
              </a:spcBef>
              <a:spcAft>
                <a:spcPct val="0"/>
              </a:spcAft>
            </a:pPr>
            <a:endParaRPr lang="en-US" sz="1299">
              <a:solidFill>
                <a:srgbClr val="000000"/>
              </a:solidFill>
            </a:endParaRPr>
          </a:p>
        </p:txBody>
      </p:sp>
      <p:sp>
        <p:nvSpPr>
          <p:cNvPr id="65" name="Line 31"/>
          <p:cNvSpPr>
            <a:spLocks noChangeShapeType="1"/>
          </p:cNvSpPr>
          <p:nvPr/>
        </p:nvSpPr>
        <p:spPr bwMode="auto">
          <a:xfrm>
            <a:off x="2303474" y="3092452"/>
            <a:ext cx="5062471" cy="0"/>
          </a:xfrm>
          <a:prstGeom prst="line">
            <a:avLst/>
          </a:prstGeom>
          <a:ln w="12700">
            <a:solidFill>
              <a:schemeClr val="accent6"/>
            </a:solidFill>
            <a:prstDash val="sysDot"/>
          </a:ln>
          <a:extLst/>
        </p:spPr>
        <p:style>
          <a:lnRef idx="1">
            <a:schemeClr val="accent1"/>
          </a:lnRef>
          <a:fillRef idx="0">
            <a:schemeClr val="accent1"/>
          </a:fillRef>
          <a:effectRef idx="0">
            <a:schemeClr val="accent1"/>
          </a:effectRef>
          <a:fontRef idx="minor">
            <a:schemeClr val="tx1"/>
          </a:fontRef>
        </p:style>
        <p:txBody>
          <a:bodyPr/>
          <a:lstStyle>
            <a:defPPr>
              <a:defRPr lang="en-US"/>
            </a:defPPr>
            <a:lvl1pPr algn="l" rtl="0" fontAlgn="base">
              <a:spcBef>
                <a:spcPct val="0"/>
              </a:spcBef>
              <a:spcAft>
                <a:spcPct val="0"/>
              </a:spcAft>
              <a:defRPr sz="1600" kern="1200">
                <a:solidFill>
                  <a:srgbClr val="000000"/>
                </a:solidFill>
                <a:latin typeface="Arial"/>
                <a:ea typeface="+mn-ea"/>
                <a:cs typeface="+mn-cs"/>
              </a:defRPr>
            </a:lvl1pPr>
            <a:lvl2pPr marL="457200" algn="l" rtl="0" fontAlgn="base">
              <a:spcBef>
                <a:spcPct val="0"/>
              </a:spcBef>
              <a:spcAft>
                <a:spcPct val="0"/>
              </a:spcAft>
              <a:defRPr sz="1600" kern="1200">
                <a:solidFill>
                  <a:srgbClr val="000000"/>
                </a:solidFill>
                <a:latin typeface="Arial"/>
                <a:ea typeface="+mn-ea"/>
                <a:cs typeface="+mn-cs"/>
              </a:defRPr>
            </a:lvl2pPr>
            <a:lvl3pPr marL="914400" algn="l" rtl="0" fontAlgn="base">
              <a:spcBef>
                <a:spcPct val="0"/>
              </a:spcBef>
              <a:spcAft>
                <a:spcPct val="0"/>
              </a:spcAft>
              <a:defRPr sz="1600" kern="1200">
                <a:solidFill>
                  <a:srgbClr val="000000"/>
                </a:solidFill>
                <a:latin typeface="Arial"/>
                <a:ea typeface="+mn-ea"/>
                <a:cs typeface="+mn-cs"/>
              </a:defRPr>
            </a:lvl3pPr>
            <a:lvl4pPr marL="1371600" algn="l" rtl="0" fontAlgn="base">
              <a:spcBef>
                <a:spcPct val="0"/>
              </a:spcBef>
              <a:spcAft>
                <a:spcPct val="0"/>
              </a:spcAft>
              <a:defRPr sz="1600" kern="1200">
                <a:solidFill>
                  <a:srgbClr val="000000"/>
                </a:solidFill>
                <a:latin typeface="Arial"/>
                <a:ea typeface="+mn-ea"/>
                <a:cs typeface="+mn-cs"/>
              </a:defRPr>
            </a:lvl4pPr>
            <a:lvl5pPr marL="1828800" algn="l" rtl="0" fontAlgn="base">
              <a:spcBef>
                <a:spcPct val="0"/>
              </a:spcBef>
              <a:spcAft>
                <a:spcPct val="0"/>
              </a:spcAft>
              <a:defRPr sz="1600" kern="1200">
                <a:solidFill>
                  <a:srgbClr val="000000"/>
                </a:solidFill>
                <a:latin typeface="Arial"/>
                <a:ea typeface="+mn-ea"/>
                <a:cs typeface="+mn-cs"/>
              </a:defRPr>
            </a:lvl5pPr>
            <a:lvl6pPr marL="2286000" algn="l" defTabSz="914400" rtl="0" eaLnBrk="1" latinLnBrk="0" hangingPunct="1">
              <a:defRPr sz="1600" kern="1200">
                <a:solidFill>
                  <a:srgbClr val="000000"/>
                </a:solidFill>
                <a:latin typeface="Arial"/>
                <a:ea typeface="+mn-ea"/>
                <a:cs typeface="+mn-cs"/>
              </a:defRPr>
            </a:lvl6pPr>
            <a:lvl7pPr marL="2743200" algn="l" defTabSz="914400" rtl="0" eaLnBrk="1" latinLnBrk="0" hangingPunct="1">
              <a:defRPr sz="1600" kern="1200">
                <a:solidFill>
                  <a:srgbClr val="000000"/>
                </a:solidFill>
                <a:latin typeface="Arial"/>
                <a:ea typeface="+mn-ea"/>
                <a:cs typeface="+mn-cs"/>
              </a:defRPr>
            </a:lvl7pPr>
            <a:lvl8pPr marL="3200400" algn="l" defTabSz="914400" rtl="0" eaLnBrk="1" latinLnBrk="0" hangingPunct="1">
              <a:defRPr sz="1600" kern="1200">
                <a:solidFill>
                  <a:srgbClr val="000000"/>
                </a:solidFill>
                <a:latin typeface="Arial"/>
                <a:ea typeface="+mn-ea"/>
                <a:cs typeface="+mn-cs"/>
              </a:defRPr>
            </a:lvl8pPr>
            <a:lvl9pPr marL="3657600" algn="l" defTabSz="914400" rtl="0" eaLnBrk="1" latinLnBrk="0" hangingPunct="1">
              <a:defRPr sz="1600" kern="1200">
                <a:solidFill>
                  <a:srgbClr val="000000"/>
                </a:solidFill>
                <a:latin typeface="Arial"/>
                <a:ea typeface="+mn-ea"/>
                <a:cs typeface="+mn-cs"/>
              </a:defRPr>
            </a:lvl9pPr>
          </a:lstStyle>
          <a:p>
            <a:pPr fontAlgn="base">
              <a:spcBef>
                <a:spcPct val="0"/>
              </a:spcBef>
              <a:spcAft>
                <a:spcPct val="0"/>
              </a:spcAft>
            </a:pPr>
            <a:endParaRPr lang="en-US" sz="1299">
              <a:solidFill>
                <a:srgbClr val="000000"/>
              </a:solidFill>
            </a:endParaRPr>
          </a:p>
        </p:txBody>
      </p:sp>
      <p:sp>
        <p:nvSpPr>
          <p:cNvPr id="75" name="Line 31"/>
          <p:cNvSpPr>
            <a:spLocks noChangeShapeType="1"/>
          </p:cNvSpPr>
          <p:nvPr/>
        </p:nvSpPr>
        <p:spPr bwMode="auto">
          <a:xfrm>
            <a:off x="2303474" y="3705813"/>
            <a:ext cx="5062471" cy="0"/>
          </a:xfrm>
          <a:prstGeom prst="line">
            <a:avLst/>
          </a:prstGeom>
          <a:ln w="12700">
            <a:solidFill>
              <a:schemeClr val="accent6"/>
            </a:solidFill>
            <a:prstDash val="sysDot"/>
          </a:ln>
          <a:extLst/>
        </p:spPr>
        <p:style>
          <a:lnRef idx="1">
            <a:schemeClr val="accent1"/>
          </a:lnRef>
          <a:fillRef idx="0">
            <a:schemeClr val="accent1"/>
          </a:fillRef>
          <a:effectRef idx="0">
            <a:schemeClr val="accent1"/>
          </a:effectRef>
          <a:fontRef idx="minor">
            <a:schemeClr val="tx1"/>
          </a:fontRef>
        </p:style>
        <p:txBody>
          <a:bodyPr/>
          <a:lstStyle>
            <a:defPPr>
              <a:defRPr lang="en-US"/>
            </a:defPPr>
            <a:lvl1pPr algn="l" rtl="0" fontAlgn="base">
              <a:spcBef>
                <a:spcPct val="0"/>
              </a:spcBef>
              <a:spcAft>
                <a:spcPct val="0"/>
              </a:spcAft>
              <a:defRPr sz="1600" kern="1200">
                <a:solidFill>
                  <a:srgbClr val="000000"/>
                </a:solidFill>
                <a:latin typeface="Arial"/>
                <a:ea typeface="+mn-ea"/>
                <a:cs typeface="+mn-cs"/>
              </a:defRPr>
            </a:lvl1pPr>
            <a:lvl2pPr marL="457200" algn="l" rtl="0" fontAlgn="base">
              <a:spcBef>
                <a:spcPct val="0"/>
              </a:spcBef>
              <a:spcAft>
                <a:spcPct val="0"/>
              </a:spcAft>
              <a:defRPr sz="1600" kern="1200">
                <a:solidFill>
                  <a:srgbClr val="000000"/>
                </a:solidFill>
                <a:latin typeface="Arial"/>
                <a:ea typeface="+mn-ea"/>
                <a:cs typeface="+mn-cs"/>
              </a:defRPr>
            </a:lvl2pPr>
            <a:lvl3pPr marL="914400" algn="l" rtl="0" fontAlgn="base">
              <a:spcBef>
                <a:spcPct val="0"/>
              </a:spcBef>
              <a:spcAft>
                <a:spcPct val="0"/>
              </a:spcAft>
              <a:defRPr sz="1600" kern="1200">
                <a:solidFill>
                  <a:srgbClr val="000000"/>
                </a:solidFill>
                <a:latin typeface="Arial"/>
                <a:ea typeface="+mn-ea"/>
                <a:cs typeface="+mn-cs"/>
              </a:defRPr>
            </a:lvl3pPr>
            <a:lvl4pPr marL="1371600" algn="l" rtl="0" fontAlgn="base">
              <a:spcBef>
                <a:spcPct val="0"/>
              </a:spcBef>
              <a:spcAft>
                <a:spcPct val="0"/>
              </a:spcAft>
              <a:defRPr sz="1600" kern="1200">
                <a:solidFill>
                  <a:srgbClr val="000000"/>
                </a:solidFill>
                <a:latin typeface="Arial"/>
                <a:ea typeface="+mn-ea"/>
                <a:cs typeface="+mn-cs"/>
              </a:defRPr>
            </a:lvl4pPr>
            <a:lvl5pPr marL="1828800" algn="l" rtl="0" fontAlgn="base">
              <a:spcBef>
                <a:spcPct val="0"/>
              </a:spcBef>
              <a:spcAft>
                <a:spcPct val="0"/>
              </a:spcAft>
              <a:defRPr sz="1600" kern="1200">
                <a:solidFill>
                  <a:srgbClr val="000000"/>
                </a:solidFill>
                <a:latin typeface="Arial"/>
                <a:ea typeface="+mn-ea"/>
                <a:cs typeface="+mn-cs"/>
              </a:defRPr>
            </a:lvl5pPr>
            <a:lvl6pPr marL="2286000" algn="l" defTabSz="914400" rtl="0" eaLnBrk="1" latinLnBrk="0" hangingPunct="1">
              <a:defRPr sz="1600" kern="1200">
                <a:solidFill>
                  <a:srgbClr val="000000"/>
                </a:solidFill>
                <a:latin typeface="Arial"/>
                <a:ea typeface="+mn-ea"/>
                <a:cs typeface="+mn-cs"/>
              </a:defRPr>
            </a:lvl6pPr>
            <a:lvl7pPr marL="2743200" algn="l" defTabSz="914400" rtl="0" eaLnBrk="1" latinLnBrk="0" hangingPunct="1">
              <a:defRPr sz="1600" kern="1200">
                <a:solidFill>
                  <a:srgbClr val="000000"/>
                </a:solidFill>
                <a:latin typeface="Arial"/>
                <a:ea typeface="+mn-ea"/>
                <a:cs typeface="+mn-cs"/>
              </a:defRPr>
            </a:lvl7pPr>
            <a:lvl8pPr marL="3200400" algn="l" defTabSz="914400" rtl="0" eaLnBrk="1" latinLnBrk="0" hangingPunct="1">
              <a:defRPr sz="1600" kern="1200">
                <a:solidFill>
                  <a:srgbClr val="000000"/>
                </a:solidFill>
                <a:latin typeface="Arial"/>
                <a:ea typeface="+mn-ea"/>
                <a:cs typeface="+mn-cs"/>
              </a:defRPr>
            </a:lvl8pPr>
            <a:lvl9pPr marL="3657600" algn="l" defTabSz="914400" rtl="0" eaLnBrk="1" latinLnBrk="0" hangingPunct="1">
              <a:defRPr sz="1600" kern="1200">
                <a:solidFill>
                  <a:srgbClr val="000000"/>
                </a:solidFill>
                <a:latin typeface="Arial"/>
                <a:ea typeface="+mn-ea"/>
                <a:cs typeface="+mn-cs"/>
              </a:defRPr>
            </a:lvl9pPr>
          </a:lstStyle>
          <a:p>
            <a:pPr fontAlgn="base">
              <a:spcBef>
                <a:spcPct val="0"/>
              </a:spcBef>
              <a:spcAft>
                <a:spcPct val="0"/>
              </a:spcAft>
            </a:pPr>
            <a:endParaRPr lang="en-US" sz="1299">
              <a:solidFill>
                <a:srgbClr val="000000"/>
              </a:solidFill>
            </a:endParaRPr>
          </a:p>
        </p:txBody>
      </p:sp>
      <p:sp>
        <p:nvSpPr>
          <p:cNvPr id="76" name="Line 31"/>
          <p:cNvSpPr>
            <a:spLocks noChangeShapeType="1"/>
          </p:cNvSpPr>
          <p:nvPr/>
        </p:nvSpPr>
        <p:spPr bwMode="auto">
          <a:xfrm>
            <a:off x="2303474" y="4319174"/>
            <a:ext cx="5062471" cy="0"/>
          </a:xfrm>
          <a:prstGeom prst="line">
            <a:avLst/>
          </a:prstGeom>
          <a:ln w="12700">
            <a:solidFill>
              <a:schemeClr val="accent6"/>
            </a:solidFill>
            <a:prstDash val="sysDot"/>
          </a:ln>
          <a:extLst/>
        </p:spPr>
        <p:style>
          <a:lnRef idx="1">
            <a:schemeClr val="accent1"/>
          </a:lnRef>
          <a:fillRef idx="0">
            <a:schemeClr val="accent1"/>
          </a:fillRef>
          <a:effectRef idx="0">
            <a:schemeClr val="accent1"/>
          </a:effectRef>
          <a:fontRef idx="minor">
            <a:schemeClr val="tx1"/>
          </a:fontRef>
        </p:style>
        <p:txBody>
          <a:bodyPr/>
          <a:lstStyle>
            <a:defPPr>
              <a:defRPr lang="en-US"/>
            </a:defPPr>
            <a:lvl1pPr algn="l" rtl="0" fontAlgn="base">
              <a:spcBef>
                <a:spcPct val="0"/>
              </a:spcBef>
              <a:spcAft>
                <a:spcPct val="0"/>
              </a:spcAft>
              <a:defRPr sz="1600" kern="1200">
                <a:solidFill>
                  <a:srgbClr val="000000"/>
                </a:solidFill>
                <a:latin typeface="Arial"/>
                <a:ea typeface="+mn-ea"/>
                <a:cs typeface="+mn-cs"/>
              </a:defRPr>
            </a:lvl1pPr>
            <a:lvl2pPr marL="457200" algn="l" rtl="0" fontAlgn="base">
              <a:spcBef>
                <a:spcPct val="0"/>
              </a:spcBef>
              <a:spcAft>
                <a:spcPct val="0"/>
              </a:spcAft>
              <a:defRPr sz="1600" kern="1200">
                <a:solidFill>
                  <a:srgbClr val="000000"/>
                </a:solidFill>
                <a:latin typeface="Arial"/>
                <a:ea typeface="+mn-ea"/>
                <a:cs typeface="+mn-cs"/>
              </a:defRPr>
            </a:lvl2pPr>
            <a:lvl3pPr marL="914400" algn="l" rtl="0" fontAlgn="base">
              <a:spcBef>
                <a:spcPct val="0"/>
              </a:spcBef>
              <a:spcAft>
                <a:spcPct val="0"/>
              </a:spcAft>
              <a:defRPr sz="1600" kern="1200">
                <a:solidFill>
                  <a:srgbClr val="000000"/>
                </a:solidFill>
                <a:latin typeface="Arial"/>
                <a:ea typeface="+mn-ea"/>
                <a:cs typeface="+mn-cs"/>
              </a:defRPr>
            </a:lvl3pPr>
            <a:lvl4pPr marL="1371600" algn="l" rtl="0" fontAlgn="base">
              <a:spcBef>
                <a:spcPct val="0"/>
              </a:spcBef>
              <a:spcAft>
                <a:spcPct val="0"/>
              </a:spcAft>
              <a:defRPr sz="1600" kern="1200">
                <a:solidFill>
                  <a:srgbClr val="000000"/>
                </a:solidFill>
                <a:latin typeface="Arial"/>
                <a:ea typeface="+mn-ea"/>
                <a:cs typeface="+mn-cs"/>
              </a:defRPr>
            </a:lvl4pPr>
            <a:lvl5pPr marL="1828800" algn="l" rtl="0" fontAlgn="base">
              <a:spcBef>
                <a:spcPct val="0"/>
              </a:spcBef>
              <a:spcAft>
                <a:spcPct val="0"/>
              </a:spcAft>
              <a:defRPr sz="1600" kern="1200">
                <a:solidFill>
                  <a:srgbClr val="000000"/>
                </a:solidFill>
                <a:latin typeface="Arial"/>
                <a:ea typeface="+mn-ea"/>
                <a:cs typeface="+mn-cs"/>
              </a:defRPr>
            </a:lvl5pPr>
            <a:lvl6pPr marL="2286000" algn="l" defTabSz="914400" rtl="0" eaLnBrk="1" latinLnBrk="0" hangingPunct="1">
              <a:defRPr sz="1600" kern="1200">
                <a:solidFill>
                  <a:srgbClr val="000000"/>
                </a:solidFill>
                <a:latin typeface="Arial"/>
                <a:ea typeface="+mn-ea"/>
                <a:cs typeface="+mn-cs"/>
              </a:defRPr>
            </a:lvl6pPr>
            <a:lvl7pPr marL="2743200" algn="l" defTabSz="914400" rtl="0" eaLnBrk="1" latinLnBrk="0" hangingPunct="1">
              <a:defRPr sz="1600" kern="1200">
                <a:solidFill>
                  <a:srgbClr val="000000"/>
                </a:solidFill>
                <a:latin typeface="Arial"/>
                <a:ea typeface="+mn-ea"/>
                <a:cs typeface="+mn-cs"/>
              </a:defRPr>
            </a:lvl7pPr>
            <a:lvl8pPr marL="3200400" algn="l" defTabSz="914400" rtl="0" eaLnBrk="1" latinLnBrk="0" hangingPunct="1">
              <a:defRPr sz="1600" kern="1200">
                <a:solidFill>
                  <a:srgbClr val="000000"/>
                </a:solidFill>
                <a:latin typeface="Arial"/>
                <a:ea typeface="+mn-ea"/>
                <a:cs typeface="+mn-cs"/>
              </a:defRPr>
            </a:lvl8pPr>
            <a:lvl9pPr marL="3657600" algn="l" defTabSz="914400" rtl="0" eaLnBrk="1" latinLnBrk="0" hangingPunct="1">
              <a:defRPr sz="1600" kern="1200">
                <a:solidFill>
                  <a:srgbClr val="000000"/>
                </a:solidFill>
                <a:latin typeface="Arial"/>
                <a:ea typeface="+mn-ea"/>
                <a:cs typeface="+mn-cs"/>
              </a:defRPr>
            </a:lvl9pPr>
          </a:lstStyle>
          <a:p>
            <a:pPr fontAlgn="base">
              <a:spcBef>
                <a:spcPct val="0"/>
              </a:spcBef>
              <a:spcAft>
                <a:spcPct val="0"/>
              </a:spcAft>
            </a:pPr>
            <a:endParaRPr lang="en-US" sz="1299">
              <a:solidFill>
                <a:srgbClr val="000000"/>
              </a:solidFill>
            </a:endParaRPr>
          </a:p>
        </p:txBody>
      </p:sp>
      <p:sp>
        <p:nvSpPr>
          <p:cNvPr id="92" name="Line 31"/>
          <p:cNvSpPr>
            <a:spLocks noChangeShapeType="1"/>
          </p:cNvSpPr>
          <p:nvPr/>
        </p:nvSpPr>
        <p:spPr bwMode="auto">
          <a:xfrm>
            <a:off x="2303474" y="4943574"/>
            <a:ext cx="5062471" cy="0"/>
          </a:xfrm>
          <a:prstGeom prst="line">
            <a:avLst/>
          </a:prstGeom>
          <a:ln w="12700">
            <a:solidFill>
              <a:schemeClr val="accent6"/>
            </a:solidFill>
            <a:prstDash val="sysDot"/>
          </a:ln>
          <a:extLst/>
        </p:spPr>
        <p:style>
          <a:lnRef idx="1">
            <a:schemeClr val="accent1"/>
          </a:lnRef>
          <a:fillRef idx="0">
            <a:schemeClr val="accent1"/>
          </a:fillRef>
          <a:effectRef idx="0">
            <a:schemeClr val="accent1"/>
          </a:effectRef>
          <a:fontRef idx="minor">
            <a:schemeClr val="tx1"/>
          </a:fontRef>
        </p:style>
        <p:txBody>
          <a:bodyPr/>
          <a:lstStyle>
            <a:defPPr>
              <a:defRPr lang="en-US"/>
            </a:defPPr>
            <a:lvl1pPr algn="l" rtl="0" fontAlgn="base">
              <a:spcBef>
                <a:spcPct val="0"/>
              </a:spcBef>
              <a:spcAft>
                <a:spcPct val="0"/>
              </a:spcAft>
              <a:defRPr sz="1600" kern="1200">
                <a:solidFill>
                  <a:srgbClr val="000000"/>
                </a:solidFill>
                <a:latin typeface="Arial"/>
                <a:ea typeface="+mn-ea"/>
                <a:cs typeface="+mn-cs"/>
              </a:defRPr>
            </a:lvl1pPr>
            <a:lvl2pPr marL="457200" algn="l" rtl="0" fontAlgn="base">
              <a:spcBef>
                <a:spcPct val="0"/>
              </a:spcBef>
              <a:spcAft>
                <a:spcPct val="0"/>
              </a:spcAft>
              <a:defRPr sz="1600" kern="1200">
                <a:solidFill>
                  <a:srgbClr val="000000"/>
                </a:solidFill>
                <a:latin typeface="Arial"/>
                <a:ea typeface="+mn-ea"/>
                <a:cs typeface="+mn-cs"/>
              </a:defRPr>
            </a:lvl2pPr>
            <a:lvl3pPr marL="914400" algn="l" rtl="0" fontAlgn="base">
              <a:spcBef>
                <a:spcPct val="0"/>
              </a:spcBef>
              <a:spcAft>
                <a:spcPct val="0"/>
              </a:spcAft>
              <a:defRPr sz="1600" kern="1200">
                <a:solidFill>
                  <a:srgbClr val="000000"/>
                </a:solidFill>
                <a:latin typeface="Arial"/>
                <a:ea typeface="+mn-ea"/>
                <a:cs typeface="+mn-cs"/>
              </a:defRPr>
            </a:lvl3pPr>
            <a:lvl4pPr marL="1371600" algn="l" rtl="0" fontAlgn="base">
              <a:spcBef>
                <a:spcPct val="0"/>
              </a:spcBef>
              <a:spcAft>
                <a:spcPct val="0"/>
              </a:spcAft>
              <a:defRPr sz="1600" kern="1200">
                <a:solidFill>
                  <a:srgbClr val="000000"/>
                </a:solidFill>
                <a:latin typeface="Arial"/>
                <a:ea typeface="+mn-ea"/>
                <a:cs typeface="+mn-cs"/>
              </a:defRPr>
            </a:lvl4pPr>
            <a:lvl5pPr marL="1828800" algn="l" rtl="0" fontAlgn="base">
              <a:spcBef>
                <a:spcPct val="0"/>
              </a:spcBef>
              <a:spcAft>
                <a:spcPct val="0"/>
              </a:spcAft>
              <a:defRPr sz="1600" kern="1200">
                <a:solidFill>
                  <a:srgbClr val="000000"/>
                </a:solidFill>
                <a:latin typeface="Arial"/>
                <a:ea typeface="+mn-ea"/>
                <a:cs typeface="+mn-cs"/>
              </a:defRPr>
            </a:lvl5pPr>
            <a:lvl6pPr marL="2286000" algn="l" defTabSz="914400" rtl="0" eaLnBrk="1" latinLnBrk="0" hangingPunct="1">
              <a:defRPr sz="1600" kern="1200">
                <a:solidFill>
                  <a:srgbClr val="000000"/>
                </a:solidFill>
                <a:latin typeface="Arial"/>
                <a:ea typeface="+mn-ea"/>
                <a:cs typeface="+mn-cs"/>
              </a:defRPr>
            </a:lvl6pPr>
            <a:lvl7pPr marL="2743200" algn="l" defTabSz="914400" rtl="0" eaLnBrk="1" latinLnBrk="0" hangingPunct="1">
              <a:defRPr sz="1600" kern="1200">
                <a:solidFill>
                  <a:srgbClr val="000000"/>
                </a:solidFill>
                <a:latin typeface="Arial"/>
                <a:ea typeface="+mn-ea"/>
                <a:cs typeface="+mn-cs"/>
              </a:defRPr>
            </a:lvl7pPr>
            <a:lvl8pPr marL="3200400" algn="l" defTabSz="914400" rtl="0" eaLnBrk="1" latinLnBrk="0" hangingPunct="1">
              <a:defRPr sz="1600" kern="1200">
                <a:solidFill>
                  <a:srgbClr val="000000"/>
                </a:solidFill>
                <a:latin typeface="Arial"/>
                <a:ea typeface="+mn-ea"/>
                <a:cs typeface="+mn-cs"/>
              </a:defRPr>
            </a:lvl8pPr>
            <a:lvl9pPr marL="3657600" algn="l" defTabSz="914400" rtl="0" eaLnBrk="1" latinLnBrk="0" hangingPunct="1">
              <a:defRPr sz="1600" kern="1200">
                <a:solidFill>
                  <a:srgbClr val="000000"/>
                </a:solidFill>
                <a:latin typeface="Arial"/>
                <a:ea typeface="+mn-ea"/>
                <a:cs typeface="+mn-cs"/>
              </a:defRPr>
            </a:lvl9pPr>
          </a:lstStyle>
          <a:p>
            <a:pPr fontAlgn="base">
              <a:spcBef>
                <a:spcPct val="0"/>
              </a:spcBef>
              <a:spcAft>
                <a:spcPct val="0"/>
              </a:spcAft>
            </a:pPr>
            <a:endParaRPr lang="en-US" sz="1299">
              <a:solidFill>
                <a:srgbClr val="000000"/>
              </a:solidFill>
            </a:endParaRPr>
          </a:p>
        </p:txBody>
      </p:sp>
      <p:sp>
        <p:nvSpPr>
          <p:cNvPr id="96" name="Marvin Title Tracker Circle"/>
          <p:cNvSpPr/>
          <p:nvPr/>
        </p:nvSpPr>
        <p:spPr>
          <a:xfrm>
            <a:off x="6917431" y="2628665"/>
            <a:ext cx="228586" cy="228586"/>
          </a:xfrm>
          <a:prstGeom prst="ellipse">
            <a:avLst/>
          </a:prstGeom>
          <a:solidFill>
            <a:srgbClr val="FFFF0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fontAlgn="base">
              <a:spcBef>
                <a:spcPct val="0"/>
              </a:spcBef>
              <a:spcAft>
                <a:spcPct val="0"/>
              </a:spcAft>
            </a:pPr>
            <a:endParaRPr lang="en-US" sz="1299" b="1">
              <a:solidFill>
                <a:srgbClr val="002960"/>
              </a:solidFill>
            </a:endParaRPr>
          </a:p>
        </p:txBody>
      </p:sp>
      <p:sp>
        <p:nvSpPr>
          <p:cNvPr id="56" name="Rectangle 55"/>
          <p:cNvSpPr/>
          <p:nvPr/>
        </p:nvSpPr>
        <p:spPr>
          <a:xfrm>
            <a:off x="2289399" y="3135929"/>
            <a:ext cx="4153230" cy="430631"/>
          </a:xfrm>
          <a:prstGeom prst="rect">
            <a:avLst/>
          </a:prstGeom>
        </p:spPr>
        <p:txBody>
          <a:bodyPr wrap="squar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55" lvl="1" indent="-192067" defTabSz="895255">
              <a:buClr>
                <a:srgbClr val="002960"/>
              </a:buClr>
              <a:buSzPct val="125000"/>
              <a:buFont typeface="Arial"/>
              <a:buChar char="▪"/>
            </a:pPr>
            <a:r>
              <a:rPr lang="zh-CN" altLang="en-US" sz="1399">
                <a:solidFill>
                  <a:srgbClr val="000000"/>
                </a:solidFill>
              </a:rPr>
              <a:t>帮助集团及下属职能条线提高资金管理能力，增强多元化融资手段和渠道的应用，建立财务平台</a:t>
            </a:r>
          </a:p>
        </p:txBody>
      </p:sp>
      <p:sp>
        <p:nvSpPr>
          <p:cNvPr id="12" name="Rectangle 11"/>
          <p:cNvSpPr>
            <a:spLocks noChangeArrowheads="1"/>
          </p:cNvSpPr>
          <p:nvPr/>
        </p:nvSpPr>
        <p:spPr bwMode="gray">
          <a:xfrm>
            <a:off x="1211397" y="3135928"/>
            <a:ext cx="1019900" cy="526409"/>
          </a:xfrm>
          <a:prstGeom prst="rect">
            <a:avLst/>
          </a:prstGeom>
          <a:solidFill>
            <a:schemeClr val="accent3"/>
          </a:solidFill>
          <a:ln w="9525">
            <a:noFill/>
            <a:prstDash val="dash"/>
          </a:ln>
          <a:extLst/>
        </p:spPr>
        <p:txBody>
          <a:bodyPr lIns="73148" tIns="73148" rIns="73148" bIns="7314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lnSpc>
                <a:spcPct val="90000"/>
              </a:lnSpc>
              <a:spcBef>
                <a:spcPct val="0"/>
              </a:spcBef>
              <a:spcAft>
                <a:spcPct val="0"/>
              </a:spcAft>
              <a:buClr>
                <a:srgbClr val="FFFFFF"/>
              </a:buClr>
            </a:pPr>
            <a:r>
              <a:rPr lang="zh-CN" altLang="en-US" sz="1399" b="1">
                <a:solidFill>
                  <a:srgbClr val="FFFFFF"/>
                </a:solidFill>
              </a:rPr>
              <a:t>财务管理能力</a:t>
            </a:r>
          </a:p>
        </p:txBody>
      </p:sp>
      <p:sp>
        <p:nvSpPr>
          <p:cNvPr id="98" name="Rectangle 26"/>
          <p:cNvSpPr>
            <a:spLocks noChangeArrowheads="1"/>
          </p:cNvSpPr>
          <p:nvPr/>
        </p:nvSpPr>
        <p:spPr bwMode="gray">
          <a:xfrm>
            <a:off x="7491916" y="3135928"/>
            <a:ext cx="1245433" cy="526409"/>
          </a:xfrm>
          <a:prstGeom prst="rect">
            <a:avLst/>
          </a:prstGeom>
          <a:solidFill>
            <a:schemeClr val="accent1"/>
          </a:solidFill>
          <a:ln w="9525">
            <a:noFill/>
            <a:prstDash val="dash"/>
          </a:ln>
          <a:extLst/>
        </p:spPr>
        <p:txBody>
          <a:bodyPr lIns="73148" tIns="73148" rIns="73148" bIns="7314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89767">
              <a:lnSpc>
                <a:spcPct val="90000"/>
              </a:lnSpc>
              <a:buClr>
                <a:srgbClr val="002960"/>
              </a:buClr>
            </a:pPr>
            <a:r>
              <a:rPr lang="zh-CN" altLang="en-US" sz="1399">
                <a:solidFill>
                  <a:srgbClr val="000000"/>
                </a:solidFill>
              </a:rPr>
              <a:t>财务部</a:t>
            </a:r>
          </a:p>
        </p:txBody>
      </p:sp>
      <p:sp>
        <p:nvSpPr>
          <p:cNvPr id="57" name="Rectangle 56"/>
          <p:cNvSpPr/>
          <p:nvPr/>
        </p:nvSpPr>
        <p:spPr>
          <a:xfrm>
            <a:off x="2289399" y="3749289"/>
            <a:ext cx="4153230" cy="430631"/>
          </a:xfrm>
          <a:prstGeom prst="rect">
            <a:avLst/>
          </a:prstGeom>
        </p:spPr>
        <p:txBody>
          <a:bodyPr wrap="squar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55" lvl="1" indent="-192067" defTabSz="895255">
              <a:buClr>
                <a:srgbClr val="002960"/>
              </a:buClr>
              <a:buSzPct val="125000"/>
              <a:buFont typeface="Arial"/>
              <a:buChar char="▪"/>
            </a:pPr>
            <a:r>
              <a:rPr lang="zh-CN" altLang="en-US" sz="1399">
                <a:solidFill>
                  <a:srgbClr val="000000"/>
                </a:solidFill>
              </a:rPr>
              <a:t>帮助集团及下属职能条线建立从技术到管理到理念的精益运营体系，协助板块协同</a:t>
            </a:r>
          </a:p>
        </p:txBody>
      </p:sp>
      <p:sp>
        <p:nvSpPr>
          <p:cNvPr id="13" name="Rectangle 12"/>
          <p:cNvSpPr>
            <a:spLocks noChangeArrowheads="1"/>
          </p:cNvSpPr>
          <p:nvPr/>
        </p:nvSpPr>
        <p:spPr bwMode="gray">
          <a:xfrm>
            <a:off x="1211397" y="3749289"/>
            <a:ext cx="1019900" cy="526409"/>
          </a:xfrm>
          <a:prstGeom prst="rect">
            <a:avLst/>
          </a:prstGeom>
          <a:solidFill>
            <a:schemeClr val="accent3"/>
          </a:solidFill>
          <a:ln w="9525">
            <a:noFill/>
            <a:prstDash val="dash"/>
          </a:ln>
          <a:extLst/>
        </p:spPr>
        <p:txBody>
          <a:bodyPr lIns="73148" tIns="73148" rIns="73148" bIns="7314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lnSpc>
                <a:spcPct val="90000"/>
              </a:lnSpc>
              <a:spcBef>
                <a:spcPct val="0"/>
              </a:spcBef>
              <a:spcAft>
                <a:spcPct val="0"/>
              </a:spcAft>
              <a:buClr>
                <a:srgbClr val="FFFFFF"/>
              </a:buClr>
            </a:pPr>
            <a:r>
              <a:rPr lang="zh-CN" altLang="en-US" sz="1399" b="1">
                <a:solidFill>
                  <a:srgbClr val="FFFFFF"/>
                </a:solidFill>
              </a:rPr>
              <a:t>精益运营能力</a:t>
            </a:r>
          </a:p>
        </p:txBody>
      </p:sp>
      <p:sp>
        <p:nvSpPr>
          <p:cNvPr id="82" name="Rectangle 81"/>
          <p:cNvSpPr>
            <a:spLocks noChangeArrowheads="1"/>
          </p:cNvSpPr>
          <p:nvPr/>
        </p:nvSpPr>
        <p:spPr bwMode="gray">
          <a:xfrm>
            <a:off x="1211397" y="4362650"/>
            <a:ext cx="1019900" cy="526409"/>
          </a:xfrm>
          <a:prstGeom prst="rect">
            <a:avLst/>
          </a:prstGeom>
          <a:solidFill>
            <a:schemeClr val="accent3"/>
          </a:solidFill>
          <a:ln w="9525">
            <a:noFill/>
            <a:prstDash val="dash"/>
          </a:ln>
          <a:extLst/>
        </p:spPr>
        <p:txBody>
          <a:bodyPr lIns="73148" tIns="73148" rIns="73148" bIns="7314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lnSpc>
                <a:spcPct val="90000"/>
              </a:lnSpc>
              <a:spcBef>
                <a:spcPct val="0"/>
              </a:spcBef>
              <a:spcAft>
                <a:spcPct val="0"/>
              </a:spcAft>
              <a:buClr>
                <a:srgbClr val="FFFFFF"/>
              </a:buClr>
            </a:pPr>
            <a:r>
              <a:rPr lang="zh-CN" altLang="en-US" sz="1399" b="1">
                <a:solidFill>
                  <a:srgbClr val="FFFFFF"/>
                </a:solidFill>
              </a:rPr>
              <a:t>企业文化建设能力</a:t>
            </a:r>
          </a:p>
        </p:txBody>
      </p:sp>
      <p:sp>
        <p:nvSpPr>
          <p:cNvPr id="87" name="Rectangle 86"/>
          <p:cNvSpPr/>
          <p:nvPr/>
        </p:nvSpPr>
        <p:spPr>
          <a:xfrm>
            <a:off x="2289400" y="4362649"/>
            <a:ext cx="4153230" cy="430705"/>
          </a:xfrm>
          <a:prstGeom prst="rect">
            <a:avLst/>
          </a:prstGeom>
        </p:spPr>
        <p:txBody>
          <a:bodyPr wrap="squar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55" lvl="1" indent="-192067" defTabSz="895255">
              <a:buClr>
                <a:srgbClr val="002960"/>
              </a:buClr>
              <a:buSzPct val="125000"/>
              <a:buFont typeface="Arial"/>
              <a:buChar char="▪"/>
            </a:pPr>
            <a:r>
              <a:rPr lang="zh-CN" altLang="en-US" sz="1399">
                <a:solidFill>
                  <a:srgbClr val="000000"/>
                </a:solidFill>
              </a:rPr>
              <a:t>帮助集团及下属职能条线培养能推动战略变革，提升组织效率企业文化能力</a:t>
            </a:r>
          </a:p>
        </p:txBody>
      </p:sp>
      <p:sp>
        <p:nvSpPr>
          <p:cNvPr id="17" name="Rectangle 27"/>
          <p:cNvSpPr txBox="1"/>
          <p:nvPr/>
        </p:nvSpPr>
        <p:spPr>
          <a:xfrm>
            <a:off x="2289399" y="4987055"/>
            <a:ext cx="4153230" cy="430631"/>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lvl="1" fontAlgn="base">
              <a:spcBef>
                <a:spcPct val="0"/>
              </a:spcBef>
              <a:spcAft>
                <a:spcPct val="0"/>
              </a:spcAft>
              <a:buClr>
                <a:srgbClr val="002960"/>
              </a:buClr>
            </a:pPr>
            <a:r>
              <a:rPr lang="zh-CN" altLang="en-US" sz="1399">
                <a:solidFill>
                  <a:srgbClr val="000000"/>
                </a:solidFill>
              </a:rPr>
              <a:t>帮助集团及下属职能条线获得信息化管理、分析能力</a:t>
            </a:r>
          </a:p>
        </p:txBody>
      </p:sp>
      <p:sp>
        <p:nvSpPr>
          <p:cNvPr id="94" name="Rectangle 93"/>
          <p:cNvSpPr/>
          <p:nvPr/>
        </p:nvSpPr>
        <p:spPr>
          <a:xfrm>
            <a:off x="2289399" y="2522569"/>
            <a:ext cx="4153230" cy="430631"/>
          </a:xfrm>
          <a:prstGeom prst="rect">
            <a:avLst/>
          </a:prstGeom>
        </p:spPr>
        <p:txBody>
          <a:bodyPr wrap="squar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193655" lvl="1" indent="-192067" defTabSz="895255">
              <a:buClr>
                <a:srgbClr val="002960"/>
              </a:buClr>
              <a:buSzPct val="125000"/>
              <a:buFont typeface="Arial"/>
              <a:buChar char="▪"/>
            </a:pPr>
            <a:r>
              <a:rPr lang="zh-CN" altLang="en-US" sz="1399">
                <a:solidFill>
                  <a:srgbClr val="000000"/>
                </a:solidFill>
              </a:rPr>
              <a:t>帮助集团及下属职能条线建立</a:t>
            </a:r>
            <a:r>
              <a:rPr lang="zh-CN" altLang="en-US" sz="1399">
                <a:solidFill>
                  <a:srgbClr val="000000"/>
                </a:solidFill>
                <a:latin typeface="楷体"/>
                <a:cs typeface="Arial" pitchFamily="34" charset="0"/>
              </a:rPr>
              <a:t>健全的“选用育留酬”机制</a:t>
            </a:r>
            <a:endParaRPr lang="zh-CN" altLang="en-US" sz="1399">
              <a:solidFill>
                <a:srgbClr val="000000"/>
              </a:solidFill>
            </a:endParaRPr>
          </a:p>
        </p:txBody>
      </p:sp>
      <p:sp>
        <p:nvSpPr>
          <p:cNvPr id="95" name="Rectangle 94"/>
          <p:cNvSpPr>
            <a:spLocks noChangeArrowheads="1"/>
          </p:cNvSpPr>
          <p:nvPr/>
        </p:nvSpPr>
        <p:spPr bwMode="gray">
          <a:xfrm>
            <a:off x="1211397" y="2522568"/>
            <a:ext cx="1019900" cy="526409"/>
          </a:xfrm>
          <a:prstGeom prst="rect">
            <a:avLst/>
          </a:prstGeom>
          <a:solidFill>
            <a:schemeClr val="accent3"/>
          </a:solidFill>
          <a:ln w="9525">
            <a:noFill/>
            <a:prstDash val="dash"/>
          </a:ln>
          <a:extLst/>
        </p:spPr>
        <p:txBody>
          <a:bodyPr lIns="73148" tIns="73148" rIns="73148" bIns="7314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lnSpc>
                <a:spcPct val="90000"/>
              </a:lnSpc>
              <a:spcBef>
                <a:spcPct val="0"/>
              </a:spcBef>
              <a:spcAft>
                <a:spcPct val="0"/>
              </a:spcAft>
              <a:buClr>
                <a:srgbClr val="FFFFFF"/>
              </a:buClr>
            </a:pPr>
            <a:r>
              <a:rPr lang="zh-CN" altLang="en-US" sz="1399" b="1">
                <a:solidFill>
                  <a:srgbClr val="FFFFFF"/>
                </a:solidFill>
              </a:rPr>
              <a:t>人才建设能力</a:t>
            </a:r>
          </a:p>
        </p:txBody>
      </p:sp>
      <p:sp>
        <p:nvSpPr>
          <p:cNvPr id="97" name="Rectangle 26"/>
          <p:cNvSpPr>
            <a:spLocks noChangeArrowheads="1"/>
          </p:cNvSpPr>
          <p:nvPr/>
        </p:nvSpPr>
        <p:spPr bwMode="gray">
          <a:xfrm>
            <a:off x="7491916" y="2522568"/>
            <a:ext cx="1245433" cy="526410"/>
          </a:xfrm>
          <a:prstGeom prst="rect">
            <a:avLst/>
          </a:prstGeom>
          <a:solidFill>
            <a:schemeClr val="accent1"/>
          </a:solidFill>
          <a:ln w="9525">
            <a:noFill/>
            <a:prstDash val="dash"/>
          </a:ln>
          <a:extLst/>
        </p:spPr>
        <p:txBody>
          <a:bodyPr lIns="73148" tIns="73148" rIns="73148" bIns="7314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89767">
              <a:lnSpc>
                <a:spcPct val="90000"/>
              </a:lnSpc>
              <a:buClr>
                <a:srgbClr val="002960"/>
              </a:buClr>
            </a:pPr>
            <a:r>
              <a:rPr lang="zh-CN" altLang="en-US" sz="1399">
                <a:solidFill>
                  <a:srgbClr val="000000"/>
                </a:solidFill>
              </a:rPr>
              <a:t>人力资源部</a:t>
            </a:r>
          </a:p>
        </p:txBody>
      </p:sp>
      <p:sp>
        <p:nvSpPr>
          <p:cNvPr id="14" name="Rectangle 13"/>
          <p:cNvSpPr>
            <a:spLocks noChangeArrowheads="1"/>
          </p:cNvSpPr>
          <p:nvPr/>
        </p:nvSpPr>
        <p:spPr bwMode="gray">
          <a:xfrm>
            <a:off x="1211397" y="4987054"/>
            <a:ext cx="1019900" cy="526409"/>
          </a:xfrm>
          <a:prstGeom prst="rect">
            <a:avLst/>
          </a:prstGeom>
          <a:solidFill>
            <a:schemeClr val="accent3"/>
          </a:solidFill>
          <a:ln w="9525">
            <a:noFill/>
            <a:prstDash val="dash"/>
          </a:ln>
          <a:extLst/>
        </p:spPr>
        <p:txBody>
          <a:bodyPr lIns="73148" tIns="73148" rIns="73148" bIns="7314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fontAlgn="base">
              <a:lnSpc>
                <a:spcPct val="90000"/>
              </a:lnSpc>
              <a:spcBef>
                <a:spcPct val="0"/>
              </a:spcBef>
              <a:spcAft>
                <a:spcPct val="0"/>
              </a:spcAft>
              <a:buClr>
                <a:srgbClr val="FFFFFF"/>
              </a:buClr>
            </a:pPr>
            <a:r>
              <a:rPr lang="zh-CN" altLang="en-US" sz="1399" b="1">
                <a:solidFill>
                  <a:srgbClr val="FFFFFF"/>
                </a:solidFill>
              </a:rPr>
              <a:t>信息化管理能力</a:t>
            </a:r>
          </a:p>
        </p:txBody>
      </p:sp>
      <p:grpSp>
        <p:nvGrpSpPr>
          <p:cNvPr id="80" name="Group 79"/>
          <p:cNvGrpSpPr/>
          <p:nvPr/>
        </p:nvGrpSpPr>
        <p:grpSpPr>
          <a:xfrm>
            <a:off x="4061480" y="632245"/>
            <a:ext cx="4675869" cy="182870"/>
            <a:chOff x="5139141" y="578873"/>
            <a:chExt cx="4676145" cy="182880"/>
          </a:xfrm>
        </p:grpSpPr>
        <p:sp>
          <p:nvSpPr>
            <p:cNvPr id="88" name="Marvin Title Tracker Circle"/>
            <p:cNvSpPr/>
            <p:nvPr/>
          </p:nvSpPr>
          <p:spPr>
            <a:xfrm>
              <a:off x="6211561" y="578873"/>
              <a:ext cx="182880" cy="182880"/>
            </a:xfrm>
            <a:prstGeom prst="ellipse">
              <a:avLst/>
            </a:prstGeom>
            <a:solidFill>
              <a:srgbClr val="FFFF0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fontAlgn="base">
                <a:spcBef>
                  <a:spcPct val="0"/>
                </a:spcBef>
                <a:spcAft>
                  <a:spcPct val="0"/>
                </a:spcAft>
              </a:pPr>
              <a:endParaRPr lang="en-US" sz="1299" b="1">
                <a:solidFill>
                  <a:srgbClr val="002960"/>
                </a:solidFill>
              </a:endParaRPr>
            </a:p>
          </p:txBody>
        </p:sp>
        <p:sp>
          <p:nvSpPr>
            <p:cNvPr id="89" name="Rectangle 3"/>
            <p:cNvSpPr txBox="1"/>
            <p:nvPr/>
          </p:nvSpPr>
          <p:spPr>
            <a:xfrm>
              <a:off x="5390869" y="580289"/>
              <a:ext cx="751844" cy="179931"/>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marL="1587" lvl="1" indent="0">
                <a:lnSpc>
                  <a:spcPct val="90000"/>
                </a:lnSpc>
                <a:buClr>
                  <a:srgbClr val="002960"/>
                </a:buClr>
                <a:buNone/>
              </a:pPr>
              <a:r>
                <a:rPr lang="zh-CN" altLang="en-US" sz="1299">
                  <a:solidFill>
                    <a:srgbClr val="000000"/>
                  </a:solidFill>
                </a:rPr>
                <a:t>职能缺失</a:t>
              </a:r>
              <a:endParaRPr lang="en-US" altLang="zh-CN" sz="1299">
                <a:solidFill>
                  <a:srgbClr val="000000"/>
                </a:solidFill>
              </a:endParaRPr>
            </a:p>
          </p:txBody>
        </p:sp>
        <p:sp>
          <p:nvSpPr>
            <p:cNvPr id="90" name="Marvin Title Tracker Circle"/>
            <p:cNvSpPr/>
            <p:nvPr/>
          </p:nvSpPr>
          <p:spPr>
            <a:xfrm>
              <a:off x="5139141" y="578873"/>
              <a:ext cx="182880" cy="182880"/>
            </a:xfrm>
            <a:prstGeom prst="ellipse">
              <a:avLst/>
            </a:prstGeom>
            <a:solidFill>
              <a:srgbClr val="FF000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fontAlgn="base">
                <a:spcBef>
                  <a:spcPct val="0"/>
                </a:spcBef>
                <a:spcAft>
                  <a:spcPct val="0"/>
                </a:spcAft>
              </a:pPr>
              <a:endParaRPr lang="en-US" sz="1299" b="1">
                <a:solidFill>
                  <a:srgbClr val="002960"/>
                </a:solidFill>
              </a:endParaRPr>
            </a:p>
          </p:txBody>
        </p:sp>
        <p:sp>
          <p:nvSpPr>
            <p:cNvPr id="91" name="Marvin Title Tracker Circle"/>
            <p:cNvSpPr/>
            <p:nvPr/>
          </p:nvSpPr>
          <p:spPr>
            <a:xfrm>
              <a:off x="8512649" y="578873"/>
              <a:ext cx="182880" cy="182880"/>
            </a:xfrm>
            <a:prstGeom prst="ellipse">
              <a:avLst/>
            </a:prstGeom>
            <a:solidFill>
              <a:srgbClr val="92D050"/>
            </a:solidFill>
            <a:ln w="9525">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fontAlgn="base">
                <a:spcBef>
                  <a:spcPct val="0"/>
                </a:spcBef>
                <a:spcAft>
                  <a:spcPct val="0"/>
                </a:spcAft>
              </a:pPr>
              <a:endParaRPr lang="en-US" sz="1299" b="1">
                <a:solidFill>
                  <a:srgbClr val="002960"/>
                </a:solidFill>
              </a:endParaRPr>
            </a:p>
          </p:txBody>
        </p:sp>
        <p:sp>
          <p:nvSpPr>
            <p:cNvPr id="102" name="Rectangle 3"/>
            <p:cNvSpPr txBox="1"/>
            <p:nvPr/>
          </p:nvSpPr>
          <p:spPr>
            <a:xfrm>
              <a:off x="8764376" y="580289"/>
              <a:ext cx="1050910" cy="179931"/>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marL="1587" lvl="1" indent="0">
                <a:lnSpc>
                  <a:spcPct val="90000"/>
                </a:lnSpc>
                <a:buClr>
                  <a:srgbClr val="002960"/>
                </a:buClr>
                <a:buNone/>
              </a:pPr>
              <a:r>
                <a:rPr lang="zh-CN" altLang="en-US" sz="1299">
                  <a:solidFill>
                    <a:srgbClr val="000000"/>
                  </a:solidFill>
                </a:rPr>
                <a:t>职能基本完善</a:t>
              </a:r>
              <a:endParaRPr lang="en-US" altLang="zh-CN" sz="1299">
                <a:solidFill>
                  <a:srgbClr val="000000"/>
                </a:solidFill>
              </a:endParaRPr>
            </a:p>
          </p:txBody>
        </p:sp>
        <p:sp>
          <p:nvSpPr>
            <p:cNvPr id="103" name="Rectangle 3"/>
            <p:cNvSpPr txBox="1"/>
            <p:nvPr/>
          </p:nvSpPr>
          <p:spPr>
            <a:xfrm>
              <a:off x="6463289" y="580289"/>
              <a:ext cx="1980512" cy="179931"/>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a:solidFill>
                    <a:schemeClr val="tx1"/>
                  </a:solidFill>
                  <a:latin typeface="+mn-lt"/>
                  <a:ea typeface="+mn-ea"/>
                  <a:cs typeface="+mn-cs"/>
                </a:defRPr>
              </a:lvl9pPr>
            </a:lstStyle>
            <a:p>
              <a:pPr marL="1587" lvl="1" indent="0">
                <a:lnSpc>
                  <a:spcPct val="90000"/>
                </a:lnSpc>
                <a:buClr>
                  <a:srgbClr val="002960"/>
                </a:buClr>
                <a:buNone/>
              </a:pPr>
              <a:r>
                <a:rPr lang="zh-CN" altLang="en-US" sz="1299">
                  <a:solidFill>
                    <a:srgbClr val="000000"/>
                  </a:solidFill>
                </a:rPr>
                <a:t>职能不完善或能力有欠缺</a:t>
              </a:r>
              <a:endParaRPr lang="en-US" altLang="zh-CN" sz="1299">
                <a:solidFill>
                  <a:srgbClr val="000000"/>
                </a:solidFill>
              </a:endParaRPr>
            </a:p>
          </p:txBody>
        </p:sp>
      </p:grpSp>
      <p:sp>
        <p:nvSpPr>
          <p:cNvPr id="104" name="Rectangle 48"/>
          <p:cNvSpPr>
            <a:spLocks noChangeArrowheads="1"/>
          </p:cNvSpPr>
          <p:nvPr/>
        </p:nvSpPr>
        <p:spPr bwMode="auto">
          <a:xfrm>
            <a:off x="119322" y="888208"/>
            <a:ext cx="666849" cy="218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18286" anchor="b">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255"/>
            <a:r>
              <a:rPr lang="zh-CN" altLang="en-US" sz="1299" b="1">
                <a:solidFill>
                  <a:srgbClr val="002960"/>
                </a:solidFill>
              </a:rPr>
              <a:t>价值来源</a:t>
            </a:r>
            <a:endParaRPr lang="en-US" altLang="zh-CN" sz="1299" b="1">
              <a:solidFill>
                <a:srgbClr val="002960"/>
              </a:solidFill>
            </a:endParaRPr>
          </a:p>
        </p:txBody>
      </p:sp>
      <p:sp>
        <p:nvSpPr>
          <p:cNvPr id="105" name="Rectangle 18"/>
          <p:cNvSpPr>
            <a:spLocks noChangeArrowheads="1"/>
          </p:cNvSpPr>
          <p:nvPr/>
        </p:nvSpPr>
        <p:spPr bwMode="gray">
          <a:xfrm>
            <a:off x="1211398" y="908213"/>
            <a:ext cx="333425" cy="198386"/>
          </a:xfrm>
          <a:prstGeom prst="rect">
            <a:avLst/>
          </a:prstGeom>
          <a:noFill/>
          <a:ln w="9525">
            <a:noFill/>
            <a:miter lim="800000"/>
          </a:ln>
          <a:extLst/>
        </p:spPr>
        <p:txBody>
          <a:bodyPr wrap="none" lIns="0" tIns="0" rIns="0" bIns="18286" anchor="b">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89767">
              <a:lnSpc>
                <a:spcPct val="90000"/>
              </a:lnSpc>
              <a:buClr>
                <a:srgbClr val="002960"/>
              </a:buClr>
            </a:pPr>
            <a:r>
              <a:rPr lang="zh-CN" altLang="en-US" sz="1299" b="1">
                <a:solidFill>
                  <a:srgbClr val="002960"/>
                </a:solidFill>
              </a:rPr>
              <a:t>职能</a:t>
            </a:r>
          </a:p>
        </p:txBody>
      </p:sp>
      <p:grpSp>
        <p:nvGrpSpPr>
          <p:cNvPr id="107" name="Group 106"/>
          <p:cNvGrpSpPr/>
          <p:nvPr/>
        </p:nvGrpSpPr>
        <p:grpSpPr>
          <a:xfrm>
            <a:off x="2289398" y="884116"/>
            <a:ext cx="4321002" cy="222484"/>
            <a:chOff x="2289268" y="901221"/>
            <a:chExt cx="4321257" cy="222497"/>
          </a:xfrm>
        </p:grpSpPr>
        <p:sp>
          <p:nvSpPr>
            <p:cNvPr id="108" name="Rectangle 21"/>
            <p:cNvSpPr>
              <a:spLocks noChangeArrowheads="1"/>
            </p:cNvSpPr>
            <p:nvPr/>
          </p:nvSpPr>
          <p:spPr bwMode="auto">
            <a:xfrm>
              <a:off x="2289268" y="901221"/>
              <a:ext cx="4321257" cy="2224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18286" anchor="b">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255"/>
              <a:r>
                <a:rPr lang="zh-CN" altLang="en-US" sz="1299" b="1">
                  <a:solidFill>
                    <a:srgbClr val="002960"/>
                  </a:solidFill>
                </a:rPr>
                <a:t>总公司主要职责</a:t>
              </a:r>
              <a:endParaRPr lang="en-US" altLang="zh-CN" sz="1299" b="1">
                <a:solidFill>
                  <a:srgbClr val="002960"/>
                </a:solidFill>
              </a:endParaRPr>
            </a:p>
          </p:txBody>
        </p:sp>
        <p:cxnSp>
          <p:nvCxnSpPr>
            <p:cNvPr id="109" name="Straight Connector 108"/>
            <p:cNvCxnSpPr/>
            <p:nvPr/>
          </p:nvCxnSpPr>
          <p:spPr>
            <a:xfrm>
              <a:off x="2289268" y="1123718"/>
              <a:ext cx="4321257"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pSp>
      <p:grpSp>
        <p:nvGrpSpPr>
          <p:cNvPr id="110" name="Group 109"/>
          <p:cNvGrpSpPr/>
          <p:nvPr/>
        </p:nvGrpSpPr>
        <p:grpSpPr>
          <a:xfrm>
            <a:off x="6696659" y="888180"/>
            <a:ext cx="670128" cy="218421"/>
            <a:chOff x="6696790" y="902316"/>
            <a:chExt cx="670168" cy="218434"/>
          </a:xfrm>
        </p:grpSpPr>
        <p:sp>
          <p:nvSpPr>
            <p:cNvPr id="111" name="Rectangle 9"/>
            <p:cNvSpPr txBox="1">
              <a:spLocks noChangeArrowheads="1"/>
            </p:cNvSpPr>
            <p:nvPr/>
          </p:nvSpPr>
          <p:spPr bwMode="auto">
            <a:xfrm>
              <a:off x="6696790" y="902316"/>
              <a:ext cx="670168" cy="218434"/>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18286" numCol="1" anchor="b" anchorCtr="0" compatLnSpc="1">
              <a:prstTxWarp prst="textNoShape">
                <a:avLst/>
              </a:prstTxWarp>
              <a:sp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99" b="1" kern="0">
                  <a:solidFill>
                    <a:srgbClr val="002960"/>
                  </a:solidFill>
                </a:rPr>
                <a:t>现状诊断</a:t>
              </a:r>
            </a:p>
          </p:txBody>
        </p:sp>
        <p:cxnSp>
          <p:nvCxnSpPr>
            <p:cNvPr id="112" name="Straight Connector 111"/>
            <p:cNvCxnSpPr/>
            <p:nvPr/>
          </p:nvCxnSpPr>
          <p:spPr>
            <a:xfrm>
              <a:off x="6696790" y="1120750"/>
              <a:ext cx="67016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13" name="Rectangle 9"/>
          <p:cNvSpPr txBox="1">
            <a:spLocks noChangeArrowheads="1"/>
          </p:cNvSpPr>
          <p:nvPr/>
        </p:nvSpPr>
        <p:spPr bwMode="auto">
          <a:xfrm>
            <a:off x="7491916" y="884116"/>
            <a:ext cx="1245433" cy="222484"/>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18286" numCol="1" anchor="b" anchorCtr="0" compatLnSpc="1">
            <a:prstTxWarp prst="textNoShape">
              <a:avLst/>
            </a:prstTxWarp>
            <a:spAutoFit/>
          </a:bodyPr>
          <a:lstStyle>
            <a:defPPr>
              <a:defRPr lang="en-US"/>
            </a:defPPr>
            <a:lvl1pPr mar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z="1299" b="1" kern="0">
                <a:solidFill>
                  <a:srgbClr val="002960"/>
                </a:solidFill>
              </a:rPr>
              <a:t>现开投负责部门</a:t>
            </a:r>
          </a:p>
        </p:txBody>
      </p:sp>
      <p:sp>
        <p:nvSpPr>
          <p:cNvPr id="64" name="1. On-page tracker"/>
          <p:cNvSpPr>
            <a:spLocks noChangeArrowheads="1"/>
          </p:cNvSpPr>
          <p:nvPr/>
        </p:nvSpPr>
        <p:spPr bwMode="auto">
          <a:xfrm>
            <a:off x="119063" y="26987"/>
            <a:ext cx="2005677"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385763"/>
            <a:r>
              <a:rPr lang="zh-CN" altLang="en-US" sz="1400">
                <a:solidFill>
                  <a:srgbClr val="808080"/>
                </a:solidFill>
                <a:latin typeface="+mn-lt"/>
              </a:rPr>
              <a:t>总部定位及职能架构</a:t>
            </a:r>
          </a:p>
        </p:txBody>
      </p:sp>
      <p:sp>
        <p:nvSpPr>
          <p:cNvPr id="63" name="Rectangle 26"/>
          <p:cNvSpPr>
            <a:spLocks noChangeArrowheads="1"/>
          </p:cNvSpPr>
          <p:nvPr/>
        </p:nvSpPr>
        <p:spPr bwMode="gray">
          <a:xfrm>
            <a:off x="7491916" y="4345525"/>
            <a:ext cx="1245433" cy="526409"/>
          </a:xfrm>
          <a:prstGeom prst="rect">
            <a:avLst/>
          </a:prstGeom>
          <a:solidFill>
            <a:schemeClr val="accent1"/>
          </a:solidFill>
          <a:ln w="9525">
            <a:noFill/>
            <a:prstDash val="dash"/>
          </a:ln>
          <a:extLst/>
        </p:spPr>
        <p:txBody>
          <a:bodyPr lIns="73148" tIns="73148" rIns="73148" bIns="7314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89767">
              <a:lnSpc>
                <a:spcPct val="90000"/>
              </a:lnSpc>
              <a:buClr>
                <a:srgbClr val="002960"/>
              </a:buClr>
            </a:pPr>
            <a:r>
              <a:rPr lang="zh-CN" altLang="en-US" sz="1399">
                <a:solidFill>
                  <a:srgbClr val="000000"/>
                </a:solidFill>
              </a:rPr>
              <a:t>办公室</a:t>
            </a:r>
          </a:p>
        </p:txBody>
      </p:sp>
      <p:sp>
        <p:nvSpPr>
          <p:cNvPr id="68" name="Marvin Title Tracker Circle"/>
          <p:cNvSpPr/>
          <p:nvPr/>
        </p:nvSpPr>
        <p:spPr>
          <a:xfrm>
            <a:off x="119063" y="207169"/>
            <a:ext cx="335598" cy="335598"/>
          </a:xfrm>
          <a:prstGeom prst="ellipse">
            <a:avLst/>
          </a:prstGeom>
          <a:solidFill>
            <a:schemeClr val="accent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r>
              <a:rPr lang="en-US" sz="1900" b="1" smtClean="0">
                <a:solidFill>
                  <a:schemeClr val="tx2"/>
                </a:solidFill>
                <a:latin typeface="Arial" pitchFamily="34" charset="0"/>
              </a:rPr>
              <a:t>1</a:t>
            </a:r>
          </a:p>
        </p:txBody>
      </p:sp>
    </p:spTree>
    <p:extLst>
      <p:ext uri="{BB962C8B-B14F-4D97-AF65-F5344CB8AC3E}">
        <p14:creationId xmlns:p14="http://schemas.microsoft.com/office/powerpoint/2010/main" val="2253310720"/>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11" name="Object 210" hidden="1"/>
          <p:cNvGraphicFramePr>
            <a:graphicFrameLocks noChangeAspect="1"/>
          </p:cNvGraphicFramePr>
          <p:nvPr>
            <p:custDataLst>
              <p:tags r:id="rId3"/>
            </p:custDataLst>
            <p:extLst/>
          </p:nvPr>
        </p:nvGraphicFramePr>
        <p:xfrm>
          <a:off x="1588" y="1588"/>
          <a:ext cx="1587" cy="1587"/>
        </p:xfrm>
        <a:graphic>
          <a:graphicData uri="http://schemas.openxmlformats.org/presentationml/2006/ole">
            <mc:AlternateContent>
              <mc:Choice xmlns:v="urn:schemas-microsoft-com:vml" Requires="v">
                <p:oleObj spid="_x0000_s1050" name="think-cell Slide" r:id="rId4" imgW="216" imgH="216" progId="TCLayout.ActiveDocument.1">
                  <p:embed/>
                </p:oleObj>
              </mc:Choice>
              <mc:Fallback>
                <p:oleObj name="think-cell Slide" r:id="rId4" imgW="216" imgH="216" progId="TCLayout.ActiveDocument.1">
                  <p:embed/>
                  <p:pic>
                    <p:nvPicPr>
                      <p:cNvPr id="0" name="OLE substitute image"/>
                      <p:cNvPicPr/>
                      <p:nvPr/>
                    </p:nvPicPr>
                    <p:blipFill>
                      <a:blip r:embed="rId5"/>
                      <a:stretch>
                        <a:fillRect/>
                      </a:stretch>
                    </p:blipFill>
                    <p:spPr>
                      <a:xfrm>
                        <a:off x="1588" y="1588"/>
                        <a:ext cx="1587" cy="1587"/>
                      </a:xfrm>
                      <a:prstGeom prst="rect">
                        <a:avLst/>
                      </a:prstGeom>
                    </p:spPr>
                  </p:pic>
                </p:oleObj>
              </mc:Fallback>
            </mc:AlternateContent>
          </a:graphicData>
        </a:graphic>
      </p:graphicFrame>
      <p:sp>
        <p:nvSpPr>
          <p:cNvPr id="121" name="Title 1"/>
          <p:cNvSpPr>
            <a:spLocks noGrp="1"/>
          </p:cNvSpPr>
          <p:nvPr>
            <p:ph type="title"/>
          </p:nvPr>
        </p:nvSpPr>
        <p:spPr>
          <a:xfrm>
            <a:off x="119063" y="230188"/>
            <a:ext cx="8618537" cy="5847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marL="385763"/>
            <a:r>
              <a:rPr lang="zh-CN" altLang="en-US"/>
              <a:t>在战略型管控总部职能设置指导下</a:t>
            </a:r>
            <a:r>
              <a:rPr lang="zh-CN" altLang="en-US" smtClean="0"/>
              <a:t>，对开投</a:t>
            </a:r>
            <a:r>
              <a:rPr lang="zh-CN" altLang="en-US"/>
              <a:t>总部</a:t>
            </a:r>
            <a:r>
              <a:rPr lang="zh-CN" altLang="en-US" smtClean="0"/>
              <a:t>职能部门的职责进行重新梳理和优化</a:t>
            </a:r>
            <a:endParaRPr lang="en-US"/>
          </a:p>
        </p:txBody>
      </p:sp>
      <p:sp>
        <p:nvSpPr>
          <p:cNvPr id="56" name="5. Source"/>
          <p:cNvSpPr>
            <a:spLocks noChangeArrowheads="1"/>
          </p:cNvSpPr>
          <p:nvPr>
            <p:custDataLst>
              <p:tags r:id="rId6"/>
            </p:custDataLst>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indent="-633413" defTabSz="895350">
              <a:tabLst>
                <a:tab pos="628650"/>
              </a:tabLst>
            </a:pPr>
            <a:r>
              <a:rPr lang="zh-CN" altLang="en-US" sz="1000">
                <a:solidFill>
                  <a:srgbClr val="000000"/>
                </a:solidFill>
                <a:latin typeface="+mn-lt"/>
              </a:rPr>
              <a:t>资料来源：小组分析</a:t>
            </a:r>
          </a:p>
        </p:txBody>
      </p:sp>
      <p:grpSp>
        <p:nvGrpSpPr>
          <p:cNvPr id="16" name="Group 15"/>
          <p:cNvGrpSpPr/>
          <p:nvPr/>
        </p:nvGrpSpPr>
        <p:grpSpPr>
          <a:xfrm>
            <a:off x="119063" y="1485903"/>
            <a:ext cx="2193357" cy="273921"/>
            <a:chOff x="6544243" y="270510"/>
            <a:chExt cx="2193357" cy="273921"/>
          </a:xfrm>
        </p:grpSpPr>
        <p:sp>
          <p:nvSpPr>
            <p:cNvPr id="165" name="StickerRectangle"/>
            <p:cNvSpPr>
              <a:spLocks noChangeArrowheads="1"/>
            </p:cNvSpPr>
            <p:nvPr/>
          </p:nvSpPr>
          <p:spPr bwMode="auto">
            <a:xfrm>
              <a:off x="6544243" y="270510"/>
              <a:ext cx="2193357" cy="273921"/>
            </a:xfrm>
            <a:prstGeom prst="leftRightArrow">
              <a:avLst>
                <a:gd name="adj1" fmla="val 100000"/>
                <a:gd name="adj2" fmla="val 0"/>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7432" tIns="0" rIns="0" bIns="27432">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rgbClr val="002960"/>
                </a:buClr>
              </a:pPr>
              <a:r>
                <a:rPr lang="zh-CN" altLang="en-US" smtClean="0">
                  <a:solidFill>
                    <a:srgbClr val="808080"/>
                  </a:solidFill>
                  <a:latin typeface="Arial"/>
                </a:rPr>
                <a:t>现在总部职能组织架构</a:t>
              </a:r>
              <a:r>
                <a:rPr lang="en-US" altLang="zh-CN" baseline="30000" smtClean="0">
                  <a:solidFill>
                    <a:srgbClr val="808080"/>
                  </a:solidFill>
                  <a:latin typeface="Arial"/>
                </a:rPr>
                <a:t>4</a:t>
              </a:r>
              <a:r>
                <a:rPr lang="en-US" altLang="zh-CN" smtClean="0">
                  <a:solidFill>
                    <a:srgbClr val="808080"/>
                  </a:solidFill>
                  <a:latin typeface="Arial"/>
                </a:rPr>
                <a:t> </a:t>
              </a:r>
              <a:endParaRPr lang="en-US">
                <a:solidFill>
                  <a:srgbClr val="808080"/>
                </a:solidFill>
                <a:latin typeface="Arial"/>
              </a:endParaRPr>
            </a:p>
          </p:txBody>
        </p:sp>
        <p:cxnSp>
          <p:nvCxnSpPr>
            <p:cNvPr id="166" name="AutoShape 31"/>
            <p:cNvCxnSpPr>
              <a:cxnSpLocks noChangeShapeType="1"/>
              <a:stCxn id="165" idx="2"/>
              <a:endCxn id="165" idx="4"/>
            </p:cNvCxnSpPr>
            <p:nvPr/>
          </p:nvCxnSpPr>
          <p:spPr bwMode="auto">
            <a:xfrm flipH="1">
              <a:off x="6544243" y="270510"/>
              <a:ext cx="0" cy="273921"/>
            </a:xfrm>
            <a:prstGeom prst="straightConnector1">
              <a:avLst/>
            </a:prstGeom>
            <a:noFill/>
            <a:ln w="9525">
              <a:solidFill>
                <a:srgbClr val="808080"/>
              </a:solidFill>
              <a:round/>
            </a:ln>
            <a:extLst>
              <a:ext uri="{909E8E84-426E-40DD-AFC4-6F175D3DCCD1}">
                <a14:hiddenFill xmlns:a14="http://schemas.microsoft.com/office/drawing/2010/main">
                  <a:noFill/>
                </a14:hiddenFill>
              </a:ext>
            </a:extLst>
          </p:spPr>
        </p:cxnSp>
        <p:cxnSp>
          <p:nvCxnSpPr>
            <p:cNvPr id="167" name="AutoShape 32"/>
            <p:cNvCxnSpPr>
              <a:cxnSpLocks noChangeShapeType="1"/>
              <a:stCxn id="165" idx="4"/>
              <a:endCxn id="165" idx="6"/>
            </p:cNvCxnSpPr>
            <p:nvPr/>
          </p:nvCxnSpPr>
          <p:spPr bwMode="auto">
            <a:xfrm>
              <a:off x="6544243" y="544431"/>
              <a:ext cx="2193357" cy="0"/>
            </a:xfrm>
            <a:prstGeom prst="straightConnector1">
              <a:avLst/>
            </a:prstGeom>
            <a:noFill/>
            <a:ln w="25400">
              <a:solidFill>
                <a:srgbClr val="808080"/>
              </a:solidFill>
              <a:round/>
            </a:ln>
            <a:extLst>
              <a:ext uri="{909E8E84-426E-40DD-AFC4-6F175D3DCCD1}">
                <a14:hiddenFill xmlns:a14="http://schemas.microsoft.com/office/drawing/2010/main">
                  <a:noFill/>
                </a14:hiddenFill>
              </a:ext>
            </a:extLst>
          </p:spPr>
        </p:cxnSp>
      </p:grpSp>
      <p:sp>
        <p:nvSpPr>
          <p:cNvPr id="81" name="Rectangle 2"/>
          <p:cNvSpPr txBox="1"/>
          <p:nvPr/>
        </p:nvSpPr>
        <p:spPr>
          <a:xfrm>
            <a:off x="3935341" y="1317176"/>
            <a:ext cx="1090756" cy="384048"/>
          </a:xfrm>
          <a:prstGeom prst="rect">
            <a:avLst/>
          </a:prstGeom>
          <a:solidFill>
            <a:schemeClr val="accent1"/>
          </a:solidFill>
          <a:ln>
            <a:no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b="1" smtClean="0">
                <a:solidFill>
                  <a:srgbClr val="002960"/>
                </a:solidFill>
              </a:rPr>
              <a:t>董事会</a:t>
            </a:r>
            <a:endParaRPr lang="en-US" sz="1100" b="1">
              <a:solidFill>
                <a:srgbClr val="002960"/>
              </a:solidFill>
            </a:endParaRPr>
          </a:p>
        </p:txBody>
      </p:sp>
      <p:cxnSp>
        <p:nvCxnSpPr>
          <p:cNvPr id="86" name="Straight Connector 85"/>
          <p:cNvCxnSpPr>
            <a:stCxn id="83" idx="2"/>
            <a:endCxn id="81" idx="0"/>
          </p:cNvCxnSpPr>
          <p:nvPr/>
        </p:nvCxnSpPr>
        <p:spPr>
          <a:xfrm flipH="1">
            <a:off x="4480719" y="1253137"/>
            <a:ext cx="0" cy="64039"/>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1" name="Straight Connector 90"/>
          <p:cNvCxnSpPr>
            <a:stCxn id="81" idx="2"/>
          </p:cNvCxnSpPr>
          <p:nvPr/>
        </p:nvCxnSpPr>
        <p:spPr>
          <a:xfrm flipH="1">
            <a:off x="4480719" y="1701224"/>
            <a:ext cx="0" cy="6403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V="1">
            <a:off x="119063" y="2974939"/>
            <a:ext cx="8618537" cy="0"/>
          </a:xfrm>
          <a:prstGeom prst="line">
            <a:avLst/>
          </a:prstGeom>
          <a:ln w="12700">
            <a:solidFill>
              <a:schemeClr val="accent6"/>
            </a:solidFill>
            <a:prstDash val="sysDot"/>
          </a:ln>
        </p:spPr>
        <p:style>
          <a:lnRef idx="1">
            <a:schemeClr val="accent1"/>
          </a:lnRef>
          <a:fillRef idx="0">
            <a:schemeClr val="accent1"/>
          </a:fillRef>
          <a:effectRef idx="0">
            <a:schemeClr val="accent1"/>
          </a:effectRef>
          <a:fontRef idx="minor">
            <a:schemeClr val="tx1"/>
          </a:fontRef>
        </p:style>
      </p:cxnSp>
      <p:sp>
        <p:nvSpPr>
          <p:cNvPr id="173" name="Rectangle 2"/>
          <p:cNvSpPr txBox="1"/>
          <p:nvPr/>
        </p:nvSpPr>
        <p:spPr>
          <a:xfrm>
            <a:off x="2615939" y="1094322"/>
            <a:ext cx="1090756" cy="384048"/>
          </a:xfrm>
          <a:prstGeom prst="rect">
            <a:avLst/>
          </a:prstGeom>
          <a:solidFill>
            <a:schemeClr val="accent1"/>
          </a:solidFill>
          <a:ln>
            <a:no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b="1" smtClean="0">
                <a:solidFill>
                  <a:srgbClr val="002960"/>
                </a:solidFill>
              </a:rPr>
              <a:t>监事会</a:t>
            </a:r>
            <a:endParaRPr lang="en-US" sz="1100" b="1">
              <a:solidFill>
                <a:srgbClr val="002960"/>
              </a:solidFill>
            </a:endParaRPr>
          </a:p>
        </p:txBody>
      </p:sp>
      <p:cxnSp>
        <p:nvCxnSpPr>
          <p:cNvPr id="174" name="Elbow Connector 173"/>
          <p:cNvCxnSpPr>
            <a:stCxn id="83" idx="2"/>
            <a:endCxn id="173" idx="3"/>
          </p:cNvCxnSpPr>
          <p:nvPr/>
        </p:nvCxnSpPr>
        <p:spPr>
          <a:xfrm rot="5400000">
            <a:off x="4077103" y="882729"/>
            <a:ext cx="33209" cy="774024"/>
          </a:xfrm>
          <a:prstGeom prst="bentConnector2">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68" name="Group 167"/>
          <p:cNvGrpSpPr/>
          <p:nvPr/>
        </p:nvGrpSpPr>
        <p:grpSpPr>
          <a:xfrm>
            <a:off x="119062" y="3110422"/>
            <a:ext cx="2193357" cy="273921"/>
            <a:chOff x="6544243" y="285750"/>
            <a:chExt cx="2193357" cy="273921"/>
          </a:xfrm>
        </p:grpSpPr>
        <p:sp>
          <p:nvSpPr>
            <p:cNvPr id="169" name="StickerRectangle"/>
            <p:cNvSpPr>
              <a:spLocks noChangeArrowheads="1"/>
            </p:cNvSpPr>
            <p:nvPr/>
          </p:nvSpPr>
          <p:spPr bwMode="auto">
            <a:xfrm>
              <a:off x="6544243" y="285750"/>
              <a:ext cx="2193357" cy="273921"/>
            </a:xfrm>
            <a:prstGeom prst="leftRightArrow">
              <a:avLst>
                <a:gd name="adj1" fmla="val 100000"/>
                <a:gd name="adj2" fmla="val 0"/>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7432" tIns="0" rIns="0" bIns="27432">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rgbClr val="002960"/>
                </a:buClr>
              </a:pPr>
              <a:r>
                <a:rPr lang="zh-CN" altLang="en-US" smtClean="0">
                  <a:solidFill>
                    <a:srgbClr val="808080"/>
                  </a:solidFill>
                  <a:latin typeface="Arial"/>
                </a:rPr>
                <a:t>建议</a:t>
              </a:r>
              <a:r>
                <a:rPr lang="zh-CN" altLang="en-US">
                  <a:solidFill>
                    <a:srgbClr val="808080"/>
                  </a:solidFill>
                </a:rPr>
                <a:t>总部职能</a:t>
              </a:r>
              <a:r>
                <a:rPr lang="zh-CN" altLang="en-US" smtClean="0">
                  <a:solidFill>
                    <a:srgbClr val="808080"/>
                  </a:solidFill>
                  <a:latin typeface="Arial"/>
                </a:rPr>
                <a:t>组织架构</a:t>
              </a:r>
              <a:r>
                <a:rPr lang="en-US" altLang="zh-CN" baseline="30000" smtClean="0">
                  <a:solidFill>
                    <a:srgbClr val="808080"/>
                  </a:solidFill>
                  <a:latin typeface="Arial"/>
                </a:rPr>
                <a:t>4</a:t>
              </a:r>
              <a:endParaRPr lang="en-US" baseline="30000">
                <a:solidFill>
                  <a:srgbClr val="808080"/>
                </a:solidFill>
                <a:latin typeface="Arial"/>
              </a:endParaRPr>
            </a:p>
          </p:txBody>
        </p:sp>
        <p:cxnSp>
          <p:nvCxnSpPr>
            <p:cNvPr id="170" name="AutoShape 31"/>
            <p:cNvCxnSpPr>
              <a:cxnSpLocks noChangeShapeType="1"/>
              <a:stCxn id="169" idx="2"/>
              <a:endCxn id="169" idx="4"/>
            </p:cNvCxnSpPr>
            <p:nvPr/>
          </p:nvCxnSpPr>
          <p:spPr bwMode="auto">
            <a:xfrm flipH="1">
              <a:off x="6544243" y="285750"/>
              <a:ext cx="0" cy="273921"/>
            </a:xfrm>
            <a:prstGeom prst="straightConnector1">
              <a:avLst/>
            </a:prstGeom>
            <a:noFill/>
            <a:ln w="9525">
              <a:solidFill>
                <a:srgbClr val="808080"/>
              </a:solidFill>
              <a:round/>
            </a:ln>
            <a:extLst>
              <a:ext uri="{909E8E84-426E-40DD-AFC4-6F175D3DCCD1}">
                <a14:hiddenFill xmlns:a14="http://schemas.microsoft.com/office/drawing/2010/main">
                  <a:noFill/>
                </a14:hiddenFill>
              </a:ext>
            </a:extLst>
          </p:spPr>
        </p:cxnSp>
        <p:cxnSp>
          <p:nvCxnSpPr>
            <p:cNvPr id="171" name="AutoShape 32"/>
            <p:cNvCxnSpPr>
              <a:cxnSpLocks noChangeShapeType="1"/>
              <a:stCxn id="169" idx="4"/>
              <a:endCxn id="169" idx="6"/>
            </p:cNvCxnSpPr>
            <p:nvPr/>
          </p:nvCxnSpPr>
          <p:spPr bwMode="auto">
            <a:xfrm>
              <a:off x="6544243" y="559671"/>
              <a:ext cx="2193357" cy="0"/>
            </a:xfrm>
            <a:prstGeom prst="straightConnector1">
              <a:avLst/>
            </a:prstGeom>
            <a:noFill/>
            <a:ln w="25400">
              <a:solidFill>
                <a:srgbClr val="808080"/>
              </a:solidFill>
              <a:round/>
            </a:ln>
            <a:extLst>
              <a:ext uri="{909E8E84-426E-40DD-AFC4-6F175D3DCCD1}">
                <a14:hiddenFill xmlns:a14="http://schemas.microsoft.com/office/drawing/2010/main">
                  <a:noFill/>
                </a14:hiddenFill>
              </a:ext>
            </a:extLst>
          </p:spPr>
        </p:cxnSp>
      </p:grpSp>
      <p:sp>
        <p:nvSpPr>
          <p:cNvPr id="177" name="4. Footnote"/>
          <p:cNvSpPr txBox="1">
            <a:spLocks noChangeArrowheads="1"/>
          </p:cNvSpPr>
          <p:nvPr/>
        </p:nvSpPr>
        <p:spPr bwMode="auto">
          <a:xfrm>
            <a:off x="119063" y="5616984"/>
            <a:ext cx="8548687"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spAutoFit/>
          </a:bodyPr>
          <a:lstStyle>
            <a:defPPr>
              <a:defRPr lang="en-US"/>
            </a:defPPr>
            <a:lvl1pPr marL="104775" indent="-104775" algn="l" defTabSz="895350" rtl="0" fontAlgn="base">
              <a:spcBef>
                <a:spcPct val="0"/>
              </a:spcBef>
              <a:spcAft>
                <a:spcPct val="0"/>
              </a:spcAft>
              <a:defRPr sz="1000" kern="1200">
                <a:solidFill>
                  <a:schemeClr val="tx1"/>
                </a:solidFill>
                <a:latin typeface="Arial"/>
                <a:ea typeface="+mn-ea"/>
                <a:cs typeface="+mn-cs"/>
              </a:defRPr>
            </a:lvl1pPr>
            <a:lvl2pPr marL="1031875" algn="l" defTabSz="895350" rtl="0" fontAlgn="base">
              <a:spcBef>
                <a:spcPct val="0"/>
              </a:spcBef>
              <a:spcAft>
                <a:spcPct val="0"/>
              </a:spcAft>
              <a:defRPr sz="2400" kern="1200">
                <a:solidFill>
                  <a:schemeClr val="tx1"/>
                </a:solidFill>
                <a:latin typeface="Arial"/>
                <a:ea typeface="+mn-ea"/>
                <a:cs typeface="+mn-cs"/>
              </a:defRPr>
            </a:lvl2pPr>
            <a:lvl3pPr marL="1217613" algn="l" defTabSz="895350" rtl="0" fontAlgn="base">
              <a:spcBef>
                <a:spcPct val="0"/>
              </a:spcBef>
              <a:spcAft>
                <a:spcPct val="0"/>
              </a:spcAft>
              <a:defRPr sz="2400" kern="1200">
                <a:solidFill>
                  <a:schemeClr val="tx1"/>
                </a:solidFill>
                <a:latin typeface="Arial"/>
                <a:ea typeface="+mn-ea"/>
                <a:cs typeface="+mn-cs"/>
              </a:defRPr>
            </a:lvl3pPr>
            <a:lvl4pPr marL="1404938" algn="l" defTabSz="895350" rtl="0" fontAlgn="base">
              <a:spcBef>
                <a:spcPct val="0"/>
              </a:spcBef>
              <a:spcAft>
                <a:spcPct val="0"/>
              </a:spcAft>
              <a:defRPr sz="2400" kern="1200">
                <a:solidFill>
                  <a:schemeClr val="tx1"/>
                </a:solidFill>
                <a:latin typeface="Arial"/>
                <a:ea typeface="+mn-ea"/>
                <a:cs typeface="+mn-cs"/>
              </a:defRPr>
            </a:lvl4pPr>
            <a:lvl5pPr marL="1792288" algn="l" defTabSz="895350" rtl="0" fontAlgn="base">
              <a:spcBef>
                <a:spcPct val="0"/>
              </a:spcBef>
              <a:spcAft>
                <a:spcPct val="0"/>
              </a:spcAft>
              <a:defRPr sz="2400" kern="1200">
                <a:solidFill>
                  <a:schemeClr val="tx1"/>
                </a:solidFill>
                <a:latin typeface="Arial"/>
                <a:ea typeface="+mn-ea"/>
                <a:cs typeface="+mn-cs"/>
              </a:defRPr>
            </a:lvl5pPr>
            <a:lvl6pPr marL="2249488"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706688"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163888"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621088"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r>
              <a:rPr lang="en-US" altLang="zh-CN"/>
              <a:t>1 </a:t>
            </a:r>
            <a:r>
              <a:rPr lang="zh-CN" altLang="en-US"/>
              <a:t>包括开投公司董事</a:t>
            </a:r>
            <a:r>
              <a:rPr lang="en-US" altLang="zh-CN"/>
              <a:t>5</a:t>
            </a:r>
            <a:r>
              <a:rPr lang="zh-CN" altLang="en-US"/>
              <a:t>名、开投公司职工董事</a:t>
            </a:r>
            <a:r>
              <a:rPr lang="en-US" altLang="zh-CN"/>
              <a:t>1</a:t>
            </a:r>
            <a:r>
              <a:rPr lang="zh-CN" altLang="en-US"/>
              <a:t>名和其他股东单位董事</a:t>
            </a:r>
            <a:r>
              <a:rPr lang="en-US" altLang="zh-CN"/>
              <a:t>5</a:t>
            </a:r>
            <a:r>
              <a:rPr lang="zh-CN" altLang="en-US"/>
              <a:t>名</a:t>
            </a:r>
            <a:endParaRPr lang="en-US" altLang="zh-CN"/>
          </a:p>
          <a:p>
            <a:r>
              <a:rPr lang="en-US" altLang="zh-CN"/>
              <a:t>2 </a:t>
            </a:r>
            <a:r>
              <a:rPr lang="zh-CN" altLang="en-US"/>
              <a:t>包括开投公司董事长、总经理、副总经理、总经理助理和纪委主任</a:t>
            </a:r>
          </a:p>
          <a:p>
            <a:r>
              <a:rPr lang="en-US" altLang="zh-CN"/>
              <a:t>3 </a:t>
            </a:r>
            <a:r>
              <a:rPr lang="zh-CN" altLang="en-US"/>
              <a:t>董事会专业委员会主要负责为董事会提供建议，具体运营决策如投资决策和风控决策交给经营层下设的决策办公会</a:t>
            </a:r>
          </a:p>
          <a:p>
            <a:r>
              <a:rPr lang="en-US" altLang="zh-CN"/>
              <a:t>4 </a:t>
            </a:r>
            <a:r>
              <a:rPr lang="zh-CN" altLang="en-US"/>
              <a:t>公司经营管理组织架构，未包括公司党委、纪委和纪检监察室</a:t>
            </a:r>
            <a:endParaRPr lang="en-US" altLang="zh-CN"/>
          </a:p>
        </p:txBody>
      </p:sp>
      <p:sp>
        <p:nvSpPr>
          <p:cNvPr id="83" name="Rectangle 2"/>
          <p:cNvSpPr txBox="1"/>
          <p:nvPr/>
        </p:nvSpPr>
        <p:spPr>
          <a:xfrm>
            <a:off x="3935341" y="869089"/>
            <a:ext cx="1090756" cy="384048"/>
          </a:xfrm>
          <a:prstGeom prst="rect">
            <a:avLst/>
          </a:prstGeom>
          <a:solidFill>
            <a:schemeClr val="accent1"/>
          </a:solidFill>
          <a:ln>
            <a:no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b="1" smtClean="0">
                <a:solidFill>
                  <a:srgbClr val="002960"/>
                </a:solidFill>
              </a:rPr>
              <a:t>股东会</a:t>
            </a:r>
            <a:endParaRPr lang="en-US" sz="1100" b="1">
              <a:solidFill>
                <a:srgbClr val="002960"/>
              </a:solidFill>
            </a:endParaRPr>
          </a:p>
        </p:txBody>
      </p:sp>
      <p:sp>
        <p:nvSpPr>
          <p:cNvPr id="154" name="Rectangle 2"/>
          <p:cNvSpPr txBox="1"/>
          <p:nvPr/>
        </p:nvSpPr>
        <p:spPr>
          <a:xfrm>
            <a:off x="3935341" y="1765262"/>
            <a:ext cx="1090756" cy="384048"/>
          </a:xfrm>
          <a:prstGeom prst="rect">
            <a:avLst/>
          </a:prstGeom>
          <a:solidFill>
            <a:schemeClr val="accent1"/>
          </a:solidFill>
          <a:ln>
            <a:no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b="1">
                <a:solidFill>
                  <a:srgbClr val="002960"/>
                </a:solidFill>
              </a:rPr>
              <a:t>经营层</a:t>
            </a:r>
            <a:endParaRPr lang="en-US" sz="1100" b="1">
              <a:solidFill>
                <a:srgbClr val="002960"/>
              </a:solidFill>
            </a:endParaRPr>
          </a:p>
        </p:txBody>
      </p:sp>
      <p:grpSp>
        <p:nvGrpSpPr>
          <p:cNvPr id="4" name="Group 3"/>
          <p:cNvGrpSpPr/>
          <p:nvPr/>
        </p:nvGrpSpPr>
        <p:grpSpPr>
          <a:xfrm>
            <a:off x="7285780" y="3384343"/>
            <a:ext cx="1195815" cy="426712"/>
            <a:chOff x="7285780" y="3384343"/>
            <a:chExt cx="1195815" cy="426712"/>
          </a:xfrm>
        </p:grpSpPr>
        <p:grpSp>
          <p:nvGrpSpPr>
            <p:cNvPr id="66" name="Group 65"/>
            <p:cNvGrpSpPr/>
            <p:nvPr/>
          </p:nvGrpSpPr>
          <p:grpSpPr>
            <a:xfrm>
              <a:off x="7996763" y="3384343"/>
              <a:ext cx="484832" cy="160338"/>
              <a:chOff x="7970639" y="3350460"/>
              <a:chExt cx="484832" cy="160338"/>
            </a:xfrm>
          </p:grpSpPr>
          <p:sp>
            <p:nvSpPr>
              <p:cNvPr id="63" name="RectangleLegend1"/>
              <p:cNvSpPr>
                <a:spLocks noChangeArrowheads="1"/>
              </p:cNvSpPr>
              <p:nvPr/>
            </p:nvSpPr>
            <p:spPr bwMode="auto">
              <a:xfrm>
                <a:off x="7970639" y="3350460"/>
                <a:ext cx="165100" cy="160338"/>
              </a:xfrm>
              <a:prstGeom prst="rect">
                <a:avLst/>
              </a:prstGeom>
              <a:solidFill>
                <a:schemeClr val="bg1"/>
              </a:solidFill>
              <a:ln>
                <a:solidFill>
                  <a:schemeClr val="tx1"/>
                </a:solidFill>
                <a:prstDash val="dash"/>
              </a:ln>
              <a:extLst/>
            </p:spPr>
            <p:txBody>
              <a:bodyPr vert="horz" wrap="square" lIns="9144" tIns="72009" rIns="9144" bIns="72009" rtlCol="0" anchor="ctr"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rgbClr val="002960"/>
                  </a:buClr>
                </a:pPr>
                <a:endParaRPr lang="en-US" sz="900">
                  <a:solidFill>
                    <a:srgbClr val="000000"/>
                  </a:solidFill>
                  <a:latin typeface="Arial"/>
                </a:endParaRPr>
              </a:p>
            </p:txBody>
          </p:sp>
          <p:sp>
            <p:nvSpPr>
              <p:cNvPr id="67" name="Legend1"/>
              <p:cNvSpPr>
                <a:spLocks noChangeArrowheads="1"/>
              </p:cNvSpPr>
              <p:nvPr/>
            </p:nvSpPr>
            <p:spPr bwMode="auto">
              <a:xfrm>
                <a:off x="8224639" y="3353685"/>
                <a:ext cx="230832" cy="138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rgbClr val="002960"/>
                  </a:buClr>
                </a:pPr>
                <a:r>
                  <a:rPr lang="zh-CN" altLang="en-US" sz="900" smtClean="0">
                    <a:solidFill>
                      <a:srgbClr val="000000"/>
                    </a:solidFill>
                  </a:rPr>
                  <a:t>新增</a:t>
                </a:r>
                <a:endParaRPr lang="en-US" sz="900">
                  <a:solidFill>
                    <a:srgbClr val="000000"/>
                  </a:solidFill>
                </a:endParaRPr>
              </a:p>
            </p:txBody>
          </p:sp>
        </p:grpSp>
        <p:grpSp>
          <p:nvGrpSpPr>
            <p:cNvPr id="62" name="Group 61"/>
            <p:cNvGrpSpPr/>
            <p:nvPr/>
          </p:nvGrpSpPr>
          <p:grpSpPr>
            <a:xfrm>
              <a:off x="7285780" y="3650717"/>
              <a:ext cx="484832" cy="160338"/>
              <a:chOff x="7970639" y="3594207"/>
              <a:chExt cx="484832" cy="160338"/>
            </a:xfrm>
          </p:grpSpPr>
          <p:sp>
            <p:nvSpPr>
              <p:cNvPr id="64" name="RectangleLegend2"/>
              <p:cNvSpPr>
                <a:spLocks noChangeArrowheads="1"/>
              </p:cNvSpPr>
              <p:nvPr/>
            </p:nvSpPr>
            <p:spPr bwMode="auto">
              <a:xfrm>
                <a:off x="7970639" y="3594207"/>
                <a:ext cx="165100" cy="160338"/>
              </a:xfrm>
              <a:prstGeom prst="rect">
                <a:avLst/>
              </a:prstGeom>
              <a:solidFill>
                <a:schemeClr val="accent2"/>
              </a:solidFill>
              <a:ln>
                <a:noFill/>
              </a:ln>
              <a:extLst/>
            </p:spPr>
            <p:txBody>
              <a:bodyPr vert="horz" wrap="square" lIns="72009" tIns="72009" rIns="72009" bIns="72009" rtlCol="0" anchor="ctr"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rgbClr val="002960"/>
                  </a:buClr>
                </a:pPr>
                <a:endParaRPr lang="en-US" sz="900">
                  <a:solidFill>
                    <a:srgbClr val="000000"/>
                  </a:solidFill>
                  <a:latin typeface="楷体"/>
                </a:endParaRPr>
              </a:p>
            </p:txBody>
          </p:sp>
          <p:sp>
            <p:nvSpPr>
              <p:cNvPr id="68" name="Legend2"/>
              <p:cNvSpPr>
                <a:spLocks noChangeArrowheads="1"/>
              </p:cNvSpPr>
              <p:nvPr/>
            </p:nvSpPr>
            <p:spPr bwMode="auto">
              <a:xfrm>
                <a:off x="8224639" y="3597432"/>
                <a:ext cx="230832" cy="138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rgbClr val="002960"/>
                  </a:buClr>
                </a:pPr>
                <a:r>
                  <a:rPr lang="zh-CN" altLang="en-US" sz="900">
                    <a:solidFill>
                      <a:srgbClr val="000000"/>
                    </a:solidFill>
                  </a:rPr>
                  <a:t>变</a:t>
                </a:r>
                <a:r>
                  <a:rPr lang="zh-CN" altLang="en-US" sz="900" smtClean="0">
                    <a:solidFill>
                      <a:srgbClr val="000000"/>
                    </a:solidFill>
                  </a:rPr>
                  <a:t>更</a:t>
                </a:r>
                <a:endParaRPr lang="en-US" sz="900">
                  <a:solidFill>
                    <a:srgbClr val="000000"/>
                  </a:solidFill>
                </a:endParaRPr>
              </a:p>
            </p:txBody>
          </p:sp>
        </p:grpSp>
        <p:grpSp>
          <p:nvGrpSpPr>
            <p:cNvPr id="3" name="Group 2"/>
            <p:cNvGrpSpPr/>
            <p:nvPr/>
          </p:nvGrpSpPr>
          <p:grpSpPr>
            <a:xfrm>
              <a:off x="7996763" y="3650717"/>
              <a:ext cx="484832" cy="160338"/>
              <a:chOff x="7996763" y="3650717"/>
              <a:chExt cx="484832" cy="160338"/>
            </a:xfrm>
          </p:grpSpPr>
          <p:sp>
            <p:nvSpPr>
              <p:cNvPr id="65" name="RectangleLegend3"/>
              <p:cNvSpPr>
                <a:spLocks noChangeArrowheads="1"/>
              </p:cNvSpPr>
              <p:nvPr/>
            </p:nvSpPr>
            <p:spPr bwMode="auto">
              <a:xfrm>
                <a:off x="7996763" y="3650717"/>
                <a:ext cx="165100" cy="160338"/>
              </a:xfrm>
              <a:prstGeom prst="rect">
                <a:avLst/>
              </a:prstGeom>
              <a:solidFill>
                <a:schemeClr val="accent6">
                  <a:lumMod val="20000"/>
                  <a:lumOff val="80000"/>
                </a:schemeClr>
              </a:solidFill>
              <a:ln w="19050">
                <a:noFill/>
                <a:prstDash val="dash"/>
              </a:ln>
              <a:extLst/>
            </p:spPr>
            <p:txBody>
              <a:bodyPr vert="horz" wrap="square" lIns="72009" tIns="72009" rIns="72009" bIns="72009" rtlCol="0" anchor="ctr"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rgbClr val="002960"/>
                  </a:buClr>
                </a:pPr>
                <a:endParaRPr lang="en-US" sz="900" b="1">
                  <a:solidFill>
                    <a:srgbClr val="000000"/>
                  </a:solidFill>
                </a:endParaRPr>
              </a:p>
            </p:txBody>
          </p:sp>
          <p:sp>
            <p:nvSpPr>
              <p:cNvPr id="69" name="Legend3"/>
              <p:cNvSpPr>
                <a:spLocks noChangeArrowheads="1"/>
              </p:cNvSpPr>
              <p:nvPr/>
            </p:nvSpPr>
            <p:spPr bwMode="auto">
              <a:xfrm>
                <a:off x="8250763" y="3653942"/>
                <a:ext cx="230832" cy="138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rgbClr val="002960"/>
                  </a:buClr>
                </a:pPr>
                <a:r>
                  <a:rPr lang="zh-CN" altLang="en-US" sz="900" smtClean="0">
                    <a:solidFill>
                      <a:srgbClr val="000000"/>
                    </a:solidFill>
                  </a:rPr>
                  <a:t>合并</a:t>
                </a:r>
                <a:endParaRPr lang="en-US" sz="900">
                  <a:solidFill>
                    <a:srgbClr val="000000"/>
                  </a:solidFill>
                </a:endParaRPr>
              </a:p>
            </p:txBody>
          </p:sp>
        </p:grpSp>
        <p:sp>
          <p:nvSpPr>
            <p:cNvPr id="159" name="RectangleLegend1"/>
            <p:cNvSpPr>
              <a:spLocks noChangeArrowheads="1"/>
            </p:cNvSpPr>
            <p:nvPr/>
          </p:nvSpPr>
          <p:spPr bwMode="auto">
            <a:xfrm>
              <a:off x="7285780" y="3384343"/>
              <a:ext cx="165100" cy="160338"/>
            </a:xfrm>
            <a:prstGeom prst="rect">
              <a:avLst/>
            </a:prstGeom>
            <a:solidFill>
              <a:schemeClr val="accent1"/>
            </a:solidFill>
            <a:ln>
              <a:noFill/>
              <a:prstDash val="dash"/>
            </a:ln>
            <a:extLst/>
          </p:spPr>
          <p:txBody>
            <a:bodyPr vert="horz" wrap="square" lIns="9144" tIns="72009" rIns="9144" bIns="72009" rtlCol="0" anchor="ctr"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rgbClr val="002960"/>
                </a:buClr>
              </a:pPr>
              <a:endParaRPr lang="en-US" sz="900">
                <a:solidFill>
                  <a:srgbClr val="000000"/>
                </a:solidFill>
                <a:latin typeface="Arial"/>
              </a:endParaRPr>
            </a:p>
          </p:txBody>
        </p:sp>
        <p:sp>
          <p:nvSpPr>
            <p:cNvPr id="160" name="Legend1"/>
            <p:cNvSpPr>
              <a:spLocks noChangeArrowheads="1"/>
            </p:cNvSpPr>
            <p:nvPr/>
          </p:nvSpPr>
          <p:spPr bwMode="auto">
            <a:xfrm>
              <a:off x="7539780" y="3384343"/>
              <a:ext cx="230832" cy="138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rgbClr val="002960"/>
                </a:buClr>
              </a:pPr>
              <a:r>
                <a:rPr lang="zh-CN" altLang="en-US" sz="900" smtClean="0">
                  <a:solidFill>
                    <a:srgbClr val="000000"/>
                  </a:solidFill>
                </a:rPr>
                <a:t>不变</a:t>
              </a:r>
              <a:endParaRPr lang="en-US" sz="900">
                <a:solidFill>
                  <a:srgbClr val="000000"/>
                </a:solidFill>
              </a:endParaRPr>
            </a:p>
          </p:txBody>
        </p:sp>
      </p:grpSp>
      <p:sp>
        <p:nvSpPr>
          <p:cNvPr id="178" name="Rectangle 177"/>
          <p:cNvSpPr/>
          <p:nvPr/>
        </p:nvSpPr>
        <p:spPr>
          <a:xfrm>
            <a:off x="7164579" y="2268830"/>
            <a:ext cx="579365" cy="539259"/>
          </a:xfrm>
          <a:prstGeom prst="rect">
            <a:avLst/>
          </a:prstGeom>
          <a:solidFill>
            <a:schemeClr val="bg1"/>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100" err="1">
              <a:solidFill>
                <a:srgbClr val="000000"/>
              </a:solidFill>
            </a:endParaRPr>
          </a:p>
        </p:txBody>
      </p:sp>
      <p:sp>
        <p:nvSpPr>
          <p:cNvPr id="179" name="Rectangle 178"/>
          <p:cNvSpPr/>
          <p:nvPr/>
        </p:nvSpPr>
        <p:spPr>
          <a:xfrm>
            <a:off x="7138452" y="2300936"/>
            <a:ext cx="579365" cy="539259"/>
          </a:xfrm>
          <a:prstGeom prst="rect">
            <a:avLst/>
          </a:prstGeom>
          <a:solidFill>
            <a:schemeClr val="bg1"/>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100" err="1">
              <a:solidFill>
                <a:srgbClr val="000000"/>
              </a:solidFill>
            </a:endParaRPr>
          </a:p>
        </p:txBody>
      </p:sp>
      <p:cxnSp>
        <p:nvCxnSpPr>
          <p:cNvPr id="183" name="Elbow Connector 182"/>
          <p:cNvCxnSpPr>
            <a:stCxn id="197" idx="0"/>
            <a:endCxn id="154" idx="2"/>
          </p:cNvCxnSpPr>
          <p:nvPr/>
        </p:nvCxnSpPr>
        <p:spPr>
          <a:xfrm rot="5400000" flipH="1" flipV="1">
            <a:off x="2631972" y="484294"/>
            <a:ext cx="183731" cy="3513764"/>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4" name="Elbow Connector 183"/>
          <p:cNvCxnSpPr>
            <a:stCxn id="198" idx="0"/>
            <a:endCxn id="154" idx="2"/>
          </p:cNvCxnSpPr>
          <p:nvPr/>
        </p:nvCxnSpPr>
        <p:spPr>
          <a:xfrm rot="5400000" flipH="1" flipV="1">
            <a:off x="4081112" y="1933434"/>
            <a:ext cx="183731" cy="615484"/>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5" name="Elbow Connector 184"/>
          <p:cNvCxnSpPr>
            <a:stCxn id="199" idx="0"/>
            <a:endCxn id="154" idx="2"/>
          </p:cNvCxnSpPr>
          <p:nvPr/>
        </p:nvCxnSpPr>
        <p:spPr>
          <a:xfrm rot="5400000" flipH="1" flipV="1">
            <a:off x="2921800" y="774122"/>
            <a:ext cx="183731" cy="2934108"/>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6" name="Elbow Connector 185"/>
          <p:cNvCxnSpPr>
            <a:stCxn id="200" idx="0"/>
            <a:endCxn id="154" idx="2"/>
          </p:cNvCxnSpPr>
          <p:nvPr/>
        </p:nvCxnSpPr>
        <p:spPr>
          <a:xfrm rot="5400000" flipH="1" flipV="1">
            <a:off x="3211628" y="1063950"/>
            <a:ext cx="183731" cy="2354452"/>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7" name="Elbow Connector 186"/>
          <p:cNvCxnSpPr>
            <a:stCxn id="207" idx="0"/>
            <a:endCxn id="154" idx="2"/>
          </p:cNvCxnSpPr>
          <p:nvPr/>
        </p:nvCxnSpPr>
        <p:spPr>
          <a:xfrm rot="5400000" flipH="1" flipV="1">
            <a:off x="3501456" y="1353778"/>
            <a:ext cx="183731" cy="1774796"/>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8" name="Elbow Connector 187"/>
          <p:cNvCxnSpPr>
            <a:stCxn id="202" idx="0"/>
            <a:endCxn id="154" idx="2"/>
          </p:cNvCxnSpPr>
          <p:nvPr/>
        </p:nvCxnSpPr>
        <p:spPr>
          <a:xfrm rot="16200000" flipV="1">
            <a:off x="4950596" y="1679434"/>
            <a:ext cx="183731" cy="1123484"/>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9" name="Elbow Connector 188"/>
          <p:cNvCxnSpPr>
            <a:stCxn id="203" idx="0"/>
            <a:endCxn id="154" idx="2"/>
          </p:cNvCxnSpPr>
          <p:nvPr/>
        </p:nvCxnSpPr>
        <p:spPr>
          <a:xfrm rot="5400000" flipH="1" flipV="1">
            <a:off x="3791284" y="1643606"/>
            <a:ext cx="183731" cy="1195140"/>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0" name="Elbow Connector 189"/>
          <p:cNvCxnSpPr>
            <a:stCxn id="204" idx="0"/>
            <a:endCxn id="154" idx="2"/>
          </p:cNvCxnSpPr>
          <p:nvPr/>
        </p:nvCxnSpPr>
        <p:spPr>
          <a:xfrm rot="5400000" flipH="1" flipV="1">
            <a:off x="4370940" y="2223262"/>
            <a:ext cx="183731" cy="35828"/>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1" name="Elbow Connector 190"/>
          <p:cNvCxnSpPr>
            <a:stCxn id="205" idx="0"/>
            <a:endCxn id="154" idx="2"/>
          </p:cNvCxnSpPr>
          <p:nvPr/>
        </p:nvCxnSpPr>
        <p:spPr>
          <a:xfrm rot="16200000" flipV="1">
            <a:off x="4660768" y="1969262"/>
            <a:ext cx="183731" cy="543828"/>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2" name="Elbow Connector 191"/>
          <p:cNvCxnSpPr>
            <a:stCxn id="206" idx="0"/>
            <a:endCxn id="154" idx="2"/>
          </p:cNvCxnSpPr>
          <p:nvPr/>
        </p:nvCxnSpPr>
        <p:spPr>
          <a:xfrm rot="16200000" flipV="1">
            <a:off x="5240424" y="1389606"/>
            <a:ext cx="183731" cy="1703140"/>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4" name="Elbow Connector 193"/>
          <p:cNvCxnSpPr>
            <a:stCxn id="196" idx="0"/>
            <a:endCxn id="154" idx="2"/>
          </p:cNvCxnSpPr>
          <p:nvPr/>
        </p:nvCxnSpPr>
        <p:spPr>
          <a:xfrm rot="16200000" flipV="1">
            <a:off x="5849498" y="780531"/>
            <a:ext cx="183732" cy="2921289"/>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96" name="Rectangle 2"/>
          <p:cNvSpPr txBox="1"/>
          <p:nvPr/>
        </p:nvSpPr>
        <p:spPr>
          <a:xfrm>
            <a:off x="7112325" y="2333042"/>
            <a:ext cx="579365" cy="539259"/>
          </a:xfrm>
          <a:prstGeom prst="rect">
            <a:avLst/>
          </a:prstGeom>
          <a:solidFill>
            <a:schemeClr val="bg1"/>
          </a:solidFill>
          <a:ln w="15875">
            <a:solidFill>
              <a:schemeClr val="tx1"/>
            </a:solidFill>
          </a:ln>
        </p:spPr>
        <p:txBody>
          <a:bodyPr vert="horz" wrap="square" lIns="36576" tIns="36576" rIns="36576" bIns="36576"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smtClean="0">
                <a:solidFill>
                  <a:srgbClr val="000000"/>
                </a:solidFill>
              </a:rPr>
              <a:t>一级</a:t>
            </a:r>
            <a:endParaRPr lang="en-US" altLang="zh-CN" sz="1100">
              <a:solidFill>
                <a:srgbClr val="000000"/>
              </a:solidFill>
            </a:endParaRPr>
          </a:p>
          <a:p>
            <a:pPr algn="ctr">
              <a:buClr>
                <a:srgbClr val="002960"/>
              </a:buClr>
            </a:pPr>
            <a:r>
              <a:rPr lang="zh-CN" altLang="en-US" sz="1100" smtClean="0">
                <a:solidFill>
                  <a:srgbClr val="000000"/>
                </a:solidFill>
              </a:rPr>
              <a:t>子公司</a:t>
            </a:r>
            <a:endParaRPr lang="en-US" sz="1100">
              <a:solidFill>
                <a:srgbClr val="000000"/>
              </a:solidFill>
            </a:endParaRPr>
          </a:p>
        </p:txBody>
      </p:sp>
      <p:sp>
        <p:nvSpPr>
          <p:cNvPr id="197" name="Rectangle 2"/>
          <p:cNvSpPr txBox="1"/>
          <p:nvPr/>
        </p:nvSpPr>
        <p:spPr>
          <a:xfrm>
            <a:off x="695667" y="2333041"/>
            <a:ext cx="542576" cy="539259"/>
          </a:xfrm>
          <a:prstGeom prst="rect">
            <a:avLst/>
          </a:prstGeom>
          <a:solidFill>
            <a:schemeClr val="accent1"/>
          </a:solidFill>
          <a:ln>
            <a:noFill/>
          </a:ln>
        </p:spPr>
        <p:txBody>
          <a:bodyPr vert="horz" wrap="square" lIns="9144" tIns="72009" rIns="9144"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smtClean="0">
                <a:solidFill>
                  <a:srgbClr val="000000"/>
                </a:solidFill>
              </a:rPr>
              <a:t>党群</a:t>
            </a:r>
            <a:endParaRPr lang="en-US" altLang="zh-CN" sz="1100" smtClean="0">
              <a:solidFill>
                <a:srgbClr val="000000"/>
              </a:solidFill>
            </a:endParaRPr>
          </a:p>
          <a:p>
            <a:pPr algn="ctr">
              <a:buClr>
                <a:srgbClr val="002960"/>
              </a:buClr>
            </a:pPr>
            <a:r>
              <a:rPr lang="zh-CN" altLang="en-US" sz="1100" smtClean="0">
                <a:solidFill>
                  <a:srgbClr val="000000"/>
                </a:solidFill>
              </a:rPr>
              <a:t>工作部</a:t>
            </a:r>
            <a:endParaRPr lang="en-US" sz="1100">
              <a:solidFill>
                <a:srgbClr val="000000"/>
              </a:solidFill>
            </a:endParaRPr>
          </a:p>
        </p:txBody>
      </p:sp>
      <p:sp>
        <p:nvSpPr>
          <p:cNvPr id="198" name="Rectangle 2"/>
          <p:cNvSpPr txBox="1"/>
          <p:nvPr/>
        </p:nvSpPr>
        <p:spPr>
          <a:xfrm>
            <a:off x="3593947" y="2333041"/>
            <a:ext cx="542576" cy="539259"/>
          </a:xfrm>
          <a:prstGeom prst="rect">
            <a:avLst/>
          </a:prstGeom>
          <a:solidFill>
            <a:schemeClr val="accent1"/>
          </a:solidFill>
          <a:ln>
            <a:noFill/>
            <a:prstDash val="dash"/>
          </a:ln>
        </p:spPr>
        <p:txBody>
          <a:bodyPr vert="horz" wrap="square" lIns="9144" tIns="72009" rIns="9144"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smtClean="0">
                <a:solidFill>
                  <a:srgbClr val="000000"/>
                </a:solidFill>
              </a:rPr>
              <a:t>投资</a:t>
            </a:r>
            <a:endParaRPr lang="en-US" altLang="zh-CN" sz="1100" smtClean="0">
              <a:solidFill>
                <a:srgbClr val="000000"/>
              </a:solidFill>
            </a:endParaRPr>
          </a:p>
          <a:p>
            <a:pPr algn="ctr">
              <a:buClr>
                <a:srgbClr val="002960"/>
              </a:buClr>
            </a:pPr>
            <a:r>
              <a:rPr lang="zh-CN" altLang="en-US" sz="1100" smtClean="0">
                <a:solidFill>
                  <a:srgbClr val="000000"/>
                </a:solidFill>
              </a:rPr>
              <a:t>发展部</a:t>
            </a:r>
            <a:endParaRPr lang="en-US" sz="1100">
              <a:solidFill>
                <a:srgbClr val="000000"/>
              </a:solidFill>
            </a:endParaRPr>
          </a:p>
        </p:txBody>
      </p:sp>
      <p:sp>
        <p:nvSpPr>
          <p:cNvPr id="199" name="Rectangle 2"/>
          <p:cNvSpPr txBox="1"/>
          <p:nvPr/>
        </p:nvSpPr>
        <p:spPr>
          <a:xfrm>
            <a:off x="1275323" y="2333041"/>
            <a:ext cx="542576" cy="539259"/>
          </a:xfrm>
          <a:prstGeom prst="rect">
            <a:avLst/>
          </a:prstGeom>
          <a:solidFill>
            <a:schemeClr val="accent1"/>
          </a:solidFill>
          <a:ln>
            <a:noFill/>
          </a:ln>
        </p:spPr>
        <p:txBody>
          <a:bodyPr vert="horz" wrap="square" lIns="9144" tIns="72009" rIns="9144"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smtClean="0">
                <a:solidFill>
                  <a:srgbClr val="000000"/>
                </a:solidFill>
              </a:rPr>
              <a:t>办公室</a:t>
            </a:r>
            <a:endParaRPr lang="en-US" sz="1100">
              <a:solidFill>
                <a:srgbClr val="000000"/>
              </a:solidFill>
            </a:endParaRPr>
          </a:p>
        </p:txBody>
      </p:sp>
      <p:sp>
        <p:nvSpPr>
          <p:cNvPr id="200" name="Rectangle 2"/>
          <p:cNvSpPr txBox="1"/>
          <p:nvPr/>
        </p:nvSpPr>
        <p:spPr>
          <a:xfrm>
            <a:off x="1854979" y="2333041"/>
            <a:ext cx="542576" cy="539259"/>
          </a:xfrm>
          <a:prstGeom prst="rect">
            <a:avLst/>
          </a:prstGeom>
          <a:solidFill>
            <a:schemeClr val="accent1"/>
          </a:solidFill>
          <a:ln>
            <a:noFill/>
          </a:ln>
        </p:spPr>
        <p:txBody>
          <a:bodyPr vert="horz" wrap="square" lIns="9144" tIns="72009" rIns="9144"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smtClean="0">
                <a:solidFill>
                  <a:srgbClr val="000000"/>
                </a:solidFill>
              </a:rPr>
              <a:t>战略</a:t>
            </a:r>
            <a:endParaRPr lang="en-US" altLang="zh-CN" sz="1100" smtClean="0">
              <a:solidFill>
                <a:srgbClr val="000000"/>
              </a:solidFill>
            </a:endParaRPr>
          </a:p>
          <a:p>
            <a:pPr algn="ctr">
              <a:buClr>
                <a:srgbClr val="002960"/>
              </a:buClr>
            </a:pPr>
            <a:r>
              <a:rPr lang="zh-CN" altLang="en-US" sz="1100" smtClean="0">
                <a:solidFill>
                  <a:srgbClr val="000000"/>
                </a:solidFill>
              </a:rPr>
              <a:t>规划部</a:t>
            </a:r>
            <a:endParaRPr lang="en-US" sz="1100">
              <a:solidFill>
                <a:srgbClr val="000000"/>
              </a:solidFill>
            </a:endParaRPr>
          </a:p>
        </p:txBody>
      </p:sp>
      <p:sp>
        <p:nvSpPr>
          <p:cNvPr id="202" name="Rectangle 2"/>
          <p:cNvSpPr txBox="1"/>
          <p:nvPr/>
        </p:nvSpPr>
        <p:spPr>
          <a:xfrm>
            <a:off x="5332915" y="2333041"/>
            <a:ext cx="542576" cy="539259"/>
          </a:xfrm>
          <a:prstGeom prst="rect">
            <a:avLst/>
          </a:prstGeom>
          <a:solidFill>
            <a:schemeClr val="accent1"/>
          </a:solidFill>
          <a:ln>
            <a:noFill/>
          </a:ln>
        </p:spPr>
        <p:txBody>
          <a:bodyPr vert="horz" wrap="square" lIns="9144" tIns="72009" rIns="9144"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smtClean="0">
                <a:solidFill>
                  <a:srgbClr val="000000"/>
                </a:solidFill>
              </a:rPr>
              <a:t>人力</a:t>
            </a:r>
            <a:endParaRPr lang="en-US" altLang="zh-CN" sz="1100" smtClean="0">
              <a:solidFill>
                <a:srgbClr val="000000"/>
              </a:solidFill>
            </a:endParaRPr>
          </a:p>
          <a:p>
            <a:pPr algn="ctr">
              <a:buClr>
                <a:srgbClr val="002960"/>
              </a:buClr>
            </a:pPr>
            <a:r>
              <a:rPr lang="zh-CN" altLang="en-US" sz="1100" smtClean="0">
                <a:solidFill>
                  <a:srgbClr val="000000"/>
                </a:solidFill>
              </a:rPr>
              <a:t>资源部</a:t>
            </a:r>
            <a:endParaRPr lang="en-US" sz="1100">
              <a:solidFill>
                <a:srgbClr val="000000"/>
              </a:solidFill>
            </a:endParaRPr>
          </a:p>
        </p:txBody>
      </p:sp>
      <p:sp>
        <p:nvSpPr>
          <p:cNvPr id="203" name="Rectangle 2"/>
          <p:cNvSpPr txBox="1"/>
          <p:nvPr/>
        </p:nvSpPr>
        <p:spPr>
          <a:xfrm>
            <a:off x="3014291" y="2333041"/>
            <a:ext cx="542576" cy="539259"/>
          </a:xfrm>
          <a:prstGeom prst="rect">
            <a:avLst/>
          </a:prstGeom>
          <a:solidFill>
            <a:schemeClr val="accent1"/>
          </a:solidFill>
          <a:ln>
            <a:noFill/>
          </a:ln>
        </p:spPr>
        <p:txBody>
          <a:bodyPr vert="horz" wrap="square" lIns="9144" tIns="72009" rIns="9144"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smtClean="0">
                <a:solidFill>
                  <a:srgbClr val="000000"/>
                </a:solidFill>
              </a:rPr>
              <a:t>企业</a:t>
            </a:r>
            <a:endParaRPr lang="en-US" altLang="zh-CN" sz="1100" smtClean="0">
              <a:solidFill>
                <a:srgbClr val="000000"/>
              </a:solidFill>
            </a:endParaRPr>
          </a:p>
          <a:p>
            <a:pPr algn="ctr">
              <a:buClr>
                <a:srgbClr val="002960"/>
              </a:buClr>
            </a:pPr>
            <a:r>
              <a:rPr lang="zh-CN" altLang="en-US" sz="1100" smtClean="0">
                <a:solidFill>
                  <a:srgbClr val="000000"/>
                </a:solidFill>
              </a:rPr>
              <a:t>管理部</a:t>
            </a:r>
            <a:endParaRPr lang="en-US" sz="1100">
              <a:solidFill>
                <a:srgbClr val="000000"/>
              </a:solidFill>
            </a:endParaRPr>
          </a:p>
        </p:txBody>
      </p:sp>
      <p:sp>
        <p:nvSpPr>
          <p:cNvPr id="204" name="Rectangle 2"/>
          <p:cNvSpPr txBox="1"/>
          <p:nvPr/>
        </p:nvSpPr>
        <p:spPr>
          <a:xfrm>
            <a:off x="4173603" y="2333041"/>
            <a:ext cx="542576" cy="539259"/>
          </a:xfrm>
          <a:prstGeom prst="rect">
            <a:avLst/>
          </a:prstGeom>
          <a:solidFill>
            <a:schemeClr val="accent1"/>
          </a:solidFill>
          <a:ln>
            <a:noFill/>
          </a:ln>
        </p:spPr>
        <p:txBody>
          <a:bodyPr vert="horz" wrap="square" lIns="9144" tIns="72009" rIns="9144"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200" kern="1200" baseline="0">
                <a:solidFill>
                  <a:schemeClr val="tx1"/>
                </a:solidFill>
                <a:latin typeface="+mn-ea"/>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a:solidFill>
                  <a:srgbClr val="000000"/>
                </a:solidFill>
                <a:latin typeface="Arial"/>
              </a:rPr>
              <a:t>资产</a:t>
            </a:r>
            <a:endParaRPr lang="en-US" altLang="zh-CN" sz="1100">
              <a:solidFill>
                <a:srgbClr val="000000"/>
              </a:solidFill>
              <a:latin typeface="Arial"/>
            </a:endParaRPr>
          </a:p>
          <a:p>
            <a:pPr algn="ctr">
              <a:buClr>
                <a:srgbClr val="002960"/>
              </a:buClr>
            </a:pPr>
            <a:r>
              <a:rPr lang="zh-CN" altLang="en-US" sz="1100">
                <a:solidFill>
                  <a:srgbClr val="000000"/>
                </a:solidFill>
                <a:latin typeface="Arial"/>
              </a:rPr>
              <a:t>管理部</a:t>
            </a:r>
            <a:endParaRPr lang="en-US" sz="1100">
              <a:solidFill>
                <a:srgbClr val="000000"/>
              </a:solidFill>
              <a:latin typeface="Arial"/>
            </a:endParaRPr>
          </a:p>
        </p:txBody>
      </p:sp>
      <p:sp>
        <p:nvSpPr>
          <p:cNvPr id="205" name="Rectangle 2"/>
          <p:cNvSpPr txBox="1"/>
          <p:nvPr/>
        </p:nvSpPr>
        <p:spPr>
          <a:xfrm>
            <a:off x="4753259" y="2333041"/>
            <a:ext cx="542576" cy="539259"/>
          </a:xfrm>
          <a:prstGeom prst="rect">
            <a:avLst/>
          </a:prstGeom>
          <a:solidFill>
            <a:schemeClr val="accent1"/>
          </a:solidFill>
          <a:ln>
            <a:noFill/>
          </a:ln>
        </p:spPr>
        <p:txBody>
          <a:bodyPr vert="horz" wrap="square" lIns="9144" tIns="72009" rIns="9144" bIns="72009" rtlCol="0" anchor="ctr" anchorCtr="0">
            <a:noAutofit/>
          </a:bodyPr>
          <a:lstStyle>
            <a:defPPr>
              <a:defRPr lang="en-US"/>
            </a:defPPr>
            <a:lvl1pPr marL="0" lvl="0" indent="0" algn="l" defTabSz="895350" rtl="0" eaLnBrk="1" fontAlgn="base" hangingPunct="1">
              <a:spcBef>
                <a:spcPct val="0"/>
              </a:spcBef>
              <a:spcAft>
                <a:spcPct val="0"/>
              </a:spcAft>
              <a:buClr>
                <a:srgbClr val="002960"/>
              </a:buClr>
              <a:defRPr sz="1200" kern="1200" baseline="0">
                <a:solidFill>
                  <a:srgbClr val="000000"/>
                </a:solidFill>
                <a:latin typeface="Arial"/>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r>
              <a:rPr lang="zh-CN" altLang="en-US" sz="1100"/>
              <a:t>建设</a:t>
            </a:r>
            <a:endParaRPr lang="en-US" altLang="zh-CN" sz="1100"/>
          </a:p>
          <a:p>
            <a:pPr algn="ctr"/>
            <a:r>
              <a:rPr lang="zh-CN" altLang="en-US" sz="1100" smtClean="0"/>
              <a:t>管理部</a:t>
            </a:r>
            <a:endParaRPr lang="en-US" sz="1100"/>
          </a:p>
        </p:txBody>
      </p:sp>
      <p:sp>
        <p:nvSpPr>
          <p:cNvPr id="206" name="Rectangle 2"/>
          <p:cNvSpPr txBox="1"/>
          <p:nvPr/>
        </p:nvSpPr>
        <p:spPr>
          <a:xfrm>
            <a:off x="5912571" y="2333041"/>
            <a:ext cx="542576" cy="539259"/>
          </a:xfrm>
          <a:prstGeom prst="rect">
            <a:avLst/>
          </a:prstGeom>
          <a:solidFill>
            <a:schemeClr val="accent1"/>
          </a:solidFill>
          <a:ln>
            <a:noFill/>
          </a:ln>
        </p:spPr>
        <p:txBody>
          <a:bodyPr vert="horz" wrap="square" lIns="9144" tIns="72009" rIns="9144"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smtClean="0">
                <a:solidFill>
                  <a:srgbClr val="000000"/>
                </a:solidFill>
              </a:rPr>
              <a:t>审计</a:t>
            </a:r>
            <a:endParaRPr lang="en-US" altLang="zh-CN" sz="1100" smtClean="0">
              <a:solidFill>
                <a:srgbClr val="000000"/>
              </a:solidFill>
            </a:endParaRPr>
          </a:p>
          <a:p>
            <a:pPr algn="ctr">
              <a:buClr>
                <a:srgbClr val="002960"/>
              </a:buClr>
            </a:pPr>
            <a:r>
              <a:rPr lang="zh-CN" altLang="en-US" sz="1100" smtClean="0">
                <a:solidFill>
                  <a:srgbClr val="000000"/>
                </a:solidFill>
              </a:rPr>
              <a:t>法</a:t>
            </a:r>
            <a:r>
              <a:rPr lang="zh-CN" altLang="en-US" sz="1100">
                <a:solidFill>
                  <a:srgbClr val="000000"/>
                </a:solidFill>
              </a:rPr>
              <a:t>务</a:t>
            </a:r>
            <a:r>
              <a:rPr lang="zh-CN" altLang="en-US" sz="1100" smtClean="0">
                <a:solidFill>
                  <a:srgbClr val="000000"/>
                </a:solidFill>
              </a:rPr>
              <a:t>部</a:t>
            </a:r>
            <a:endParaRPr lang="en-US" sz="1100">
              <a:solidFill>
                <a:srgbClr val="000000"/>
              </a:solidFill>
            </a:endParaRPr>
          </a:p>
        </p:txBody>
      </p:sp>
      <p:sp>
        <p:nvSpPr>
          <p:cNvPr id="207" name="Rectangle 2"/>
          <p:cNvSpPr txBox="1"/>
          <p:nvPr/>
        </p:nvSpPr>
        <p:spPr>
          <a:xfrm>
            <a:off x="2434635" y="2333041"/>
            <a:ext cx="542576" cy="539259"/>
          </a:xfrm>
          <a:prstGeom prst="rect">
            <a:avLst/>
          </a:prstGeom>
          <a:solidFill>
            <a:schemeClr val="accent1"/>
          </a:solidFill>
          <a:ln w="15875">
            <a:solidFill>
              <a:schemeClr val="bg2"/>
            </a:solidFill>
          </a:ln>
        </p:spPr>
        <p:txBody>
          <a:bodyPr vert="horz" wrap="square" lIns="36576" tIns="36576" rIns="36576" bIns="36576" rtlCol="0" anchor="ctr" anchorCtr="0">
            <a:noAutofit/>
          </a:bodyPr>
          <a:lstStyle>
            <a:defPPr>
              <a:defRPr lang="en-US"/>
            </a:defPPr>
            <a:lvl1pPr marL="0" lvl="0" indent="0" algn="ctr" defTabSz="895350" rtl="0" eaLnBrk="1" fontAlgn="base" hangingPunct="1">
              <a:spcBef>
                <a:spcPct val="0"/>
              </a:spcBef>
              <a:spcAft>
                <a:spcPct val="0"/>
              </a:spcAft>
              <a:buClr>
                <a:srgbClr val="002960"/>
              </a:buClr>
              <a:defRPr sz="1200" kern="1200" baseline="0">
                <a:solidFill>
                  <a:srgbClr val="000000"/>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r>
              <a:rPr lang="zh-CN" altLang="en-US" sz="1100"/>
              <a:t>专家</a:t>
            </a:r>
            <a:endParaRPr lang="en-US" altLang="zh-CN" sz="1100"/>
          </a:p>
          <a:p>
            <a:r>
              <a:rPr lang="zh-CN" altLang="en-US" sz="1100"/>
              <a:t>咨询</a:t>
            </a:r>
            <a:endParaRPr lang="en-US" altLang="zh-CN" sz="1100"/>
          </a:p>
          <a:p>
            <a:r>
              <a:rPr lang="zh-CN" altLang="en-US" sz="1100"/>
              <a:t>办公室</a:t>
            </a:r>
            <a:endParaRPr lang="en-US" sz="1100"/>
          </a:p>
        </p:txBody>
      </p:sp>
      <p:sp>
        <p:nvSpPr>
          <p:cNvPr id="210" name="Rectangle 2"/>
          <p:cNvSpPr txBox="1"/>
          <p:nvPr/>
        </p:nvSpPr>
        <p:spPr>
          <a:xfrm>
            <a:off x="6492227" y="2333041"/>
            <a:ext cx="542576" cy="539259"/>
          </a:xfrm>
          <a:prstGeom prst="rect">
            <a:avLst/>
          </a:prstGeom>
          <a:solidFill>
            <a:schemeClr val="accent1"/>
          </a:solidFill>
          <a:ln>
            <a:noFill/>
            <a:prstDash val="dash"/>
          </a:ln>
        </p:spPr>
        <p:txBody>
          <a:bodyPr vert="horz" wrap="square" lIns="9144" tIns="72009" rIns="9144"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smtClean="0">
                <a:solidFill>
                  <a:srgbClr val="000000"/>
                </a:solidFill>
              </a:rPr>
              <a:t>财务部</a:t>
            </a:r>
            <a:endParaRPr lang="en-US" sz="1100">
              <a:solidFill>
                <a:srgbClr val="000000"/>
              </a:solidFill>
            </a:endParaRPr>
          </a:p>
        </p:txBody>
      </p:sp>
      <p:sp>
        <p:nvSpPr>
          <p:cNvPr id="6" name="Rectangle 5"/>
          <p:cNvSpPr/>
          <p:nvPr/>
        </p:nvSpPr>
        <p:spPr>
          <a:xfrm>
            <a:off x="7973471" y="4839512"/>
            <a:ext cx="479878" cy="738046"/>
          </a:xfrm>
          <a:prstGeom prst="rect">
            <a:avLst/>
          </a:prstGeom>
          <a:solidFill>
            <a:schemeClr val="bg1"/>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100" err="1">
              <a:solidFill>
                <a:srgbClr val="000000"/>
              </a:solidFill>
            </a:endParaRPr>
          </a:p>
        </p:txBody>
      </p:sp>
      <p:sp>
        <p:nvSpPr>
          <p:cNvPr id="72" name="Rectangle 71"/>
          <p:cNvSpPr/>
          <p:nvPr/>
        </p:nvSpPr>
        <p:spPr>
          <a:xfrm>
            <a:off x="4286472" y="4604011"/>
            <a:ext cx="180975" cy="148051"/>
          </a:xfrm>
          <a:prstGeom prst="rect">
            <a:avLst/>
          </a:prstGeom>
          <a:solidFill>
            <a:schemeClr val="bg1"/>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1100" err="1">
              <a:solidFill>
                <a:srgbClr val="000000"/>
              </a:solidFill>
            </a:endParaRPr>
          </a:p>
        </p:txBody>
      </p:sp>
      <p:sp>
        <p:nvSpPr>
          <p:cNvPr id="12" name="Rectangle 2"/>
          <p:cNvSpPr txBox="1"/>
          <p:nvPr/>
        </p:nvSpPr>
        <p:spPr>
          <a:xfrm>
            <a:off x="3935341" y="3661359"/>
            <a:ext cx="1090756" cy="384048"/>
          </a:xfrm>
          <a:prstGeom prst="rect">
            <a:avLst/>
          </a:prstGeom>
          <a:solidFill>
            <a:schemeClr val="accent1"/>
          </a:solidFill>
          <a:ln>
            <a:no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b="1" smtClean="0">
                <a:solidFill>
                  <a:srgbClr val="002960"/>
                </a:solidFill>
              </a:rPr>
              <a:t>董事会</a:t>
            </a:r>
            <a:r>
              <a:rPr lang="en-US" altLang="zh-CN" sz="1100" b="1" baseline="30000" smtClean="0">
                <a:solidFill>
                  <a:srgbClr val="002960"/>
                </a:solidFill>
              </a:rPr>
              <a:t>1</a:t>
            </a:r>
            <a:r>
              <a:rPr lang="en-US" altLang="zh-CN" sz="1100" b="1" smtClean="0">
                <a:solidFill>
                  <a:srgbClr val="002960"/>
                </a:solidFill>
              </a:rPr>
              <a:t> </a:t>
            </a:r>
            <a:endParaRPr lang="en-US" sz="1100" b="1">
              <a:solidFill>
                <a:srgbClr val="002960"/>
              </a:solidFill>
            </a:endParaRPr>
          </a:p>
        </p:txBody>
      </p:sp>
      <p:sp>
        <p:nvSpPr>
          <p:cNvPr id="11" name="Rectangle 2"/>
          <p:cNvSpPr txBox="1"/>
          <p:nvPr/>
        </p:nvSpPr>
        <p:spPr>
          <a:xfrm>
            <a:off x="3935341" y="3192319"/>
            <a:ext cx="1090756" cy="384048"/>
          </a:xfrm>
          <a:prstGeom prst="rect">
            <a:avLst/>
          </a:prstGeom>
          <a:solidFill>
            <a:schemeClr val="accent1"/>
          </a:solidFill>
          <a:ln>
            <a:no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b="1" smtClean="0">
                <a:solidFill>
                  <a:srgbClr val="002960"/>
                </a:solidFill>
              </a:rPr>
              <a:t>股东会</a:t>
            </a:r>
            <a:endParaRPr lang="en-US" sz="1100" b="1">
              <a:solidFill>
                <a:srgbClr val="002960"/>
              </a:solidFill>
            </a:endParaRPr>
          </a:p>
        </p:txBody>
      </p:sp>
      <p:sp>
        <p:nvSpPr>
          <p:cNvPr id="13" name="Rectangle 2"/>
          <p:cNvSpPr txBox="1"/>
          <p:nvPr/>
        </p:nvSpPr>
        <p:spPr>
          <a:xfrm>
            <a:off x="3935341" y="4130398"/>
            <a:ext cx="1090756" cy="384048"/>
          </a:xfrm>
          <a:prstGeom prst="rect">
            <a:avLst/>
          </a:prstGeom>
          <a:solidFill>
            <a:schemeClr val="accent1"/>
          </a:solidFill>
          <a:ln>
            <a:no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b="1">
                <a:solidFill>
                  <a:srgbClr val="002960"/>
                </a:solidFill>
              </a:rPr>
              <a:t>经营</a:t>
            </a:r>
            <a:r>
              <a:rPr lang="zh-CN" altLang="en-US" sz="1100" b="1" smtClean="0">
                <a:solidFill>
                  <a:srgbClr val="002960"/>
                </a:solidFill>
              </a:rPr>
              <a:t>层</a:t>
            </a:r>
            <a:r>
              <a:rPr lang="en-US" altLang="zh-CN" sz="1100" b="1" baseline="30000" smtClean="0">
                <a:solidFill>
                  <a:srgbClr val="002960"/>
                </a:solidFill>
              </a:rPr>
              <a:t>2</a:t>
            </a:r>
            <a:r>
              <a:rPr lang="en-US" altLang="zh-CN" sz="1100" b="1" smtClean="0">
                <a:solidFill>
                  <a:srgbClr val="002960"/>
                </a:solidFill>
              </a:rPr>
              <a:t> </a:t>
            </a:r>
            <a:endParaRPr lang="en-US" sz="1100" b="1">
              <a:solidFill>
                <a:srgbClr val="002960"/>
              </a:solidFill>
            </a:endParaRPr>
          </a:p>
        </p:txBody>
      </p:sp>
      <p:sp>
        <p:nvSpPr>
          <p:cNvPr id="14" name="Rectangle 2"/>
          <p:cNvSpPr txBox="1"/>
          <p:nvPr/>
        </p:nvSpPr>
        <p:spPr>
          <a:xfrm>
            <a:off x="2615939" y="3428773"/>
            <a:ext cx="1090756" cy="384048"/>
          </a:xfrm>
          <a:prstGeom prst="rect">
            <a:avLst/>
          </a:prstGeom>
          <a:solidFill>
            <a:schemeClr val="accent1"/>
          </a:solidFill>
          <a:ln>
            <a:noFill/>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b="1" smtClean="0">
                <a:solidFill>
                  <a:srgbClr val="002960"/>
                </a:solidFill>
              </a:rPr>
              <a:t>监事会</a:t>
            </a:r>
            <a:endParaRPr lang="en-US" sz="1100" b="1">
              <a:solidFill>
                <a:srgbClr val="002960"/>
              </a:solidFill>
            </a:endParaRPr>
          </a:p>
        </p:txBody>
      </p:sp>
      <p:cxnSp>
        <p:nvCxnSpPr>
          <p:cNvPr id="92" name="Straight Connector 91"/>
          <p:cNvCxnSpPr>
            <a:stCxn id="11" idx="2"/>
            <a:endCxn id="12" idx="0"/>
          </p:cNvCxnSpPr>
          <p:nvPr/>
        </p:nvCxnSpPr>
        <p:spPr>
          <a:xfrm flipH="1">
            <a:off x="4480719" y="3576367"/>
            <a:ext cx="0" cy="84992"/>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4" name="Straight Connector 93"/>
          <p:cNvCxnSpPr>
            <a:stCxn id="12" idx="2"/>
            <a:endCxn id="13" idx="0"/>
          </p:cNvCxnSpPr>
          <p:nvPr/>
        </p:nvCxnSpPr>
        <p:spPr>
          <a:xfrm flipH="1">
            <a:off x="4480719" y="4045407"/>
            <a:ext cx="0" cy="84991"/>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0" name="Elbow Connector 99"/>
          <p:cNvCxnSpPr>
            <a:stCxn id="15" idx="0"/>
            <a:endCxn id="13" idx="2"/>
          </p:cNvCxnSpPr>
          <p:nvPr/>
        </p:nvCxnSpPr>
        <p:spPr>
          <a:xfrm rot="5400000" flipH="1" flipV="1">
            <a:off x="2522243" y="2913142"/>
            <a:ext cx="357171" cy="3559781"/>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2" name="Elbow Connector 101"/>
          <p:cNvCxnSpPr>
            <a:stCxn id="17" idx="0"/>
            <a:endCxn id="13" idx="2"/>
          </p:cNvCxnSpPr>
          <p:nvPr/>
        </p:nvCxnSpPr>
        <p:spPr>
          <a:xfrm rot="5400000" flipH="1" flipV="1">
            <a:off x="3799050" y="4189949"/>
            <a:ext cx="357171" cy="1006167"/>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4" name="Elbow Connector 103"/>
          <p:cNvCxnSpPr>
            <a:stCxn id="18" idx="0"/>
            <a:endCxn id="13" idx="2"/>
          </p:cNvCxnSpPr>
          <p:nvPr/>
        </p:nvCxnSpPr>
        <p:spPr>
          <a:xfrm rot="5400000" flipH="1" flipV="1">
            <a:off x="2773384" y="3164283"/>
            <a:ext cx="357171" cy="3057499"/>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6" name="Elbow Connector 105"/>
          <p:cNvCxnSpPr>
            <a:stCxn id="19" idx="0"/>
            <a:endCxn id="13" idx="2"/>
          </p:cNvCxnSpPr>
          <p:nvPr/>
        </p:nvCxnSpPr>
        <p:spPr>
          <a:xfrm rot="5400000" flipH="1" flipV="1">
            <a:off x="3028042" y="3418941"/>
            <a:ext cx="357171" cy="2548183"/>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8" name="Elbow Connector 107"/>
          <p:cNvCxnSpPr>
            <a:stCxn id="27" idx="0"/>
            <a:endCxn id="13" idx="2"/>
          </p:cNvCxnSpPr>
          <p:nvPr/>
        </p:nvCxnSpPr>
        <p:spPr>
          <a:xfrm rot="5400000" flipH="1" flipV="1">
            <a:off x="3282700" y="3673599"/>
            <a:ext cx="357171" cy="2038867"/>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0" name="Elbow Connector 109"/>
          <p:cNvCxnSpPr>
            <a:stCxn id="21" idx="0"/>
            <a:endCxn id="13" idx="2"/>
          </p:cNvCxnSpPr>
          <p:nvPr/>
        </p:nvCxnSpPr>
        <p:spPr>
          <a:xfrm rot="16200000" flipV="1">
            <a:off x="4555992" y="4439174"/>
            <a:ext cx="357171" cy="507715"/>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2" name="Elbow Connector 111"/>
          <p:cNvCxnSpPr>
            <a:stCxn id="22" idx="0"/>
            <a:endCxn id="13" idx="2"/>
          </p:cNvCxnSpPr>
          <p:nvPr/>
        </p:nvCxnSpPr>
        <p:spPr>
          <a:xfrm rot="5400000" flipH="1" flipV="1">
            <a:off x="3533841" y="3924740"/>
            <a:ext cx="357171" cy="1536585"/>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4" name="Elbow Connector 113"/>
          <p:cNvCxnSpPr>
            <a:stCxn id="23" idx="0"/>
            <a:endCxn id="13" idx="2"/>
          </p:cNvCxnSpPr>
          <p:nvPr/>
        </p:nvCxnSpPr>
        <p:spPr>
          <a:xfrm rot="5400000" flipH="1" flipV="1">
            <a:off x="4053709" y="4444608"/>
            <a:ext cx="357171" cy="496849"/>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6" name="Elbow Connector 115"/>
          <p:cNvCxnSpPr>
            <a:stCxn id="24" idx="0"/>
            <a:endCxn id="13" idx="2"/>
          </p:cNvCxnSpPr>
          <p:nvPr/>
        </p:nvCxnSpPr>
        <p:spPr>
          <a:xfrm rot="16200000" flipV="1">
            <a:off x="4304851" y="4690315"/>
            <a:ext cx="357171" cy="5433"/>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8" name="Elbow Connector 117"/>
          <p:cNvCxnSpPr>
            <a:stCxn id="25" idx="0"/>
            <a:endCxn id="13" idx="2"/>
          </p:cNvCxnSpPr>
          <p:nvPr/>
        </p:nvCxnSpPr>
        <p:spPr>
          <a:xfrm rot="16200000" flipV="1">
            <a:off x="4810650" y="4184516"/>
            <a:ext cx="357171" cy="1017031"/>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2" name="Elbow Connector 121"/>
          <p:cNvCxnSpPr>
            <a:stCxn id="123" idx="0"/>
            <a:endCxn id="13" idx="2"/>
          </p:cNvCxnSpPr>
          <p:nvPr/>
        </p:nvCxnSpPr>
        <p:spPr>
          <a:xfrm rot="16200000" flipV="1">
            <a:off x="6155415" y="2839750"/>
            <a:ext cx="357172" cy="3706564"/>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29" name="Rectangle 2"/>
          <p:cNvSpPr txBox="1"/>
          <p:nvPr/>
        </p:nvSpPr>
        <p:spPr>
          <a:xfrm>
            <a:off x="1012748" y="3958946"/>
            <a:ext cx="1440732" cy="234777"/>
          </a:xfrm>
          <a:prstGeom prst="rect">
            <a:avLst/>
          </a:prstGeom>
          <a:solidFill>
            <a:schemeClr val="bg1"/>
          </a:solidFill>
          <a:ln>
            <a:solidFill>
              <a:schemeClr val="tx1"/>
            </a:solidFill>
            <a:prstDash val="dash"/>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smtClean="0">
                <a:solidFill>
                  <a:srgbClr val="000000"/>
                </a:solidFill>
              </a:rPr>
              <a:t>审计风控委员会</a:t>
            </a:r>
            <a:r>
              <a:rPr lang="en-US" altLang="zh-CN" sz="1100" baseline="30000" smtClean="0">
                <a:solidFill>
                  <a:srgbClr val="000000"/>
                </a:solidFill>
              </a:rPr>
              <a:t>3</a:t>
            </a:r>
            <a:endParaRPr lang="en-US" sz="1100" baseline="30000">
              <a:solidFill>
                <a:srgbClr val="000000"/>
              </a:solidFill>
            </a:endParaRPr>
          </a:p>
        </p:txBody>
      </p:sp>
      <p:cxnSp>
        <p:nvCxnSpPr>
          <p:cNvPr id="136" name="Elbow Connector 135"/>
          <p:cNvCxnSpPr>
            <a:stCxn id="12" idx="2"/>
          </p:cNvCxnSpPr>
          <p:nvPr/>
        </p:nvCxnSpPr>
        <p:spPr>
          <a:xfrm rot="5400000">
            <a:off x="3445326" y="3057326"/>
            <a:ext cx="47313" cy="2023475"/>
          </a:xfrm>
          <a:prstGeom prst="bentConnector2">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
        <p:nvSpPr>
          <p:cNvPr id="123" name="Rectangle 2"/>
          <p:cNvSpPr txBox="1"/>
          <p:nvPr/>
        </p:nvSpPr>
        <p:spPr>
          <a:xfrm>
            <a:off x="7947344" y="4871618"/>
            <a:ext cx="479878" cy="738046"/>
          </a:xfrm>
          <a:prstGeom prst="rect">
            <a:avLst/>
          </a:prstGeom>
          <a:solidFill>
            <a:schemeClr val="bg1"/>
          </a:solidFill>
          <a:ln w="15875">
            <a:solidFill>
              <a:schemeClr val="tx1"/>
            </a:solidFill>
          </a:ln>
        </p:spPr>
        <p:txBody>
          <a:bodyPr vert="horz" wrap="square" lIns="36576" tIns="36576" rIns="36576" bIns="36576"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smtClean="0">
                <a:solidFill>
                  <a:srgbClr val="000000"/>
                </a:solidFill>
              </a:rPr>
              <a:t>一级</a:t>
            </a:r>
            <a:endParaRPr lang="en-US" altLang="zh-CN" sz="1100">
              <a:solidFill>
                <a:srgbClr val="000000"/>
              </a:solidFill>
            </a:endParaRPr>
          </a:p>
          <a:p>
            <a:pPr algn="ctr">
              <a:buClr>
                <a:srgbClr val="002960"/>
              </a:buClr>
            </a:pPr>
            <a:r>
              <a:rPr lang="zh-CN" altLang="en-US" sz="1100" smtClean="0">
                <a:solidFill>
                  <a:srgbClr val="000000"/>
                </a:solidFill>
              </a:rPr>
              <a:t>子公司</a:t>
            </a:r>
            <a:endParaRPr lang="en-US" sz="1100">
              <a:solidFill>
                <a:srgbClr val="000000"/>
              </a:solidFill>
            </a:endParaRPr>
          </a:p>
        </p:txBody>
      </p:sp>
      <p:cxnSp>
        <p:nvCxnSpPr>
          <p:cNvPr id="95" name="Elbow Connector 94"/>
          <p:cNvCxnSpPr>
            <a:stCxn id="60" idx="0"/>
            <a:endCxn id="13" idx="2"/>
          </p:cNvCxnSpPr>
          <p:nvPr/>
        </p:nvCxnSpPr>
        <p:spPr>
          <a:xfrm rot="16200000" flipV="1">
            <a:off x="5330970" y="3664196"/>
            <a:ext cx="357171" cy="2057672"/>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Rectangle 2"/>
          <p:cNvSpPr txBox="1"/>
          <p:nvPr/>
        </p:nvSpPr>
        <p:spPr>
          <a:xfrm>
            <a:off x="696235" y="4871617"/>
            <a:ext cx="449406" cy="738046"/>
          </a:xfrm>
          <a:prstGeom prst="rect">
            <a:avLst/>
          </a:prstGeom>
          <a:solidFill>
            <a:schemeClr val="accent1"/>
          </a:solidFill>
          <a:ln>
            <a:noFill/>
          </a:ln>
        </p:spPr>
        <p:txBody>
          <a:bodyPr vert="horz" wrap="square" lIns="9144" tIns="72009" rIns="9144"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smtClean="0">
                <a:solidFill>
                  <a:srgbClr val="000000"/>
                </a:solidFill>
              </a:rPr>
              <a:t>党群</a:t>
            </a:r>
            <a:endParaRPr lang="en-US" altLang="zh-CN" sz="1100" smtClean="0">
              <a:solidFill>
                <a:srgbClr val="000000"/>
              </a:solidFill>
            </a:endParaRPr>
          </a:p>
          <a:p>
            <a:pPr algn="ctr">
              <a:buClr>
                <a:srgbClr val="002960"/>
              </a:buClr>
            </a:pPr>
            <a:r>
              <a:rPr lang="zh-CN" altLang="en-US" sz="1100" smtClean="0">
                <a:solidFill>
                  <a:srgbClr val="000000"/>
                </a:solidFill>
              </a:rPr>
              <a:t>工作部</a:t>
            </a:r>
            <a:endParaRPr lang="en-US" sz="1100">
              <a:solidFill>
                <a:srgbClr val="000000"/>
              </a:solidFill>
            </a:endParaRPr>
          </a:p>
        </p:txBody>
      </p:sp>
      <p:sp>
        <p:nvSpPr>
          <p:cNvPr id="17" name="Rectangle 2"/>
          <p:cNvSpPr txBox="1"/>
          <p:nvPr/>
        </p:nvSpPr>
        <p:spPr>
          <a:xfrm>
            <a:off x="3249849" y="4871617"/>
            <a:ext cx="449406" cy="738046"/>
          </a:xfrm>
          <a:prstGeom prst="rect">
            <a:avLst/>
          </a:prstGeom>
          <a:solidFill>
            <a:schemeClr val="accent2"/>
          </a:solidFill>
          <a:ln>
            <a:noFill/>
            <a:prstDash val="dash"/>
          </a:ln>
        </p:spPr>
        <p:txBody>
          <a:bodyPr vert="horz" wrap="square" lIns="9144" tIns="72009" rIns="9144"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r>
              <a:rPr lang="zh-CN" altLang="en-US" sz="1100" smtClean="0"/>
              <a:t>投资</a:t>
            </a:r>
            <a:endParaRPr lang="en-US" altLang="zh-CN" sz="1100" smtClean="0"/>
          </a:p>
          <a:p>
            <a:pPr algn="ctr"/>
            <a:r>
              <a:rPr lang="zh-CN" altLang="en-US" sz="1100" smtClean="0"/>
              <a:t>发展部</a:t>
            </a:r>
            <a:endParaRPr lang="en-US" sz="1100"/>
          </a:p>
        </p:txBody>
      </p:sp>
      <p:sp>
        <p:nvSpPr>
          <p:cNvPr id="18" name="Rectangle 2"/>
          <p:cNvSpPr txBox="1"/>
          <p:nvPr/>
        </p:nvSpPr>
        <p:spPr>
          <a:xfrm>
            <a:off x="1198517" y="4871617"/>
            <a:ext cx="449406" cy="738046"/>
          </a:xfrm>
          <a:prstGeom prst="rect">
            <a:avLst/>
          </a:prstGeom>
          <a:solidFill>
            <a:schemeClr val="accent2"/>
          </a:solidFill>
          <a:ln>
            <a:noFill/>
          </a:ln>
        </p:spPr>
        <p:txBody>
          <a:bodyPr vert="horz" wrap="square" lIns="9144" tIns="72009" rIns="9144"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FFFFFF"/>
              </a:buClr>
            </a:pPr>
            <a:r>
              <a:rPr lang="zh-CN" altLang="en-US" sz="1100" smtClean="0">
                <a:solidFill>
                  <a:srgbClr val="002960"/>
                </a:solidFill>
              </a:rPr>
              <a:t>办公室</a:t>
            </a:r>
            <a:endParaRPr lang="en-US" sz="1100">
              <a:solidFill>
                <a:srgbClr val="002960"/>
              </a:solidFill>
            </a:endParaRPr>
          </a:p>
        </p:txBody>
      </p:sp>
      <p:sp>
        <p:nvSpPr>
          <p:cNvPr id="19" name="Rectangle 2"/>
          <p:cNvSpPr txBox="1"/>
          <p:nvPr/>
        </p:nvSpPr>
        <p:spPr>
          <a:xfrm>
            <a:off x="1707833" y="4871617"/>
            <a:ext cx="449406" cy="738046"/>
          </a:xfrm>
          <a:prstGeom prst="rect">
            <a:avLst/>
          </a:prstGeom>
          <a:solidFill>
            <a:schemeClr val="accent2"/>
          </a:solidFill>
          <a:ln>
            <a:noFill/>
          </a:ln>
        </p:spPr>
        <p:txBody>
          <a:bodyPr vert="horz" wrap="square" lIns="9144" tIns="72009" rIns="9144"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r>
              <a:rPr lang="zh-CN" altLang="en-US" sz="1100" smtClean="0"/>
              <a:t>战略</a:t>
            </a:r>
            <a:endParaRPr lang="en-US" altLang="zh-CN" sz="1100" smtClean="0"/>
          </a:p>
          <a:p>
            <a:pPr algn="ctr"/>
            <a:r>
              <a:rPr lang="zh-CN" altLang="en-US" sz="1100" smtClean="0"/>
              <a:t>规划部</a:t>
            </a:r>
            <a:endParaRPr lang="en-US" sz="1100"/>
          </a:p>
        </p:txBody>
      </p:sp>
      <p:sp>
        <p:nvSpPr>
          <p:cNvPr id="21" name="Rectangle 2"/>
          <p:cNvSpPr txBox="1"/>
          <p:nvPr/>
        </p:nvSpPr>
        <p:spPr>
          <a:xfrm>
            <a:off x="4763731" y="4871617"/>
            <a:ext cx="449406" cy="738046"/>
          </a:xfrm>
          <a:prstGeom prst="rect">
            <a:avLst/>
          </a:prstGeom>
          <a:solidFill>
            <a:schemeClr val="accent2"/>
          </a:solidFill>
          <a:ln>
            <a:noFill/>
          </a:ln>
        </p:spPr>
        <p:txBody>
          <a:bodyPr vert="horz" wrap="square" lIns="9144" tIns="72009" rIns="9144"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FFFFFF"/>
              </a:buClr>
            </a:pPr>
            <a:r>
              <a:rPr lang="zh-CN" altLang="en-US" sz="1100" smtClean="0">
                <a:solidFill>
                  <a:srgbClr val="002960"/>
                </a:solidFill>
              </a:rPr>
              <a:t>人力</a:t>
            </a:r>
            <a:endParaRPr lang="en-US" altLang="zh-CN" sz="1100" smtClean="0">
              <a:solidFill>
                <a:srgbClr val="002960"/>
              </a:solidFill>
            </a:endParaRPr>
          </a:p>
          <a:p>
            <a:pPr algn="ctr">
              <a:buClr>
                <a:srgbClr val="FFFFFF"/>
              </a:buClr>
            </a:pPr>
            <a:r>
              <a:rPr lang="zh-CN" altLang="en-US" sz="1100" smtClean="0">
                <a:solidFill>
                  <a:srgbClr val="002960"/>
                </a:solidFill>
              </a:rPr>
              <a:t>资源部</a:t>
            </a:r>
            <a:endParaRPr lang="en-US" sz="1100">
              <a:solidFill>
                <a:srgbClr val="002960"/>
              </a:solidFill>
            </a:endParaRPr>
          </a:p>
        </p:txBody>
      </p:sp>
      <p:sp>
        <p:nvSpPr>
          <p:cNvPr id="22" name="Rectangle 2"/>
          <p:cNvSpPr txBox="1"/>
          <p:nvPr/>
        </p:nvSpPr>
        <p:spPr>
          <a:xfrm>
            <a:off x="2719431" y="4871617"/>
            <a:ext cx="449406" cy="738046"/>
          </a:xfrm>
          <a:prstGeom prst="rect">
            <a:avLst/>
          </a:prstGeom>
          <a:solidFill>
            <a:schemeClr val="accent2"/>
          </a:solidFill>
          <a:ln>
            <a:noFill/>
          </a:ln>
        </p:spPr>
        <p:txBody>
          <a:bodyPr vert="horz" wrap="square" lIns="9144" tIns="72009" rIns="9144"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r>
              <a:rPr lang="zh-CN" altLang="en-US" sz="1100" smtClean="0"/>
              <a:t>企业</a:t>
            </a:r>
            <a:endParaRPr lang="en-US" altLang="zh-CN" sz="1100" smtClean="0"/>
          </a:p>
          <a:p>
            <a:pPr algn="ctr"/>
            <a:r>
              <a:rPr lang="zh-CN" altLang="en-US" sz="1100" smtClean="0"/>
              <a:t>管理部</a:t>
            </a:r>
            <a:endParaRPr lang="en-US" sz="1100"/>
          </a:p>
        </p:txBody>
      </p:sp>
      <p:sp>
        <p:nvSpPr>
          <p:cNvPr id="23" name="Rectangle 2"/>
          <p:cNvSpPr txBox="1"/>
          <p:nvPr/>
        </p:nvSpPr>
        <p:spPr>
          <a:xfrm>
            <a:off x="3759167" y="4871617"/>
            <a:ext cx="449406" cy="738046"/>
          </a:xfrm>
          <a:prstGeom prst="rect">
            <a:avLst/>
          </a:prstGeom>
          <a:solidFill>
            <a:schemeClr val="accent2"/>
          </a:solidFill>
          <a:ln>
            <a:noFill/>
          </a:ln>
        </p:spPr>
        <p:txBody>
          <a:bodyPr vert="horz" wrap="square" lIns="9144" tIns="72009" rIns="9144" bIns="72009" rtlCol="0" anchor="ctr" anchorCtr="0">
            <a:noAutofit/>
          </a:bodyPr>
          <a:lstStyle>
            <a:defPPr>
              <a:defRPr lang="en-US"/>
            </a:defPPr>
            <a:lvl1pPr marL="0" lvl="0" indent="0" algn="ctr" defTabSz="895350" rtl="0" eaLnBrk="1" fontAlgn="base" hangingPunct="1">
              <a:spcBef>
                <a:spcPct val="0"/>
              </a:spcBef>
              <a:spcAft>
                <a:spcPct val="0"/>
              </a:spcAft>
              <a:buClr>
                <a:srgbClr val="FFFFFF"/>
              </a:buClr>
              <a:defRPr sz="1100" b="0" kern="1200" baseline="0">
                <a:solidFill>
                  <a:schemeClr val="tx1"/>
                </a:solidFill>
                <a:latin typeface="Arial"/>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r>
              <a:rPr lang="zh-CN" altLang="en-US"/>
              <a:t>资产</a:t>
            </a:r>
            <a:endParaRPr lang="en-US" altLang="zh-CN"/>
          </a:p>
          <a:p>
            <a:r>
              <a:rPr lang="zh-CN" altLang="en-US"/>
              <a:t>管理部</a:t>
            </a:r>
            <a:endParaRPr lang="en-US"/>
          </a:p>
        </p:txBody>
      </p:sp>
      <p:sp>
        <p:nvSpPr>
          <p:cNvPr id="24" name="Rectangle 2"/>
          <p:cNvSpPr txBox="1"/>
          <p:nvPr/>
        </p:nvSpPr>
        <p:spPr>
          <a:xfrm>
            <a:off x="4261449" y="4871617"/>
            <a:ext cx="449406" cy="738046"/>
          </a:xfrm>
          <a:prstGeom prst="rect">
            <a:avLst/>
          </a:prstGeom>
          <a:solidFill>
            <a:schemeClr val="accent2"/>
          </a:solidFill>
          <a:ln>
            <a:noFill/>
          </a:ln>
        </p:spPr>
        <p:txBody>
          <a:bodyPr vert="horz" wrap="square" lIns="9144" tIns="72009" rIns="9144" bIns="72009" rtlCol="0" anchor="ctr" anchorCtr="0">
            <a:noAutofit/>
          </a:bodyPr>
          <a:lstStyle>
            <a:defPPr>
              <a:defRPr lang="en-US"/>
            </a:defPPr>
            <a:lvl1pPr marL="0" lvl="0" indent="0" algn="l" defTabSz="895350" rtl="0" eaLnBrk="1" fontAlgn="base" hangingPunct="1">
              <a:spcBef>
                <a:spcPct val="0"/>
              </a:spcBef>
              <a:spcAft>
                <a:spcPct val="0"/>
              </a:spcAft>
              <a:buClr>
                <a:srgbClr val="002960"/>
              </a:buClr>
              <a:defRPr sz="1200" kern="1200" baseline="0">
                <a:solidFill>
                  <a:srgbClr val="000000"/>
                </a:solidFill>
                <a:latin typeface="Arial"/>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chemeClr val="tx2"/>
              </a:buClr>
            </a:pPr>
            <a:r>
              <a:rPr lang="zh-CN" altLang="en-US" sz="1100">
                <a:solidFill>
                  <a:schemeClr val="tx1"/>
                </a:solidFill>
              </a:rPr>
              <a:t>建设</a:t>
            </a:r>
            <a:endParaRPr lang="en-US" altLang="zh-CN" sz="1100">
              <a:solidFill>
                <a:schemeClr val="tx1"/>
              </a:solidFill>
            </a:endParaRPr>
          </a:p>
          <a:p>
            <a:pPr algn="ctr">
              <a:buClr>
                <a:schemeClr val="tx2"/>
              </a:buClr>
            </a:pPr>
            <a:r>
              <a:rPr lang="zh-CN" altLang="en-US" sz="1100" smtClean="0">
                <a:solidFill>
                  <a:schemeClr val="tx1"/>
                </a:solidFill>
              </a:rPr>
              <a:t>管理部</a:t>
            </a:r>
            <a:endParaRPr lang="en-US" sz="1100">
              <a:solidFill>
                <a:schemeClr val="tx1"/>
              </a:solidFill>
            </a:endParaRPr>
          </a:p>
        </p:txBody>
      </p:sp>
      <p:sp>
        <p:nvSpPr>
          <p:cNvPr id="25" name="Rectangle 2"/>
          <p:cNvSpPr txBox="1"/>
          <p:nvPr/>
        </p:nvSpPr>
        <p:spPr>
          <a:xfrm>
            <a:off x="5273047" y="4871617"/>
            <a:ext cx="449406" cy="738046"/>
          </a:xfrm>
          <a:prstGeom prst="rect">
            <a:avLst/>
          </a:prstGeom>
          <a:solidFill>
            <a:schemeClr val="accent2"/>
          </a:solidFill>
          <a:ln>
            <a:noFill/>
          </a:ln>
        </p:spPr>
        <p:txBody>
          <a:bodyPr vert="horz" wrap="square" lIns="9144" tIns="72009" rIns="9144"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FFFFFF"/>
              </a:buClr>
            </a:pPr>
            <a:r>
              <a:rPr lang="zh-CN" altLang="en-US" sz="1100" smtClean="0">
                <a:solidFill>
                  <a:srgbClr val="002960"/>
                </a:solidFill>
              </a:rPr>
              <a:t>审计</a:t>
            </a:r>
            <a:endParaRPr lang="en-US" altLang="zh-CN" sz="1100" smtClean="0">
              <a:solidFill>
                <a:srgbClr val="002960"/>
              </a:solidFill>
            </a:endParaRPr>
          </a:p>
          <a:p>
            <a:pPr algn="ctr">
              <a:buClr>
                <a:srgbClr val="FFFFFF"/>
              </a:buClr>
            </a:pPr>
            <a:r>
              <a:rPr lang="zh-CN" altLang="en-US" sz="1100" smtClean="0">
                <a:solidFill>
                  <a:srgbClr val="002960"/>
                </a:solidFill>
              </a:rPr>
              <a:t>法</a:t>
            </a:r>
            <a:r>
              <a:rPr lang="zh-CN" altLang="en-US" sz="1100">
                <a:solidFill>
                  <a:srgbClr val="002960"/>
                </a:solidFill>
              </a:rPr>
              <a:t>务</a:t>
            </a:r>
            <a:r>
              <a:rPr lang="zh-CN" altLang="en-US" sz="1100" smtClean="0">
                <a:solidFill>
                  <a:srgbClr val="002960"/>
                </a:solidFill>
              </a:rPr>
              <a:t>部</a:t>
            </a:r>
            <a:endParaRPr lang="en-US" sz="1100">
              <a:solidFill>
                <a:srgbClr val="002960"/>
              </a:solidFill>
            </a:endParaRPr>
          </a:p>
        </p:txBody>
      </p:sp>
      <p:sp>
        <p:nvSpPr>
          <p:cNvPr id="27" name="Rectangle 2"/>
          <p:cNvSpPr txBox="1"/>
          <p:nvPr/>
        </p:nvSpPr>
        <p:spPr>
          <a:xfrm>
            <a:off x="2217149" y="4871617"/>
            <a:ext cx="449406" cy="738046"/>
          </a:xfrm>
          <a:prstGeom prst="rect">
            <a:avLst/>
          </a:prstGeom>
          <a:solidFill>
            <a:schemeClr val="accent1"/>
          </a:solidFill>
          <a:ln>
            <a:noFill/>
          </a:ln>
        </p:spPr>
        <p:txBody>
          <a:bodyPr vert="horz" wrap="square" lIns="9144" tIns="72009" rIns="9144" bIns="72009" rtlCol="0" anchor="ctr" anchorCtr="0">
            <a:noAutofit/>
          </a:bodyPr>
          <a:lstStyle>
            <a:defPPr>
              <a:defRPr lang="en-US"/>
            </a:defPPr>
            <a:lvl1pPr marL="0" lvl="0" indent="0" algn="ctr" defTabSz="895350" rtl="0" eaLnBrk="1" fontAlgn="base" hangingPunct="1">
              <a:spcBef>
                <a:spcPct val="0"/>
              </a:spcBef>
              <a:spcAft>
                <a:spcPct val="0"/>
              </a:spcAft>
              <a:buClr>
                <a:srgbClr val="FFFFFF"/>
              </a:buClr>
              <a:defRPr sz="1100" b="1" kern="1200" baseline="0">
                <a:solidFill>
                  <a:srgbClr val="FFFFFF"/>
                </a:solidFill>
                <a:latin typeface="Arial"/>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r>
              <a:rPr lang="zh-CN" altLang="en-US" b="0">
                <a:solidFill>
                  <a:schemeClr val="tx1"/>
                </a:solidFill>
              </a:rPr>
              <a:t>专家</a:t>
            </a:r>
            <a:endParaRPr lang="en-US" altLang="zh-CN" b="0">
              <a:solidFill>
                <a:schemeClr val="tx1"/>
              </a:solidFill>
            </a:endParaRPr>
          </a:p>
          <a:p>
            <a:r>
              <a:rPr lang="zh-CN" altLang="en-US" b="0">
                <a:solidFill>
                  <a:schemeClr val="tx1"/>
                </a:solidFill>
              </a:rPr>
              <a:t>咨询</a:t>
            </a:r>
            <a:endParaRPr lang="en-US" altLang="zh-CN" b="0">
              <a:solidFill>
                <a:schemeClr val="tx1"/>
              </a:solidFill>
            </a:endParaRPr>
          </a:p>
          <a:p>
            <a:r>
              <a:rPr lang="zh-CN" altLang="en-US" b="0">
                <a:solidFill>
                  <a:schemeClr val="tx1"/>
                </a:solidFill>
              </a:rPr>
              <a:t>办公室</a:t>
            </a:r>
            <a:endParaRPr lang="en-US" b="0">
              <a:solidFill>
                <a:schemeClr val="tx1"/>
              </a:solidFill>
            </a:endParaRPr>
          </a:p>
        </p:txBody>
      </p:sp>
      <p:sp>
        <p:nvSpPr>
          <p:cNvPr id="60" name="Rectangle 2"/>
          <p:cNvSpPr txBox="1"/>
          <p:nvPr/>
        </p:nvSpPr>
        <p:spPr>
          <a:xfrm>
            <a:off x="6313688" y="4871617"/>
            <a:ext cx="449406" cy="738046"/>
          </a:xfrm>
          <a:prstGeom prst="rect">
            <a:avLst/>
          </a:prstGeom>
          <a:solidFill>
            <a:schemeClr val="bg1"/>
          </a:solidFill>
          <a:ln>
            <a:solidFill>
              <a:schemeClr val="tx1"/>
            </a:solidFill>
            <a:prstDash val="dash"/>
          </a:ln>
        </p:spPr>
        <p:txBody>
          <a:bodyPr vert="horz" wrap="square" lIns="9144" tIns="72009" rIns="9144"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smtClean="0">
                <a:solidFill>
                  <a:srgbClr val="000000"/>
                </a:solidFill>
              </a:rPr>
              <a:t>信息</a:t>
            </a:r>
            <a:endParaRPr lang="en-US" altLang="zh-CN" sz="1100" smtClean="0">
              <a:solidFill>
                <a:srgbClr val="000000"/>
              </a:solidFill>
            </a:endParaRPr>
          </a:p>
          <a:p>
            <a:pPr algn="ctr">
              <a:buClr>
                <a:srgbClr val="002960"/>
              </a:buClr>
            </a:pPr>
            <a:r>
              <a:rPr lang="zh-CN" altLang="en-US" sz="1100" smtClean="0">
                <a:solidFill>
                  <a:srgbClr val="000000"/>
                </a:solidFill>
              </a:rPr>
              <a:t>管理部</a:t>
            </a:r>
            <a:endParaRPr lang="en-US" sz="1100">
              <a:solidFill>
                <a:srgbClr val="000000"/>
              </a:solidFill>
            </a:endParaRPr>
          </a:p>
        </p:txBody>
      </p:sp>
      <p:sp>
        <p:nvSpPr>
          <p:cNvPr id="73" name="Rectangle 2"/>
          <p:cNvSpPr txBox="1"/>
          <p:nvPr/>
        </p:nvSpPr>
        <p:spPr>
          <a:xfrm>
            <a:off x="5791287" y="4871617"/>
            <a:ext cx="449406" cy="738046"/>
          </a:xfrm>
          <a:prstGeom prst="rect">
            <a:avLst/>
          </a:prstGeom>
          <a:solidFill>
            <a:schemeClr val="accent2"/>
          </a:solidFill>
          <a:ln>
            <a:noFill/>
            <a:prstDash val="dash"/>
          </a:ln>
        </p:spPr>
        <p:txBody>
          <a:bodyPr vert="horz" wrap="square" lIns="9144" tIns="72009" rIns="9144"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r>
              <a:rPr lang="zh-CN" altLang="en-US" sz="1100" smtClean="0"/>
              <a:t>财务部</a:t>
            </a:r>
            <a:endParaRPr lang="en-US" sz="1100"/>
          </a:p>
        </p:txBody>
      </p:sp>
      <p:cxnSp>
        <p:nvCxnSpPr>
          <p:cNvPr id="32" name="Elbow Connector 31"/>
          <p:cNvCxnSpPr>
            <a:stCxn id="11" idx="2"/>
            <a:endCxn id="14" idx="3"/>
          </p:cNvCxnSpPr>
          <p:nvPr/>
        </p:nvCxnSpPr>
        <p:spPr>
          <a:xfrm rot="5400000">
            <a:off x="4071492" y="3211570"/>
            <a:ext cx="44430" cy="774024"/>
          </a:xfrm>
          <a:prstGeom prst="bentConnector2">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7" name="Elbow Connector 136"/>
          <p:cNvCxnSpPr/>
          <p:nvPr/>
        </p:nvCxnSpPr>
        <p:spPr>
          <a:xfrm rot="5400000">
            <a:off x="4849256" y="3691356"/>
            <a:ext cx="44430" cy="774024"/>
          </a:xfrm>
          <a:prstGeom prst="bentConnector2">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41" name="Rectangle 2"/>
          <p:cNvSpPr txBox="1"/>
          <p:nvPr/>
        </p:nvSpPr>
        <p:spPr>
          <a:xfrm>
            <a:off x="5258483" y="3907512"/>
            <a:ext cx="1440732" cy="234777"/>
          </a:xfrm>
          <a:prstGeom prst="rect">
            <a:avLst/>
          </a:prstGeom>
          <a:solidFill>
            <a:schemeClr val="bg1"/>
          </a:solidFill>
          <a:ln>
            <a:solidFill>
              <a:schemeClr val="tx1"/>
            </a:solidFill>
            <a:prstDash val="dash"/>
          </a:ln>
        </p:spPr>
        <p:txBody>
          <a:bodyPr vert="horz" wrap="square" lIns="72009" tIns="72009" rIns="72009" bIns="72009" rtlCol="0" anchor="ctr" anchorCtr="0">
            <a:no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lgn="ctr">
              <a:buClr>
                <a:srgbClr val="002960"/>
              </a:buClr>
            </a:pPr>
            <a:r>
              <a:rPr lang="zh-CN" altLang="en-US" sz="1100" smtClean="0">
                <a:solidFill>
                  <a:srgbClr val="000000"/>
                </a:solidFill>
              </a:rPr>
              <a:t>战略投资决策委员会</a:t>
            </a:r>
            <a:endParaRPr lang="en-US" sz="1100">
              <a:solidFill>
                <a:srgbClr val="000000"/>
              </a:solidFill>
            </a:endParaRPr>
          </a:p>
        </p:txBody>
      </p:sp>
      <p:sp>
        <p:nvSpPr>
          <p:cNvPr id="172" name="Rectangle 2"/>
          <p:cNvSpPr txBox="1"/>
          <p:nvPr/>
        </p:nvSpPr>
        <p:spPr>
          <a:xfrm>
            <a:off x="6849707" y="4865913"/>
            <a:ext cx="449406" cy="738046"/>
          </a:xfrm>
          <a:prstGeom prst="rect">
            <a:avLst/>
          </a:prstGeom>
          <a:solidFill>
            <a:schemeClr val="bg1"/>
          </a:solidFill>
          <a:ln>
            <a:solidFill>
              <a:schemeClr val="tx1"/>
            </a:solidFill>
            <a:prstDash val="dash"/>
          </a:ln>
        </p:spPr>
        <p:txBody>
          <a:bodyPr vert="horz" wrap="square" lIns="9144" tIns="72009" rIns="9144" bIns="72009" rtlCol="0" anchor="ctr" anchorCtr="0">
            <a:noAutofit/>
          </a:bodyPr>
          <a:lstStyle>
            <a:defPPr>
              <a:defRPr lang="en-US"/>
            </a:defPPr>
            <a:lvl1pPr marL="0" lvl="0" indent="0" algn="ctr" defTabSz="895350" rtl="0" eaLnBrk="1" fontAlgn="base" hangingPunct="1">
              <a:spcBef>
                <a:spcPct val="0"/>
              </a:spcBef>
              <a:spcAft>
                <a:spcPct val="0"/>
              </a:spcAft>
              <a:buClr>
                <a:schemeClr val="tx2"/>
              </a:buClr>
              <a:defRPr sz="11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mtClean="0">
                <a:solidFill>
                  <a:srgbClr val="000000"/>
                </a:solidFill>
              </a:rPr>
              <a:t>安全环保部</a:t>
            </a:r>
            <a:endParaRPr lang="en-US">
              <a:solidFill>
                <a:srgbClr val="000000"/>
              </a:solidFill>
            </a:endParaRPr>
          </a:p>
        </p:txBody>
      </p:sp>
      <p:cxnSp>
        <p:nvCxnSpPr>
          <p:cNvPr id="76" name="Elbow Connector 75"/>
          <p:cNvCxnSpPr>
            <a:stCxn id="13" idx="2"/>
            <a:endCxn id="172" idx="0"/>
          </p:cNvCxnSpPr>
          <p:nvPr/>
        </p:nvCxnSpPr>
        <p:spPr>
          <a:xfrm rot="16200000" flipH="1">
            <a:off x="5601831" y="3393333"/>
            <a:ext cx="351467" cy="2593691"/>
          </a:xfrm>
          <a:prstGeom prst="bentConnector3">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7" name="Elbow Connector 126"/>
          <p:cNvCxnSpPr>
            <a:stCxn id="210" idx="0"/>
            <a:endCxn id="154" idx="2"/>
          </p:cNvCxnSpPr>
          <p:nvPr/>
        </p:nvCxnSpPr>
        <p:spPr>
          <a:xfrm rot="16200000" flipV="1">
            <a:off x="5530252" y="1099778"/>
            <a:ext cx="183731" cy="2282796"/>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7" name="1. On-page tracker"/>
          <p:cNvSpPr>
            <a:spLocks noChangeArrowheads="1"/>
          </p:cNvSpPr>
          <p:nvPr/>
        </p:nvSpPr>
        <p:spPr bwMode="auto">
          <a:xfrm>
            <a:off x="119063" y="26988"/>
            <a:ext cx="2005677"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385763"/>
            <a:r>
              <a:rPr lang="zh-CN" altLang="en-US" sz="1400">
                <a:solidFill>
                  <a:srgbClr val="808080"/>
                </a:solidFill>
                <a:latin typeface="+mn-lt"/>
              </a:rPr>
              <a:t>总部定位及职能架构</a:t>
            </a:r>
          </a:p>
        </p:txBody>
      </p:sp>
      <p:sp>
        <p:nvSpPr>
          <p:cNvPr id="107" name="Rectangle 2"/>
          <p:cNvSpPr txBox="1"/>
          <p:nvPr/>
        </p:nvSpPr>
        <p:spPr>
          <a:xfrm>
            <a:off x="7401940" y="4870361"/>
            <a:ext cx="449406" cy="738046"/>
          </a:xfrm>
          <a:prstGeom prst="rect">
            <a:avLst/>
          </a:prstGeom>
          <a:solidFill>
            <a:schemeClr val="bg1"/>
          </a:solidFill>
          <a:ln>
            <a:solidFill>
              <a:schemeClr val="tx1"/>
            </a:solidFill>
            <a:prstDash val="dash"/>
          </a:ln>
        </p:spPr>
        <p:txBody>
          <a:bodyPr vert="horz" wrap="square" lIns="9144" tIns="72009" rIns="9144" bIns="72009" rtlCol="0" anchor="ctr" anchorCtr="0">
            <a:noAutofit/>
          </a:bodyPr>
          <a:lstStyle>
            <a:defPPr>
              <a:defRPr lang="en-US"/>
            </a:defPPr>
            <a:lvl1pPr marL="0" lvl="0" indent="0" algn="ctr" defTabSz="895350" rtl="0" eaLnBrk="1" fontAlgn="base" hangingPunct="1">
              <a:spcBef>
                <a:spcPct val="0"/>
              </a:spcBef>
              <a:spcAft>
                <a:spcPct val="0"/>
              </a:spcAft>
              <a:buClr>
                <a:schemeClr val="tx2"/>
              </a:buClr>
              <a:defRPr sz="11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a:buClr>
                <a:srgbClr val="002960"/>
              </a:buClr>
            </a:pPr>
            <a:r>
              <a:rPr lang="zh-CN" altLang="en-US" smtClean="0">
                <a:solidFill>
                  <a:srgbClr val="000000"/>
                </a:solidFill>
              </a:rPr>
              <a:t>招商</a:t>
            </a:r>
            <a:endParaRPr lang="en-US" altLang="zh-CN" smtClean="0">
              <a:solidFill>
                <a:srgbClr val="000000"/>
              </a:solidFill>
            </a:endParaRPr>
          </a:p>
          <a:p>
            <a:pPr>
              <a:buClr>
                <a:srgbClr val="002960"/>
              </a:buClr>
            </a:pPr>
            <a:r>
              <a:rPr lang="zh-CN" altLang="en-US" smtClean="0">
                <a:solidFill>
                  <a:srgbClr val="000000"/>
                </a:solidFill>
              </a:rPr>
              <a:t>中心</a:t>
            </a:r>
            <a:endParaRPr lang="en-US">
              <a:solidFill>
                <a:srgbClr val="000000"/>
              </a:solidFill>
            </a:endParaRPr>
          </a:p>
        </p:txBody>
      </p:sp>
      <p:cxnSp>
        <p:nvCxnSpPr>
          <p:cNvPr id="111" name="Elbow Connector 110"/>
          <p:cNvCxnSpPr>
            <a:stCxn id="13" idx="2"/>
            <a:endCxn id="107" idx="0"/>
          </p:cNvCxnSpPr>
          <p:nvPr/>
        </p:nvCxnSpPr>
        <p:spPr>
          <a:xfrm rot="16200000" flipH="1">
            <a:off x="5875724" y="3119441"/>
            <a:ext cx="355915" cy="3145924"/>
          </a:xfrm>
          <a:prstGeom prst="bentConnector3">
            <a:avLst>
              <a:gd name="adj1" fmla="val 50000"/>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28" name="Marvin Title Tracker Circle"/>
          <p:cNvSpPr/>
          <p:nvPr/>
        </p:nvSpPr>
        <p:spPr>
          <a:xfrm>
            <a:off x="119063" y="207169"/>
            <a:ext cx="335598" cy="335598"/>
          </a:xfrm>
          <a:prstGeom prst="ellipse">
            <a:avLst/>
          </a:prstGeom>
          <a:solidFill>
            <a:schemeClr val="accent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r>
              <a:rPr lang="en-US" sz="1900" b="1" smtClean="0">
                <a:solidFill>
                  <a:schemeClr val="tx2"/>
                </a:solidFill>
                <a:latin typeface="Arial" pitchFamily="34" charset="0"/>
              </a:rPr>
              <a:t>1</a:t>
            </a:r>
          </a:p>
        </p:txBody>
      </p:sp>
    </p:spTree>
    <p:custDataLst>
      <p:tags r:id="rId7"/>
    </p:custDataLst>
    <p:extLst>
      <p:ext uri="{BB962C8B-B14F-4D97-AF65-F5344CB8AC3E}">
        <p14:creationId xmlns:p14="http://schemas.microsoft.com/office/powerpoint/2010/main" val="2444670525"/>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0" name="Object 9" hidden="1"/>
          <p:cNvGraphicFramePr>
            <a:graphicFrameLocks noChangeAspect="1"/>
          </p:cNvGraphicFramePr>
          <p:nvPr>
            <p:custDataLst>
              <p:tags r:id="rId3"/>
            </p:custDataLst>
            <p:extLst/>
          </p:nvPr>
        </p:nvGraphicFramePr>
        <p:xfrm>
          <a:off x="1588" y="1588"/>
          <a:ext cx="1587" cy="1587"/>
        </p:xfrm>
        <a:graphic>
          <a:graphicData uri="http://schemas.openxmlformats.org/presentationml/2006/ole">
            <mc:AlternateContent>
              <mc:Choice xmlns:v="urn:schemas-microsoft-com:vml" Requires="v">
                <p:oleObj spid="_x0000_s1051" name="think-cell Slide" r:id="rId4" imgW="393" imgH="394" progId="TCLayout.ActiveDocument.1">
                  <p:embed/>
                </p:oleObj>
              </mc:Choice>
              <mc:Fallback>
                <p:oleObj name="think-cell Slide" r:id="rId4" imgW="393" imgH="394" progId="TCLayout.ActiveDocument.1">
                  <p:embed/>
                  <p:pic>
                    <p:nvPicPr>
                      <p:cNvPr id="0" name="OLE substitute image"/>
                      <p:cNvPicPr/>
                      <p:nvPr/>
                    </p:nvPicPr>
                    <p:blipFill>
                      <a:blip r:embed="rId5"/>
                      <a:stretch>
                        <a:fillRect/>
                      </a:stretch>
                    </p:blipFill>
                    <p:spPr>
                      <a:xfrm>
                        <a:off x="1588" y="1588"/>
                        <a:ext cx="1587" cy="1587"/>
                      </a:xfrm>
                      <a:prstGeom prst="rect">
                        <a:avLst/>
                      </a:prstGeom>
                    </p:spPr>
                  </p:pic>
                </p:oleObj>
              </mc:Fallback>
            </mc:AlternateContent>
          </a:graphicData>
        </a:graphic>
      </p:graphicFrame>
      <p:sp>
        <p:nvSpPr>
          <p:cNvPr id="2" name="Title 1"/>
          <p:cNvSpPr>
            <a:spLocks noGrp="1"/>
          </p:cNvSpPr>
          <p:nvPr>
            <p:ph type="title"/>
          </p:nvPr>
        </p:nvSpPr>
        <p:spPr>
          <a:xfrm>
            <a:off x="119063" y="230188"/>
            <a:ext cx="8618537" cy="292388"/>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338328" tIns="0" rIns="0" bIns="0" numCol="1" anchor="t" anchorCtr="0" compatLnSpc="1">
            <a:prstTxWarp prst="textNoShape">
              <a:avLst/>
            </a:prstTxWarp>
            <a:spAutoFit/>
          </a:bodyPr>
          <a:lstStyle/>
          <a:p>
            <a:r>
              <a:rPr lang="zh-CN" altLang="en-US" smtClean="0"/>
              <a:t>在短期未来，对开投总部各职能部门的职责进行了重新梳理及划分</a:t>
            </a:r>
            <a:endParaRPr lang="en-US"/>
          </a:p>
        </p:txBody>
      </p:sp>
      <p:sp>
        <p:nvSpPr>
          <p:cNvPr id="5"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indent="-633413" defTabSz="895350">
              <a:tabLst>
                <a:tab pos="628650"/>
              </a:tabLst>
            </a:pPr>
            <a:r>
              <a:rPr lang="zh-CN" altLang="en-US" sz="1000">
                <a:solidFill>
                  <a:srgbClr val="000000"/>
                </a:solidFill>
                <a:latin typeface="+mn-lt"/>
              </a:rPr>
              <a:t>资料来源：客户资料；客户访谈；小组分析</a:t>
            </a:r>
            <a:endParaRPr lang="en-US" altLang="zh-CN" sz="1000">
              <a:solidFill>
                <a:srgbClr val="000000"/>
              </a:solidFill>
              <a:latin typeface="+mn-lt"/>
            </a:endParaRPr>
          </a:p>
        </p:txBody>
      </p:sp>
      <p:grpSp>
        <p:nvGrpSpPr>
          <p:cNvPr id="15" name="Group 14"/>
          <p:cNvGrpSpPr/>
          <p:nvPr/>
        </p:nvGrpSpPr>
        <p:grpSpPr>
          <a:xfrm>
            <a:off x="5869610" y="540297"/>
            <a:ext cx="2867990" cy="160338"/>
            <a:chOff x="5869610" y="627730"/>
            <a:chExt cx="2867990" cy="160338"/>
          </a:xfrm>
        </p:grpSpPr>
        <p:sp>
          <p:nvSpPr>
            <p:cNvPr id="107" name="RectangleLegend1"/>
            <p:cNvSpPr>
              <a:spLocks noChangeArrowheads="1"/>
            </p:cNvSpPr>
            <p:nvPr/>
          </p:nvSpPr>
          <p:spPr bwMode="auto">
            <a:xfrm>
              <a:off x="7074014" y="627730"/>
              <a:ext cx="165100" cy="160338"/>
            </a:xfrm>
            <a:prstGeom prst="rect">
              <a:avLst/>
            </a:prstGeom>
            <a:solidFill>
              <a:schemeClr val="bg1"/>
            </a:solidFill>
            <a:ln>
              <a:solidFill>
                <a:schemeClr val="accent3"/>
              </a:solidFill>
              <a:prstDash val="dash"/>
            </a:ln>
            <a:extLst/>
          </p:spPr>
          <p:txBody>
            <a:bodyPr vert="horz" wrap="square" lIns="72009" tIns="72009" rIns="72009" bIns="72009" rtlCol="0" anchor="ctr"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rgbClr val="002960"/>
                </a:buClr>
              </a:pPr>
              <a:endParaRPr lang="en-US" sz="800">
                <a:solidFill>
                  <a:srgbClr val="000000"/>
                </a:solidFill>
                <a:latin typeface="楷体"/>
              </a:endParaRPr>
            </a:p>
          </p:txBody>
        </p:sp>
        <p:sp>
          <p:nvSpPr>
            <p:cNvPr id="108" name="Legend1"/>
            <p:cNvSpPr>
              <a:spLocks noChangeArrowheads="1"/>
            </p:cNvSpPr>
            <p:nvPr/>
          </p:nvSpPr>
          <p:spPr bwMode="auto">
            <a:xfrm>
              <a:off x="7328014" y="646344"/>
              <a:ext cx="205184" cy="1231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rgbClr val="002960"/>
                </a:buClr>
              </a:pPr>
              <a:r>
                <a:rPr lang="zh-CN" altLang="en-US" sz="800">
                  <a:solidFill>
                    <a:srgbClr val="000000"/>
                  </a:solidFill>
                </a:rPr>
                <a:t>新增</a:t>
              </a:r>
              <a:endParaRPr lang="en-US" sz="800">
                <a:solidFill>
                  <a:srgbClr val="000000"/>
                </a:solidFill>
              </a:endParaRPr>
            </a:p>
          </p:txBody>
        </p:sp>
        <p:sp>
          <p:nvSpPr>
            <p:cNvPr id="110" name="RectangleLegend2"/>
            <p:cNvSpPr>
              <a:spLocks noChangeArrowheads="1"/>
            </p:cNvSpPr>
            <p:nvPr/>
          </p:nvSpPr>
          <p:spPr bwMode="auto">
            <a:xfrm>
              <a:off x="6471812" y="627730"/>
              <a:ext cx="165100" cy="160338"/>
            </a:xfrm>
            <a:prstGeom prst="rect">
              <a:avLst/>
            </a:prstGeom>
            <a:solidFill>
              <a:schemeClr val="accent2"/>
            </a:solidFill>
            <a:ln>
              <a:noFill/>
            </a:ln>
            <a:extLst/>
          </p:spPr>
          <p:txBody>
            <a:bodyPr vert="horz" wrap="square" lIns="72009" tIns="72009" rIns="72009" bIns="72009" rtlCol="0" anchor="ctr"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rgbClr val="FFFFFF"/>
                </a:buClr>
              </a:pPr>
              <a:endParaRPr lang="en-US" sz="800" b="1">
                <a:solidFill>
                  <a:srgbClr val="FFFFFF"/>
                </a:solidFill>
                <a:latin typeface="楷体"/>
              </a:endParaRPr>
            </a:p>
          </p:txBody>
        </p:sp>
        <p:sp>
          <p:nvSpPr>
            <p:cNvPr id="111" name="Legend2"/>
            <p:cNvSpPr>
              <a:spLocks noChangeArrowheads="1"/>
            </p:cNvSpPr>
            <p:nvPr/>
          </p:nvSpPr>
          <p:spPr bwMode="auto">
            <a:xfrm>
              <a:off x="6725812" y="646344"/>
              <a:ext cx="205184" cy="1231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rgbClr val="002960"/>
                </a:buClr>
              </a:pPr>
              <a:r>
                <a:rPr lang="zh-CN" altLang="en-US" sz="800">
                  <a:solidFill>
                    <a:srgbClr val="000000"/>
                  </a:solidFill>
                </a:rPr>
                <a:t>加强</a:t>
              </a:r>
              <a:endParaRPr lang="en-US" sz="800">
                <a:solidFill>
                  <a:srgbClr val="000000"/>
                </a:solidFill>
              </a:endParaRPr>
            </a:p>
          </p:txBody>
        </p:sp>
        <p:sp>
          <p:nvSpPr>
            <p:cNvPr id="113" name="RectangleLegend3"/>
            <p:cNvSpPr>
              <a:spLocks noChangeArrowheads="1"/>
            </p:cNvSpPr>
            <p:nvPr/>
          </p:nvSpPr>
          <p:spPr bwMode="auto">
            <a:xfrm>
              <a:off x="8278416" y="627730"/>
              <a:ext cx="165100" cy="160338"/>
            </a:xfrm>
            <a:prstGeom prst="rect">
              <a:avLst/>
            </a:prstGeom>
            <a:solidFill>
              <a:schemeClr val="bg1">
                <a:lumMod val="85000"/>
              </a:schemeClr>
            </a:solidFill>
            <a:ln w="19050">
              <a:noFill/>
              <a:prstDash val="dash"/>
            </a:ln>
            <a:extLst/>
          </p:spPr>
          <p:txBody>
            <a:bodyPr vert="horz" wrap="square" lIns="72009" tIns="72009" rIns="72009" bIns="72009" rtlCol="0" anchor="ctr"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rgbClr val="002960"/>
                </a:buClr>
              </a:pPr>
              <a:endParaRPr lang="en-US" sz="800" b="1">
                <a:solidFill>
                  <a:srgbClr val="808080">
                    <a:lumMod val="20000"/>
                    <a:lumOff val="80000"/>
                  </a:srgbClr>
                </a:solidFill>
              </a:endParaRPr>
            </a:p>
          </p:txBody>
        </p:sp>
        <p:sp>
          <p:nvSpPr>
            <p:cNvPr id="114" name="Legend3"/>
            <p:cNvSpPr>
              <a:spLocks noChangeArrowheads="1"/>
            </p:cNvSpPr>
            <p:nvPr/>
          </p:nvSpPr>
          <p:spPr bwMode="auto">
            <a:xfrm>
              <a:off x="8532416" y="646344"/>
              <a:ext cx="205184" cy="1231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rgbClr val="002960"/>
                </a:buClr>
              </a:pPr>
              <a:r>
                <a:rPr lang="zh-CN" altLang="en-US" sz="800">
                  <a:solidFill>
                    <a:srgbClr val="000000"/>
                  </a:solidFill>
                </a:rPr>
                <a:t>移出</a:t>
              </a:r>
              <a:endParaRPr lang="en-US" sz="800">
                <a:solidFill>
                  <a:srgbClr val="000000"/>
                </a:solidFill>
              </a:endParaRPr>
            </a:p>
          </p:txBody>
        </p:sp>
        <p:sp>
          <p:nvSpPr>
            <p:cNvPr id="116" name="RectangleLegend2"/>
            <p:cNvSpPr>
              <a:spLocks noChangeArrowheads="1"/>
            </p:cNvSpPr>
            <p:nvPr/>
          </p:nvSpPr>
          <p:spPr bwMode="auto">
            <a:xfrm>
              <a:off x="7676216" y="627730"/>
              <a:ext cx="165100" cy="160338"/>
            </a:xfrm>
            <a:prstGeom prst="rect">
              <a:avLst/>
            </a:prstGeom>
            <a:solidFill>
              <a:schemeClr val="accent3"/>
            </a:solidFill>
            <a:ln>
              <a:noFill/>
            </a:ln>
            <a:extLst/>
          </p:spPr>
          <p:txBody>
            <a:bodyPr vert="horz" wrap="square" lIns="72009" tIns="72009" rIns="72009" bIns="72009" rtlCol="0" anchor="ctr"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rgbClr val="002960"/>
                </a:buClr>
              </a:pPr>
              <a:endParaRPr lang="en-US" sz="800">
                <a:solidFill>
                  <a:srgbClr val="000000"/>
                </a:solidFill>
                <a:latin typeface="楷体"/>
              </a:endParaRPr>
            </a:p>
          </p:txBody>
        </p:sp>
        <p:sp>
          <p:nvSpPr>
            <p:cNvPr id="117" name="Legend2"/>
            <p:cNvSpPr>
              <a:spLocks noChangeArrowheads="1"/>
            </p:cNvSpPr>
            <p:nvPr/>
          </p:nvSpPr>
          <p:spPr bwMode="auto">
            <a:xfrm>
              <a:off x="7930216" y="646344"/>
              <a:ext cx="205184" cy="1231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rgbClr val="002960"/>
                </a:buClr>
              </a:pPr>
              <a:r>
                <a:rPr lang="zh-CN" altLang="en-US" sz="800">
                  <a:solidFill>
                    <a:srgbClr val="000000"/>
                  </a:solidFill>
                </a:rPr>
                <a:t>移入</a:t>
              </a:r>
              <a:endParaRPr lang="en-US" sz="800">
                <a:solidFill>
                  <a:srgbClr val="000000"/>
                </a:solidFill>
              </a:endParaRPr>
            </a:p>
          </p:txBody>
        </p:sp>
        <p:sp>
          <p:nvSpPr>
            <p:cNvPr id="119" name="RectangleLegend2"/>
            <p:cNvSpPr>
              <a:spLocks noChangeArrowheads="1"/>
            </p:cNvSpPr>
            <p:nvPr/>
          </p:nvSpPr>
          <p:spPr bwMode="auto">
            <a:xfrm>
              <a:off x="5869610" y="627730"/>
              <a:ext cx="165100" cy="160338"/>
            </a:xfrm>
            <a:prstGeom prst="rect">
              <a:avLst/>
            </a:prstGeom>
            <a:solidFill>
              <a:schemeClr val="accent1"/>
            </a:solidFill>
            <a:ln>
              <a:noFill/>
            </a:ln>
            <a:extLst/>
          </p:spPr>
          <p:txBody>
            <a:bodyPr vert="horz" wrap="square" lIns="72009" tIns="72009" rIns="72009" bIns="72009" rtlCol="0" anchor="ctr"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lgn="ctr" defTabSz="895350">
                <a:buClr>
                  <a:srgbClr val="FFFFFF"/>
                </a:buClr>
              </a:pPr>
              <a:endParaRPr lang="en-US" sz="800" b="1">
                <a:solidFill>
                  <a:srgbClr val="FFFFFF"/>
                </a:solidFill>
                <a:latin typeface="楷体"/>
              </a:endParaRPr>
            </a:p>
          </p:txBody>
        </p:sp>
        <p:sp>
          <p:nvSpPr>
            <p:cNvPr id="120" name="Legend2"/>
            <p:cNvSpPr>
              <a:spLocks noChangeArrowheads="1"/>
            </p:cNvSpPr>
            <p:nvPr/>
          </p:nvSpPr>
          <p:spPr bwMode="auto">
            <a:xfrm>
              <a:off x="6123610" y="646344"/>
              <a:ext cx="205184" cy="1231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buClr>
                  <a:srgbClr val="002960"/>
                </a:buClr>
              </a:pPr>
              <a:r>
                <a:rPr lang="zh-CN" altLang="en-US" sz="800">
                  <a:solidFill>
                    <a:srgbClr val="000000"/>
                  </a:solidFill>
                </a:rPr>
                <a:t>不变</a:t>
              </a:r>
              <a:endParaRPr lang="en-US" sz="800">
                <a:solidFill>
                  <a:srgbClr val="000000"/>
                </a:solidFill>
              </a:endParaRPr>
            </a:p>
          </p:txBody>
        </p:sp>
      </p:grpSp>
      <p:sp>
        <p:nvSpPr>
          <p:cNvPr id="126" name="1. On-page tracker"/>
          <p:cNvSpPr>
            <a:spLocks noChangeArrowheads="1"/>
          </p:cNvSpPr>
          <p:nvPr/>
        </p:nvSpPr>
        <p:spPr bwMode="auto">
          <a:xfrm>
            <a:off x="119063" y="26988"/>
            <a:ext cx="1615827"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1400">
                <a:solidFill>
                  <a:srgbClr val="808080"/>
                </a:solidFill>
                <a:latin typeface="+mn-lt"/>
              </a:rPr>
              <a:t>总部定位及职能架构</a:t>
            </a:r>
          </a:p>
        </p:txBody>
      </p:sp>
      <p:sp>
        <p:nvSpPr>
          <p:cNvPr id="129" name="4. Footnote"/>
          <p:cNvSpPr txBox="1">
            <a:spLocks noChangeArrowheads="1"/>
          </p:cNvSpPr>
          <p:nvPr/>
        </p:nvSpPr>
        <p:spPr bwMode="auto">
          <a:xfrm>
            <a:off x="119063" y="5673351"/>
            <a:ext cx="8548687"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spAutoFit/>
          </a:bodyPr>
          <a:lstStyle>
            <a:defPPr>
              <a:defRPr lang="en-US"/>
            </a:defPPr>
            <a:lvl1pPr marL="104775" indent="-104775" algn="l" defTabSz="895350" rtl="0" fontAlgn="base">
              <a:spcBef>
                <a:spcPct val="0"/>
              </a:spcBef>
              <a:spcAft>
                <a:spcPct val="0"/>
              </a:spcAft>
              <a:defRPr sz="1000" kern="1200">
                <a:solidFill>
                  <a:schemeClr val="tx1"/>
                </a:solidFill>
                <a:latin typeface="Arial"/>
                <a:ea typeface="+mn-ea"/>
                <a:cs typeface="+mn-cs"/>
              </a:defRPr>
            </a:lvl1pPr>
            <a:lvl2pPr marL="1031875" algn="l" defTabSz="895350" rtl="0" fontAlgn="base">
              <a:spcBef>
                <a:spcPct val="0"/>
              </a:spcBef>
              <a:spcAft>
                <a:spcPct val="0"/>
              </a:spcAft>
              <a:defRPr sz="2400" kern="1200">
                <a:solidFill>
                  <a:schemeClr val="tx1"/>
                </a:solidFill>
                <a:latin typeface="Arial"/>
                <a:ea typeface="+mn-ea"/>
                <a:cs typeface="+mn-cs"/>
              </a:defRPr>
            </a:lvl2pPr>
            <a:lvl3pPr marL="1217613" algn="l" defTabSz="895350" rtl="0" fontAlgn="base">
              <a:spcBef>
                <a:spcPct val="0"/>
              </a:spcBef>
              <a:spcAft>
                <a:spcPct val="0"/>
              </a:spcAft>
              <a:defRPr sz="2400" kern="1200">
                <a:solidFill>
                  <a:schemeClr val="tx1"/>
                </a:solidFill>
                <a:latin typeface="Arial"/>
                <a:ea typeface="+mn-ea"/>
                <a:cs typeface="+mn-cs"/>
              </a:defRPr>
            </a:lvl3pPr>
            <a:lvl4pPr marL="1404938" algn="l" defTabSz="895350" rtl="0" fontAlgn="base">
              <a:spcBef>
                <a:spcPct val="0"/>
              </a:spcBef>
              <a:spcAft>
                <a:spcPct val="0"/>
              </a:spcAft>
              <a:defRPr sz="2400" kern="1200">
                <a:solidFill>
                  <a:schemeClr val="tx1"/>
                </a:solidFill>
                <a:latin typeface="Arial"/>
                <a:ea typeface="+mn-ea"/>
                <a:cs typeface="+mn-cs"/>
              </a:defRPr>
            </a:lvl4pPr>
            <a:lvl5pPr marL="1792288" algn="l" defTabSz="895350" rtl="0" fontAlgn="base">
              <a:spcBef>
                <a:spcPct val="0"/>
              </a:spcBef>
              <a:spcAft>
                <a:spcPct val="0"/>
              </a:spcAft>
              <a:defRPr sz="2400" kern="1200">
                <a:solidFill>
                  <a:schemeClr val="tx1"/>
                </a:solidFill>
                <a:latin typeface="Arial"/>
                <a:ea typeface="+mn-ea"/>
                <a:cs typeface="+mn-cs"/>
              </a:defRPr>
            </a:lvl5pPr>
            <a:lvl6pPr marL="2249488"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706688"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163888"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621088"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r>
              <a:rPr lang="en-US" altLang="zh-CN"/>
              <a:t>1 </a:t>
            </a:r>
            <a:r>
              <a:rPr lang="zh-CN" altLang="en-US"/>
              <a:t>包括党委会会议、董事长办公会、总经理办公会</a:t>
            </a:r>
            <a:r>
              <a:rPr lang="zh-CN" altLang="en-US" smtClean="0"/>
              <a:t>，</a:t>
            </a:r>
            <a:r>
              <a:rPr lang="zh-CN" altLang="en-US"/>
              <a:t>和</a:t>
            </a:r>
            <a:r>
              <a:rPr lang="zh-CN" altLang="en-US" smtClean="0"/>
              <a:t>董事会</a:t>
            </a:r>
            <a:r>
              <a:rPr lang="zh-CN" altLang="en-US"/>
              <a:t>例会行政</a:t>
            </a:r>
            <a:r>
              <a:rPr lang="zh-CN" altLang="en-US" smtClean="0"/>
              <a:t>支持</a:t>
            </a:r>
            <a:endParaRPr lang="zh-CN" altLang="en-US"/>
          </a:p>
          <a:p>
            <a:r>
              <a:rPr lang="en-US" altLang="zh-CN"/>
              <a:t>2 </a:t>
            </a:r>
            <a:r>
              <a:rPr lang="zh-CN" altLang="en-US"/>
              <a:t>包括投资项目审核备案、投后管理的台账管理、项目投资后对回报率等关键指标追踪等</a:t>
            </a:r>
          </a:p>
          <a:p>
            <a:r>
              <a:rPr lang="en-US" altLang="zh-CN"/>
              <a:t>3 </a:t>
            </a:r>
            <a:r>
              <a:rPr lang="zh-CN" altLang="en-US"/>
              <a:t>指党工委、管委会交办项目，以及开投公司层面重大项目</a:t>
            </a:r>
          </a:p>
          <a:p>
            <a:r>
              <a:rPr lang="en-US" altLang="zh-CN"/>
              <a:t>4 </a:t>
            </a:r>
            <a:r>
              <a:rPr lang="zh-CN" altLang="en-US"/>
              <a:t>包括建设项目计划、统计、监督、项目库建设管理等</a:t>
            </a:r>
            <a:endParaRPr lang="en-US" altLang="zh-CN"/>
          </a:p>
        </p:txBody>
      </p:sp>
      <p:cxnSp>
        <p:nvCxnSpPr>
          <p:cNvPr id="104" name="Straight Connector 103"/>
          <p:cNvCxnSpPr/>
          <p:nvPr/>
        </p:nvCxnSpPr>
        <p:spPr>
          <a:xfrm flipH="1">
            <a:off x="6861026" y="708684"/>
            <a:ext cx="0" cy="324773"/>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147" name="Marvin Title Tracker Circle"/>
          <p:cNvSpPr/>
          <p:nvPr/>
        </p:nvSpPr>
        <p:spPr>
          <a:xfrm>
            <a:off x="119063" y="230188"/>
            <a:ext cx="292608" cy="292608"/>
          </a:xfrm>
          <a:prstGeom prst="ellipse">
            <a:avLst/>
          </a:prstGeom>
          <a:solidFill>
            <a:schemeClr val="accent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r>
              <a:rPr lang="en-US" sz="1900" b="1" smtClean="0">
                <a:solidFill>
                  <a:schemeClr val="tx2"/>
                </a:solidFill>
                <a:latin typeface="Arial" pitchFamily="34" charset="0"/>
              </a:rPr>
              <a:t>1</a:t>
            </a:r>
          </a:p>
        </p:txBody>
      </p:sp>
      <p:cxnSp>
        <p:nvCxnSpPr>
          <p:cNvPr id="100" name="Straight Connector 99"/>
          <p:cNvCxnSpPr/>
          <p:nvPr/>
        </p:nvCxnSpPr>
        <p:spPr>
          <a:xfrm flipH="1">
            <a:off x="7474365" y="1089716"/>
            <a:ext cx="0" cy="4513574"/>
          </a:xfrm>
          <a:prstGeom prst="line">
            <a:avLst/>
          </a:prstGeom>
          <a:ln>
            <a:solidFill>
              <a:schemeClr val="accent6"/>
            </a:solidFill>
            <a:prstDash val="dash"/>
          </a:ln>
        </p:spPr>
        <p:style>
          <a:lnRef idx="1">
            <a:schemeClr val="accent1"/>
          </a:lnRef>
          <a:fillRef idx="0">
            <a:schemeClr val="accent1"/>
          </a:fillRef>
          <a:effectRef idx="0">
            <a:schemeClr val="accent1"/>
          </a:effectRef>
          <a:fontRef idx="minor">
            <a:schemeClr val="tx1"/>
          </a:fontRef>
        </p:style>
      </p:cxnSp>
      <p:sp>
        <p:nvSpPr>
          <p:cNvPr id="99" name="Rectangle 88"/>
          <p:cNvSpPr>
            <a:spLocks noChangeArrowheads="1"/>
          </p:cNvSpPr>
          <p:nvPr/>
        </p:nvSpPr>
        <p:spPr bwMode="auto">
          <a:xfrm>
            <a:off x="119063" y="800326"/>
            <a:ext cx="7331950" cy="284310"/>
          </a:xfrm>
          <a:prstGeom prst="rect">
            <a:avLst/>
          </a:prstGeom>
          <a:solidFill>
            <a:schemeClr val="accent1"/>
          </a:solidFill>
          <a:ln w="19050">
            <a:noFill/>
            <a:miter lim="800000"/>
          </a:ln>
          <a:effectLst/>
          <a:extLst/>
        </p:spPr>
        <p:txBody>
          <a:bodyPr wrap="square" lIns="72009" tIns="72009" rIns="72009" bIns="72009" anchor="ctr"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buClr>
                <a:srgbClr val="002960"/>
              </a:buClr>
            </a:pPr>
            <a:r>
              <a:rPr lang="zh-CN" altLang="en-US" sz="950" b="1">
                <a:solidFill>
                  <a:srgbClr val="000000"/>
                </a:solidFill>
              </a:rPr>
              <a:t>现有职能部门</a:t>
            </a:r>
            <a:endParaRPr lang="en-US" sz="950" b="1">
              <a:solidFill>
                <a:srgbClr val="000000"/>
              </a:solidFill>
            </a:endParaRPr>
          </a:p>
        </p:txBody>
      </p:sp>
      <p:sp>
        <p:nvSpPr>
          <p:cNvPr id="101" name="Rectangle 88"/>
          <p:cNvSpPr>
            <a:spLocks noChangeArrowheads="1"/>
          </p:cNvSpPr>
          <p:nvPr/>
        </p:nvSpPr>
        <p:spPr bwMode="auto">
          <a:xfrm>
            <a:off x="7497717" y="800326"/>
            <a:ext cx="1248847" cy="289390"/>
          </a:xfrm>
          <a:prstGeom prst="rect">
            <a:avLst/>
          </a:prstGeom>
          <a:solidFill>
            <a:schemeClr val="accent1"/>
          </a:solidFill>
          <a:ln w="19050">
            <a:noFill/>
            <a:miter lim="800000"/>
          </a:ln>
          <a:effectLst/>
          <a:extLst/>
        </p:spPr>
        <p:txBody>
          <a:bodyPr wrap="square" lIns="72009" tIns="72009" rIns="72009" bIns="72009" anchor="ctr"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buClr>
                <a:srgbClr val="002960"/>
              </a:buClr>
            </a:pPr>
            <a:r>
              <a:rPr lang="zh-CN" altLang="en-US" sz="950" b="1" smtClean="0">
                <a:solidFill>
                  <a:srgbClr val="000000"/>
                </a:solidFill>
              </a:rPr>
              <a:t>未来可新增</a:t>
            </a:r>
            <a:r>
              <a:rPr lang="zh-CN" altLang="en-US" sz="950" b="1">
                <a:solidFill>
                  <a:srgbClr val="000000"/>
                </a:solidFill>
              </a:rPr>
              <a:t>职能部门</a:t>
            </a:r>
            <a:endParaRPr lang="en-US" sz="950" b="1">
              <a:solidFill>
                <a:srgbClr val="000000"/>
              </a:solidFill>
            </a:endParaRPr>
          </a:p>
        </p:txBody>
      </p:sp>
      <p:sp>
        <p:nvSpPr>
          <p:cNvPr id="102" name="Rectangle 101"/>
          <p:cNvSpPr/>
          <p:nvPr/>
        </p:nvSpPr>
        <p:spPr>
          <a:xfrm>
            <a:off x="128028" y="800326"/>
            <a:ext cx="8618537" cy="4799754"/>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90871" tIns="45442" rIns="90871" bIns="45442"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950" err="1">
              <a:solidFill>
                <a:srgbClr val="000000"/>
              </a:solidFill>
            </a:endParaRPr>
          </a:p>
        </p:txBody>
      </p:sp>
      <p:sp>
        <p:nvSpPr>
          <p:cNvPr id="8" name="Rectangle 23"/>
          <p:cNvSpPr>
            <a:spLocks noChangeArrowheads="1"/>
          </p:cNvSpPr>
          <p:nvPr/>
        </p:nvSpPr>
        <p:spPr bwMode="gray">
          <a:xfrm>
            <a:off x="1984910" y="1102739"/>
            <a:ext cx="576996" cy="372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Arial"/>
              </a:rPr>
              <a:t>专家咨询</a:t>
            </a:r>
            <a:endParaRPr lang="en-US" altLang="zh-CN" sz="950" b="1" smtClean="0">
              <a:solidFill>
                <a:srgbClr val="000000"/>
              </a:solidFill>
              <a:latin typeface="Arial"/>
            </a:endParaRPr>
          </a:p>
          <a:p>
            <a:pPr>
              <a:lnSpc>
                <a:spcPct val="85000"/>
              </a:lnSpc>
            </a:pPr>
            <a:r>
              <a:rPr lang="zh-CN" altLang="en-US" sz="950" b="1" smtClean="0">
                <a:solidFill>
                  <a:srgbClr val="000000"/>
                </a:solidFill>
                <a:latin typeface="Arial"/>
              </a:rPr>
              <a:t>委员会</a:t>
            </a:r>
            <a:br>
              <a:rPr lang="en-US" altLang="zh-CN" sz="950" b="1" smtClean="0">
                <a:solidFill>
                  <a:srgbClr val="000000"/>
                </a:solidFill>
                <a:latin typeface="Arial"/>
              </a:rPr>
            </a:br>
            <a:r>
              <a:rPr lang="zh-CN" altLang="en-US" sz="950" b="1" smtClean="0">
                <a:solidFill>
                  <a:srgbClr val="000000"/>
                </a:solidFill>
                <a:latin typeface="Arial"/>
              </a:rPr>
              <a:t>办公室</a:t>
            </a:r>
            <a:endParaRPr lang="zh-CN" altLang="en-US" sz="950" b="1">
              <a:solidFill>
                <a:srgbClr val="000000"/>
              </a:solidFill>
              <a:latin typeface="Arial"/>
            </a:endParaRPr>
          </a:p>
        </p:txBody>
      </p:sp>
      <p:sp>
        <p:nvSpPr>
          <p:cNvPr id="11" name="Rectangle 18"/>
          <p:cNvSpPr>
            <a:spLocks noChangeArrowheads="1"/>
          </p:cNvSpPr>
          <p:nvPr/>
        </p:nvSpPr>
        <p:spPr bwMode="gray">
          <a:xfrm>
            <a:off x="158954" y="1227003"/>
            <a:ext cx="583655"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89861">
              <a:lnSpc>
                <a:spcPct val="85000"/>
              </a:lnSpc>
            </a:pPr>
            <a:r>
              <a:rPr lang="zh-CN" altLang="en-US" sz="950" b="1">
                <a:solidFill>
                  <a:srgbClr val="000000"/>
                </a:solidFill>
              </a:rPr>
              <a:t>党群</a:t>
            </a:r>
            <a:endParaRPr lang="en-US" altLang="zh-CN" sz="950" b="1">
              <a:solidFill>
                <a:srgbClr val="000000"/>
              </a:solidFill>
            </a:endParaRPr>
          </a:p>
          <a:p>
            <a:pPr defTabSz="889861">
              <a:lnSpc>
                <a:spcPct val="85000"/>
              </a:lnSpc>
            </a:pPr>
            <a:r>
              <a:rPr lang="zh-CN" altLang="en-US" sz="950" b="1">
                <a:solidFill>
                  <a:srgbClr val="000000"/>
                </a:solidFill>
              </a:rPr>
              <a:t>工作部</a:t>
            </a:r>
          </a:p>
        </p:txBody>
      </p:sp>
      <p:sp>
        <p:nvSpPr>
          <p:cNvPr id="16" name="Rectangle 7"/>
          <p:cNvSpPr>
            <a:spLocks noChangeArrowheads="1"/>
          </p:cNvSpPr>
          <p:nvPr/>
        </p:nvSpPr>
        <p:spPr bwMode="gray">
          <a:xfrm>
            <a:off x="767606" y="1351268"/>
            <a:ext cx="583655" cy="124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a:solidFill>
                  <a:srgbClr val="000000"/>
                </a:solidFill>
                <a:latin typeface="Arial"/>
              </a:rPr>
              <a:t>办公室</a:t>
            </a:r>
          </a:p>
        </p:txBody>
      </p:sp>
      <p:sp>
        <p:nvSpPr>
          <p:cNvPr id="25" name="Rectangle 12"/>
          <p:cNvSpPr>
            <a:spLocks noChangeArrowheads="1"/>
          </p:cNvSpPr>
          <p:nvPr/>
        </p:nvSpPr>
        <p:spPr bwMode="gray">
          <a:xfrm>
            <a:off x="5636821" y="1227003"/>
            <a:ext cx="583655"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Arial"/>
              </a:rPr>
              <a:t>审计</a:t>
            </a:r>
            <a:endParaRPr lang="en-US" altLang="zh-CN" sz="950" b="1" smtClean="0">
              <a:solidFill>
                <a:srgbClr val="000000"/>
              </a:solidFill>
              <a:latin typeface="Arial"/>
            </a:endParaRPr>
          </a:p>
          <a:p>
            <a:pPr>
              <a:lnSpc>
                <a:spcPct val="85000"/>
              </a:lnSpc>
            </a:pPr>
            <a:r>
              <a:rPr lang="zh-CN" altLang="en-US" sz="950" b="1" smtClean="0">
                <a:solidFill>
                  <a:srgbClr val="000000"/>
                </a:solidFill>
                <a:latin typeface="Arial"/>
              </a:rPr>
              <a:t>法务部</a:t>
            </a:r>
            <a:endParaRPr lang="zh-CN" altLang="en-US" sz="950" b="1">
              <a:solidFill>
                <a:srgbClr val="000000"/>
              </a:solidFill>
              <a:latin typeface="Arial"/>
            </a:endParaRPr>
          </a:p>
        </p:txBody>
      </p:sp>
      <p:sp>
        <p:nvSpPr>
          <p:cNvPr id="31" name="Rectangle 23"/>
          <p:cNvSpPr>
            <a:spLocks noChangeArrowheads="1"/>
          </p:cNvSpPr>
          <p:nvPr/>
        </p:nvSpPr>
        <p:spPr bwMode="gray">
          <a:xfrm>
            <a:off x="3202214" y="1227003"/>
            <a:ext cx="478962"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Arial"/>
              </a:rPr>
              <a:t>企业</a:t>
            </a:r>
            <a:endParaRPr lang="en-US" altLang="zh-CN" sz="950" b="1" smtClean="0">
              <a:solidFill>
                <a:srgbClr val="000000"/>
              </a:solidFill>
              <a:latin typeface="Arial"/>
            </a:endParaRPr>
          </a:p>
          <a:p>
            <a:pPr>
              <a:lnSpc>
                <a:spcPct val="85000"/>
              </a:lnSpc>
            </a:pPr>
            <a:r>
              <a:rPr lang="zh-CN" altLang="en-US" sz="950" b="1" smtClean="0">
                <a:solidFill>
                  <a:srgbClr val="000000"/>
                </a:solidFill>
                <a:latin typeface="Arial"/>
              </a:rPr>
              <a:t>管理部</a:t>
            </a:r>
            <a:endParaRPr lang="zh-CN" altLang="en-US" sz="950" b="1">
              <a:solidFill>
                <a:srgbClr val="000000"/>
              </a:solidFill>
              <a:latin typeface="Arial"/>
            </a:endParaRPr>
          </a:p>
        </p:txBody>
      </p:sp>
      <p:sp>
        <p:nvSpPr>
          <p:cNvPr id="37" name="Rectangle 23"/>
          <p:cNvSpPr>
            <a:spLocks noChangeArrowheads="1"/>
          </p:cNvSpPr>
          <p:nvPr/>
        </p:nvSpPr>
        <p:spPr bwMode="gray">
          <a:xfrm>
            <a:off x="1376258" y="1227003"/>
            <a:ext cx="463525"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Arial"/>
              </a:rPr>
              <a:t>发展规划部</a:t>
            </a:r>
            <a:endParaRPr lang="zh-CN" altLang="en-US" sz="950" b="1">
              <a:solidFill>
                <a:srgbClr val="000000"/>
              </a:solidFill>
              <a:latin typeface="Arial"/>
            </a:endParaRPr>
          </a:p>
        </p:txBody>
      </p:sp>
      <p:sp>
        <p:nvSpPr>
          <p:cNvPr id="46" name="Rectangle 16"/>
          <p:cNvSpPr>
            <a:spLocks noChangeArrowheads="1"/>
          </p:cNvSpPr>
          <p:nvPr/>
        </p:nvSpPr>
        <p:spPr bwMode="gray">
          <a:xfrm>
            <a:off x="5028170" y="1227003"/>
            <a:ext cx="583654"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楷体"/>
              </a:rPr>
              <a:t>人力</a:t>
            </a:r>
            <a:endParaRPr lang="en-US" altLang="zh-CN" sz="950" b="1" smtClean="0">
              <a:solidFill>
                <a:srgbClr val="000000"/>
              </a:solidFill>
              <a:latin typeface="楷体"/>
            </a:endParaRPr>
          </a:p>
          <a:p>
            <a:pPr>
              <a:lnSpc>
                <a:spcPct val="85000"/>
              </a:lnSpc>
            </a:pPr>
            <a:r>
              <a:rPr lang="zh-CN" altLang="en-US" sz="950" b="1">
                <a:solidFill>
                  <a:srgbClr val="000000"/>
                </a:solidFill>
                <a:latin typeface="楷体"/>
              </a:rPr>
              <a:t>资源部</a:t>
            </a:r>
            <a:endParaRPr lang="en-US" altLang="zh-CN" sz="950" b="1">
              <a:solidFill>
                <a:srgbClr val="000000"/>
              </a:solidFill>
              <a:latin typeface="楷体"/>
            </a:endParaRPr>
          </a:p>
        </p:txBody>
      </p:sp>
      <p:sp>
        <p:nvSpPr>
          <p:cNvPr id="56" name="Rectangle 23"/>
          <p:cNvSpPr>
            <a:spLocks noChangeArrowheads="1"/>
          </p:cNvSpPr>
          <p:nvPr/>
        </p:nvSpPr>
        <p:spPr bwMode="gray">
          <a:xfrm>
            <a:off x="3810866" y="1227003"/>
            <a:ext cx="583655"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Arial"/>
              </a:rPr>
              <a:t>投资</a:t>
            </a:r>
            <a:br>
              <a:rPr lang="en-US" altLang="zh-CN" sz="950" b="1" smtClean="0">
                <a:solidFill>
                  <a:srgbClr val="000000"/>
                </a:solidFill>
                <a:latin typeface="Arial"/>
              </a:rPr>
            </a:br>
            <a:r>
              <a:rPr lang="zh-CN" altLang="en-US" sz="950" b="1" smtClean="0">
                <a:solidFill>
                  <a:srgbClr val="000000"/>
                </a:solidFill>
                <a:latin typeface="Arial"/>
              </a:rPr>
              <a:t>发展部</a:t>
            </a:r>
            <a:endParaRPr lang="zh-CN" altLang="en-US" sz="950" b="1">
              <a:solidFill>
                <a:srgbClr val="000000"/>
              </a:solidFill>
              <a:latin typeface="Arial"/>
            </a:endParaRPr>
          </a:p>
        </p:txBody>
      </p:sp>
      <p:sp>
        <p:nvSpPr>
          <p:cNvPr id="65" name="Rectangle 12"/>
          <p:cNvSpPr>
            <a:spLocks noChangeArrowheads="1"/>
          </p:cNvSpPr>
          <p:nvPr/>
        </p:nvSpPr>
        <p:spPr bwMode="gray">
          <a:xfrm>
            <a:off x="6871177" y="1227003"/>
            <a:ext cx="583655"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Arial"/>
              </a:rPr>
              <a:t>安全</a:t>
            </a:r>
            <a:endParaRPr lang="en-US" altLang="zh-CN" sz="950" b="1" smtClean="0">
              <a:solidFill>
                <a:srgbClr val="000000"/>
              </a:solidFill>
              <a:latin typeface="Arial"/>
            </a:endParaRPr>
          </a:p>
          <a:p>
            <a:pPr>
              <a:lnSpc>
                <a:spcPct val="85000"/>
              </a:lnSpc>
            </a:pPr>
            <a:r>
              <a:rPr lang="zh-CN" altLang="en-US" sz="950" b="1" smtClean="0">
                <a:solidFill>
                  <a:srgbClr val="000000"/>
                </a:solidFill>
                <a:latin typeface="Arial"/>
              </a:rPr>
              <a:t>环保部</a:t>
            </a:r>
            <a:endParaRPr lang="zh-CN" altLang="en-US" sz="950" b="1">
              <a:solidFill>
                <a:srgbClr val="000000"/>
              </a:solidFill>
              <a:latin typeface="Arial"/>
            </a:endParaRPr>
          </a:p>
        </p:txBody>
      </p:sp>
      <p:sp>
        <p:nvSpPr>
          <p:cNvPr id="82" name="Rectangle 12"/>
          <p:cNvSpPr>
            <a:spLocks noChangeArrowheads="1"/>
          </p:cNvSpPr>
          <p:nvPr/>
        </p:nvSpPr>
        <p:spPr bwMode="gray">
          <a:xfrm>
            <a:off x="6245472" y="1227003"/>
            <a:ext cx="575977"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Arial"/>
              </a:rPr>
              <a:t>计划</a:t>
            </a:r>
            <a:endParaRPr lang="en-US" altLang="zh-CN" sz="950" b="1" smtClean="0">
              <a:solidFill>
                <a:srgbClr val="000000"/>
              </a:solidFill>
              <a:latin typeface="Arial"/>
            </a:endParaRPr>
          </a:p>
          <a:p>
            <a:pPr>
              <a:lnSpc>
                <a:spcPct val="85000"/>
              </a:lnSpc>
            </a:pPr>
            <a:r>
              <a:rPr lang="zh-CN" altLang="en-US" sz="950" b="1" smtClean="0">
                <a:solidFill>
                  <a:srgbClr val="000000"/>
                </a:solidFill>
                <a:latin typeface="Arial"/>
              </a:rPr>
              <a:t>财务部</a:t>
            </a:r>
            <a:endParaRPr lang="zh-CN" altLang="en-US" sz="950" b="1">
              <a:solidFill>
                <a:srgbClr val="000000"/>
              </a:solidFill>
              <a:latin typeface="Arial"/>
            </a:endParaRPr>
          </a:p>
        </p:txBody>
      </p:sp>
      <p:sp>
        <p:nvSpPr>
          <p:cNvPr id="17" name="Rectangle 73"/>
          <p:cNvSpPr>
            <a:spLocks noChangeArrowheads="1"/>
          </p:cNvSpPr>
          <p:nvPr/>
        </p:nvSpPr>
        <p:spPr bwMode="gray">
          <a:xfrm>
            <a:off x="767606" y="3963447"/>
            <a:ext cx="583655" cy="462227"/>
          </a:xfrm>
          <a:prstGeom prst="rect">
            <a:avLst/>
          </a:prstGeom>
          <a:solidFill>
            <a:schemeClr val="accent1"/>
          </a:solidFill>
          <a:ln w="9525">
            <a:no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smtClean="0">
                <a:solidFill>
                  <a:srgbClr val="000000"/>
                </a:solidFill>
                <a:latin typeface="Arial"/>
              </a:rPr>
              <a:t>信息化管理</a:t>
            </a:r>
            <a:endParaRPr lang="en-US" altLang="zh-CN" sz="950">
              <a:solidFill>
                <a:srgbClr val="000000"/>
              </a:solidFill>
              <a:latin typeface="Arial"/>
            </a:endParaRPr>
          </a:p>
        </p:txBody>
      </p:sp>
      <p:sp>
        <p:nvSpPr>
          <p:cNvPr id="83" name="Rectangle 33"/>
          <p:cNvSpPr>
            <a:spLocks noChangeArrowheads="1"/>
          </p:cNvSpPr>
          <p:nvPr/>
        </p:nvSpPr>
        <p:spPr bwMode="gray">
          <a:xfrm>
            <a:off x="6253150" y="4953493"/>
            <a:ext cx="575977" cy="462227"/>
          </a:xfrm>
          <a:prstGeom prst="rect">
            <a:avLst/>
          </a:prstGeom>
          <a:solidFill>
            <a:schemeClr val="bg1">
              <a:lumMod val="85000"/>
            </a:schemeClr>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资金管理</a:t>
            </a:r>
            <a:r>
              <a:rPr lang="en-US" altLang="zh-CN" sz="950" smtClean="0">
                <a:solidFill>
                  <a:srgbClr val="000000"/>
                </a:solidFill>
                <a:latin typeface="Arial"/>
              </a:rPr>
              <a:t>(</a:t>
            </a:r>
            <a:r>
              <a:rPr lang="zh-CN" altLang="en-US" sz="950" smtClean="0">
                <a:solidFill>
                  <a:srgbClr val="000000"/>
                </a:solidFill>
                <a:latin typeface="Arial"/>
              </a:rPr>
              <a:t>移</a:t>
            </a:r>
            <a:r>
              <a:rPr lang="zh-CN" altLang="en-US" sz="950">
                <a:solidFill>
                  <a:srgbClr val="000000"/>
                </a:solidFill>
                <a:latin typeface="Arial"/>
              </a:rPr>
              <a:t>至财务</a:t>
            </a:r>
            <a:r>
              <a:rPr lang="zh-CN" altLang="en-US" sz="950" smtClean="0">
                <a:solidFill>
                  <a:srgbClr val="000000"/>
                </a:solidFill>
                <a:latin typeface="Arial"/>
              </a:rPr>
              <a:t>公司</a:t>
            </a:r>
            <a:r>
              <a:rPr lang="en-US" altLang="zh-CN" sz="950" smtClean="0">
                <a:solidFill>
                  <a:srgbClr val="000000"/>
                </a:solidFill>
                <a:latin typeface="Arial"/>
              </a:rPr>
              <a:t>)</a:t>
            </a:r>
            <a:endParaRPr lang="zh-CN" altLang="en-US" sz="950">
              <a:solidFill>
                <a:srgbClr val="000000"/>
              </a:solidFill>
              <a:latin typeface="Arial"/>
            </a:endParaRPr>
          </a:p>
        </p:txBody>
      </p:sp>
      <p:sp>
        <p:nvSpPr>
          <p:cNvPr id="19" name="Rectangle 73"/>
          <p:cNvSpPr>
            <a:spLocks noChangeArrowheads="1"/>
          </p:cNvSpPr>
          <p:nvPr/>
        </p:nvSpPr>
        <p:spPr bwMode="gray">
          <a:xfrm>
            <a:off x="772335" y="4458473"/>
            <a:ext cx="583655" cy="462227"/>
          </a:xfrm>
          <a:prstGeom prst="rect">
            <a:avLst/>
          </a:prstGeom>
          <a:solidFill>
            <a:schemeClr val="accent2"/>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FFFFFF"/>
              </a:buClr>
            </a:pPr>
            <a:r>
              <a:rPr lang="zh-CN" altLang="en-US" sz="950" smtClean="0">
                <a:solidFill>
                  <a:srgbClr val="000000"/>
                </a:solidFill>
                <a:latin typeface="Arial"/>
              </a:rPr>
              <a:t>企业文化建设</a:t>
            </a:r>
            <a:endParaRPr lang="zh-CN" altLang="en-US" sz="950">
              <a:solidFill>
                <a:srgbClr val="000000"/>
              </a:solidFill>
              <a:latin typeface="Arial"/>
            </a:endParaRPr>
          </a:p>
        </p:txBody>
      </p:sp>
      <p:sp>
        <p:nvSpPr>
          <p:cNvPr id="38" name="Rectangle 73"/>
          <p:cNvSpPr>
            <a:spLocks noChangeArrowheads="1"/>
          </p:cNvSpPr>
          <p:nvPr/>
        </p:nvSpPr>
        <p:spPr bwMode="gray">
          <a:xfrm>
            <a:off x="3198176" y="3981827"/>
            <a:ext cx="583655" cy="462227"/>
          </a:xfrm>
          <a:prstGeom prst="rect">
            <a:avLst/>
          </a:prstGeom>
          <a:solidFill>
            <a:schemeClr val="bg1"/>
          </a:solidFill>
          <a:ln w="9525">
            <a:solidFill>
              <a:schemeClr val="accent3"/>
            </a:solidFill>
            <a:prstDash val="lgDash"/>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smtClean="0">
                <a:solidFill>
                  <a:srgbClr val="000000"/>
                </a:solidFill>
                <a:latin typeface="Arial"/>
              </a:rPr>
              <a:t>经营计划管理</a:t>
            </a:r>
            <a:endParaRPr lang="zh-CN" altLang="en-US" sz="950">
              <a:solidFill>
                <a:srgbClr val="000000"/>
              </a:solidFill>
              <a:latin typeface="Arial"/>
            </a:endParaRPr>
          </a:p>
        </p:txBody>
      </p:sp>
      <p:sp>
        <p:nvSpPr>
          <p:cNvPr id="78" name="Rectangle 16"/>
          <p:cNvSpPr>
            <a:spLocks noChangeArrowheads="1"/>
          </p:cNvSpPr>
          <p:nvPr/>
        </p:nvSpPr>
        <p:spPr bwMode="gray">
          <a:xfrm>
            <a:off x="4419518" y="1227003"/>
            <a:ext cx="582232"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楷体"/>
              </a:rPr>
              <a:t>建设</a:t>
            </a:r>
            <a:endParaRPr lang="en-US" altLang="zh-CN" sz="950" b="1" smtClean="0">
              <a:solidFill>
                <a:srgbClr val="000000"/>
              </a:solidFill>
              <a:latin typeface="楷体"/>
            </a:endParaRPr>
          </a:p>
          <a:p>
            <a:pPr>
              <a:lnSpc>
                <a:spcPct val="85000"/>
              </a:lnSpc>
            </a:pPr>
            <a:r>
              <a:rPr lang="zh-CN" altLang="en-US" sz="950" b="1" smtClean="0">
                <a:solidFill>
                  <a:srgbClr val="000000"/>
                </a:solidFill>
                <a:latin typeface="楷体"/>
              </a:rPr>
              <a:t>管理部</a:t>
            </a:r>
            <a:endParaRPr lang="en-US" altLang="zh-CN" sz="950" b="1">
              <a:solidFill>
                <a:srgbClr val="000000"/>
              </a:solidFill>
              <a:latin typeface="楷体"/>
            </a:endParaRPr>
          </a:p>
        </p:txBody>
      </p:sp>
      <p:sp>
        <p:nvSpPr>
          <p:cNvPr id="93" name="Rectangle 23"/>
          <p:cNvSpPr>
            <a:spLocks noChangeArrowheads="1"/>
          </p:cNvSpPr>
          <p:nvPr/>
        </p:nvSpPr>
        <p:spPr bwMode="gray">
          <a:xfrm>
            <a:off x="2593562" y="1227003"/>
            <a:ext cx="576996"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Arial"/>
              </a:rPr>
              <a:t>资产</a:t>
            </a:r>
            <a:br>
              <a:rPr lang="en-US" altLang="zh-CN" sz="950" b="1" smtClean="0">
                <a:solidFill>
                  <a:srgbClr val="000000"/>
                </a:solidFill>
                <a:latin typeface="Arial"/>
              </a:rPr>
            </a:br>
            <a:r>
              <a:rPr lang="zh-CN" altLang="en-US" sz="950" b="1" smtClean="0">
                <a:solidFill>
                  <a:srgbClr val="000000"/>
                </a:solidFill>
                <a:latin typeface="Arial"/>
              </a:rPr>
              <a:t>管理部</a:t>
            </a:r>
            <a:endParaRPr lang="zh-CN" altLang="en-US" sz="950" b="1">
              <a:solidFill>
                <a:srgbClr val="000000"/>
              </a:solidFill>
              <a:latin typeface="Arial"/>
            </a:endParaRPr>
          </a:p>
        </p:txBody>
      </p:sp>
      <p:sp>
        <p:nvSpPr>
          <p:cNvPr id="136" name="Rectangle 12"/>
          <p:cNvSpPr>
            <a:spLocks noChangeArrowheads="1"/>
          </p:cNvSpPr>
          <p:nvPr/>
        </p:nvSpPr>
        <p:spPr bwMode="gray">
          <a:xfrm>
            <a:off x="8136021" y="1227003"/>
            <a:ext cx="583655"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Arial"/>
              </a:rPr>
              <a:t>招商</a:t>
            </a:r>
            <a:endParaRPr lang="en-US" altLang="zh-CN" sz="950" b="1" smtClean="0">
              <a:solidFill>
                <a:srgbClr val="000000"/>
              </a:solidFill>
              <a:latin typeface="Arial"/>
            </a:endParaRPr>
          </a:p>
          <a:p>
            <a:pPr>
              <a:lnSpc>
                <a:spcPct val="85000"/>
              </a:lnSpc>
            </a:pPr>
            <a:r>
              <a:rPr lang="zh-CN" altLang="en-US" sz="950" b="1" smtClean="0">
                <a:solidFill>
                  <a:srgbClr val="000000"/>
                </a:solidFill>
                <a:latin typeface="Arial"/>
              </a:rPr>
              <a:t>中心</a:t>
            </a:r>
            <a:endParaRPr lang="en-US" altLang="zh-CN" sz="950" b="1" smtClean="0">
              <a:solidFill>
                <a:srgbClr val="000000"/>
              </a:solidFill>
              <a:latin typeface="Arial"/>
            </a:endParaRPr>
          </a:p>
        </p:txBody>
      </p:sp>
      <p:sp>
        <p:nvSpPr>
          <p:cNvPr id="12" name="Rectangle 73"/>
          <p:cNvSpPr>
            <a:spLocks noChangeArrowheads="1"/>
          </p:cNvSpPr>
          <p:nvPr/>
        </p:nvSpPr>
        <p:spPr bwMode="gray">
          <a:xfrm>
            <a:off x="158954" y="2478373"/>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干部教育</a:t>
            </a:r>
            <a:endParaRPr lang="zh-CN" altLang="en-US" sz="950">
              <a:solidFill>
                <a:srgbClr val="000000"/>
              </a:solidFill>
              <a:latin typeface="Arial"/>
            </a:endParaRPr>
          </a:p>
        </p:txBody>
      </p:sp>
      <p:sp>
        <p:nvSpPr>
          <p:cNvPr id="29" name="Rectangle 33"/>
          <p:cNvSpPr>
            <a:spLocks noChangeArrowheads="1"/>
          </p:cNvSpPr>
          <p:nvPr/>
        </p:nvSpPr>
        <p:spPr bwMode="gray">
          <a:xfrm>
            <a:off x="5636821" y="2478373"/>
            <a:ext cx="583655" cy="462227"/>
          </a:xfrm>
          <a:prstGeom prst="rect">
            <a:avLst/>
          </a:prstGeom>
          <a:solidFill>
            <a:schemeClr val="accent2"/>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FFFFFF"/>
              </a:buClr>
            </a:pPr>
            <a:r>
              <a:rPr lang="zh-CN" altLang="en-US" sz="950" smtClean="0">
                <a:solidFill>
                  <a:srgbClr val="000000"/>
                </a:solidFill>
                <a:latin typeface="Arial"/>
              </a:rPr>
              <a:t>风险管理</a:t>
            </a:r>
            <a:endParaRPr lang="zh-CN" altLang="en-US" sz="950">
              <a:solidFill>
                <a:srgbClr val="000000"/>
              </a:solidFill>
              <a:latin typeface="Arial"/>
            </a:endParaRPr>
          </a:p>
        </p:txBody>
      </p:sp>
      <p:sp>
        <p:nvSpPr>
          <p:cNvPr id="44" name="Rectangle 73"/>
          <p:cNvSpPr>
            <a:spLocks noChangeArrowheads="1"/>
          </p:cNvSpPr>
          <p:nvPr/>
        </p:nvSpPr>
        <p:spPr bwMode="gray">
          <a:xfrm>
            <a:off x="1376258" y="2478373"/>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法人治理结构管理</a:t>
            </a:r>
            <a:endParaRPr lang="zh-CN" altLang="en-US" sz="950">
              <a:solidFill>
                <a:srgbClr val="000000"/>
              </a:solidFill>
              <a:latin typeface="Arial"/>
            </a:endParaRPr>
          </a:p>
        </p:txBody>
      </p:sp>
      <p:sp>
        <p:nvSpPr>
          <p:cNvPr id="66" name="Rectangle 73"/>
          <p:cNvSpPr>
            <a:spLocks noChangeArrowheads="1"/>
          </p:cNvSpPr>
          <p:nvPr/>
        </p:nvSpPr>
        <p:spPr bwMode="gray">
          <a:xfrm>
            <a:off x="6856514" y="2478373"/>
            <a:ext cx="583655" cy="462227"/>
          </a:xfrm>
          <a:prstGeom prst="rect">
            <a:avLst/>
          </a:prstGeom>
          <a:solidFill>
            <a:schemeClr val="bg1"/>
          </a:solidFill>
          <a:ln w="9525">
            <a:solidFill>
              <a:schemeClr val="accent3"/>
            </a:solid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a:solidFill>
                  <a:srgbClr val="000000"/>
                </a:solidFill>
              </a:rPr>
              <a:t>环保管理</a:t>
            </a:r>
          </a:p>
        </p:txBody>
      </p:sp>
      <p:sp>
        <p:nvSpPr>
          <p:cNvPr id="86" name="Rectangle 73"/>
          <p:cNvSpPr>
            <a:spLocks noChangeArrowheads="1"/>
          </p:cNvSpPr>
          <p:nvPr/>
        </p:nvSpPr>
        <p:spPr bwMode="gray">
          <a:xfrm>
            <a:off x="6245472" y="2478373"/>
            <a:ext cx="575977"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smtClean="0">
                <a:solidFill>
                  <a:srgbClr val="000000"/>
                </a:solidFill>
                <a:latin typeface="Arial"/>
              </a:rPr>
              <a:t>财务分析</a:t>
            </a:r>
            <a:endParaRPr lang="zh-CN" altLang="en-US" sz="950">
              <a:solidFill>
                <a:srgbClr val="000000"/>
              </a:solidFill>
              <a:latin typeface="Arial"/>
            </a:endParaRPr>
          </a:p>
        </p:txBody>
      </p:sp>
      <p:sp>
        <p:nvSpPr>
          <p:cNvPr id="134" name="Rectangle 33"/>
          <p:cNvSpPr>
            <a:spLocks noChangeArrowheads="1"/>
          </p:cNvSpPr>
          <p:nvPr/>
        </p:nvSpPr>
        <p:spPr bwMode="gray">
          <a:xfrm>
            <a:off x="3202214" y="2478373"/>
            <a:ext cx="583655" cy="462227"/>
          </a:xfrm>
          <a:prstGeom prst="rect">
            <a:avLst/>
          </a:prstGeom>
          <a:solidFill>
            <a:schemeClr val="accent2"/>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经营管理统计</a:t>
            </a:r>
            <a:endParaRPr lang="zh-CN" altLang="en-US" sz="950">
              <a:solidFill>
                <a:srgbClr val="000000"/>
              </a:solidFill>
              <a:latin typeface="Arial"/>
            </a:endParaRPr>
          </a:p>
        </p:txBody>
      </p:sp>
      <p:sp>
        <p:nvSpPr>
          <p:cNvPr id="135" name="Rectangle 33"/>
          <p:cNvSpPr>
            <a:spLocks noChangeArrowheads="1"/>
          </p:cNvSpPr>
          <p:nvPr/>
        </p:nvSpPr>
        <p:spPr bwMode="gray">
          <a:xfrm>
            <a:off x="2593561" y="1983351"/>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a:solidFill>
                  <a:srgbClr val="000000"/>
                </a:solidFill>
                <a:latin typeface="Arial"/>
              </a:rPr>
              <a:t>非办公</a:t>
            </a:r>
            <a:r>
              <a:rPr lang="zh-CN" altLang="en-US" sz="950" smtClean="0">
                <a:solidFill>
                  <a:srgbClr val="000000"/>
                </a:solidFill>
                <a:latin typeface="Arial"/>
              </a:rPr>
              <a:t>固定资产管理</a:t>
            </a:r>
            <a:endParaRPr lang="zh-CN" altLang="en-US" sz="950">
              <a:solidFill>
                <a:srgbClr val="000000"/>
              </a:solidFill>
              <a:latin typeface="Arial"/>
            </a:endParaRPr>
          </a:p>
        </p:txBody>
      </p:sp>
      <p:sp>
        <p:nvSpPr>
          <p:cNvPr id="137" name="Rectangle 73"/>
          <p:cNvSpPr>
            <a:spLocks noChangeArrowheads="1"/>
          </p:cNvSpPr>
          <p:nvPr/>
        </p:nvSpPr>
        <p:spPr bwMode="gray">
          <a:xfrm>
            <a:off x="8135027" y="2478373"/>
            <a:ext cx="583655" cy="462227"/>
          </a:xfrm>
          <a:prstGeom prst="rect">
            <a:avLst/>
          </a:prstGeom>
          <a:solidFill>
            <a:schemeClr val="accent2"/>
          </a:solidFill>
          <a:ln w="9525">
            <a:no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smtClean="0">
                <a:solidFill>
                  <a:srgbClr val="000000"/>
                </a:solidFill>
              </a:rPr>
              <a:t>园区宣传</a:t>
            </a:r>
            <a:endParaRPr lang="zh-CN" altLang="en-US" sz="950">
              <a:solidFill>
                <a:srgbClr val="000000"/>
              </a:solidFill>
            </a:endParaRPr>
          </a:p>
        </p:txBody>
      </p:sp>
      <p:sp>
        <p:nvSpPr>
          <p:cNvPr id="9" name="Rectangle 33"/>
          <p:cNvSpPr>
            <a:spLocks noChangeArrowheads="1"/>
          </p:cNvSpPr>
          <p:nvPr/>
        </p:nvSpPr>
        <p:spPr bwMode="gray">
          <a:xfrm>
            <a:off x="1984909" y="1488325"/>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pPr>
            <a:r>
              <a:rPr lang="zh-CN" altLang="en-US" sz="950">
                <a:solidFill>
                  <a:srgbClr val="000000"/>
                </a:solidFill>
                <a:latin typeface="Arial"/>
              </a:rPr>
              <a:t>对接外部咨询团队和专家</a:t>
            </a:r>
          </a:p>
        </p:txBody>
      </p:sp>
      <p:sp>
        <p:nvSpPr>
          <p:cNvPr id="13" name="Rectangle 33"/>
          <p:cNvSpPr>
            <a:spLocks noChangeArrowheads="1"/>
          </p:cNvSpPr>
          <p:nvPr/>
        </p:nvSpPr>
        <p:spPr bwMode="gray">
          <a:xfrm>
            <a:off x="158954" y="1488325"/>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党建工作</a:t>
            </a:r>
            <a:endParaRPr lang="zh-CN" altLang="en-US" sz="950">
              <a:solidFill>
                <a:srgbClr val="000000"/>
              </a:solidFill>
              <a:latin typeface="Arial"/>
            </a:endParaRPr>
          </a:p>
        </p:txBody>
      </p:sp>
      <p:sp>
        <p:nvSpPr>
          <p:cNvPr id="21" name="Rectangle 33"/>
          <p:cNvSpPr>
            <a:spLocks noChangeArrowheads="1"/>
          </p:cNvSpPr>
          <p:nvPr/>
        </p:nvSpPr>
        <p:spPr bwMode="gray">
          <a:xfrm>
            <a:off x="767606" y="1488325"/>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会议管理</a:t>
            </a:r>
            <a:r>
              <a:rPr lang="en-US" altLang="zh-CN" sz="950" baseline="30000" smtClean="0">
                <a:solidFill>
                  <a:srgbClr val="000000"/>
                </a:solidFill>
                <a:latin typeface="Arial"/>
              </a:rPr>
              <a:t>1</a:t>
            </a:r>
            <a:r>
              <a:rPr lang="en-US" altLang="zh-CN" sz="950" smtClean="0">
                <a:solidFill>
                  <a:srgbClr val="000000"/>
                </a:solidFill>
                <a:latin typeface="Arial"/>
              </a:rPr>
              <a:t> </a:t>
            </a:r>
          </a:p>
        </p:txBody>
      </p:sp>
      <p:sp>
        <p:nvSpPr>
          <p:cNvPr id="27" name="Rectangle 34"/>
          <p:cNvSpPr>
            <a:spLocks noChangeArrowheads="1"/>
          </p:cNvSpPr>
          <p:nvPr/>
        </p:nvSpPr>
        <p:spPr bwMode="gray">
          <a:xfrm>
            <a:off x="5636821" y="1488325"/>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smtClean="0">
                <a:solidFill>
                  <a:srgbClr val="000000"/>
                </a:solidFill>
                <a:latin typeface="Arial"/>
              </a:rPr>
              <a:t>审计工作</a:t>
            </a:r>
            <a:endParaRPr lang="zh-CN" altLang="en-US" sz="950">
              <a:solidFill>
                <a:srgbClr val="000000"/>
              </a:solidFill>
              <a:latin typeface="Arial"/>
            </a:endParaRPr>
          </a:p>
        </p:txBody>
      </p:sp>
      <p:sp>
        <p:nvSpPr>
          <p:cNvPr id="34" name="Rectangle 33"/>
          <p:cNvSpPr>
            <a:spLocks noChangeArrowheads="1"/>
          </p:cNvSpPr>
          <p:nvPr/>
        </p:nvSpPr>
        <p:spPr bwMode="gray">
          <a:xfrm>
            <a:off x="3202214" y="1488325"/>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管理制度、流程制定和管理</a:t>
            </a:r>
            <a:endParaRPr lang="zh-CN" altLang="en-US" sz="950">
              <a:solidFill>
                <a:srgbClr val="000000"/>
              </a:solidFill>
              <a:latin typeface="Arial"/>
            </a:endParaRPr>
          </a:p>
        </p:txBody>
      </p:sp>
      <p:sp>
        <p:nvSpPr>
          <p:cNvPr id="42" name="Rectangle 33"/>
          <p:cNvSpPr>
            <a:spLocks noChangeArrowheads="1"/>
          </p:cNvSpPr>
          <p:nvPr/>
        </p:nvSpPr>
        <p:spPr bwMode="gray">
          <a:xfrm>
            <a:off x="1376258" y="1488325"/>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组织架构设计优化</a:t>
            </a:r>
            <a:endParaRPr lang="zh-CN" altLang="en-US" sz="950">
              <a:solidFill>
                <a:srgbClr val="000000"/>
              </a:solidFill>
              <a:latin typeface="Arial"/>
            </a:endParaRPr>
          </a:p>
        </p:txBody>
      </p:sp>
      <p:sp>
        <p:nvSpPr>
          <p:cNvPr id="67" name="Rectangle 33"/>
          <p:cNvSpPr>
            <a:spLocks noChangeArrowheads="1"/>
          </p:cNvSpPr>
          <p:nvPr/>
        </p:nvSpPr>
        <p:spPr bwMode="gray">
          <a:xfrm>
            <a:off x="6856514" y="1488325"/>
            <a:ext cx="583655" cy="462227"/>
          </a:xfrm>
          <a:prstGeom prst="rect">
            <a:avLst/>
          </a:prstGeom>
          <a:solidFill>
            <a:schemeClr val="bg1"/>
          </a:solidFill>
          <a:ln w="9525">
            <a:solidFill>
              <a:schemeClr val="accent3"/>
            </a:solid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a:solidFill>
                  <a:srgbClr val="000000"/>
                </a:solidFill>
              </a:rPr>
              <a:t>安全管理</a:t>
            </a:r>
          </a:p>
        </p:txBody>
      </p:sp>
      <p:sp>
        <p:nvSpPr>
          <p:cNvPr id="87" name="Rectangle 33"/>
          <p:cNvSpPr>
            <a:spLocks noChangeArrowheads="1"/>
          </p:cNvSpPr>
          <p:nvPr/>
        </p:nvSpPr>
        <p:spPr bwMode="gray">
          <a:xfrm>
            <a:off x="6245472" y="1488325"/>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smtClean="0">
                <a:solidFill>
                  <a:srgbClr val="000000"/>
                </a:solidFill>
                <a:latin typeface="Arial"/>
              </a:rPr>
              <a:t>预算管理</a:t>
            </a:r>
            <a:endParaRPr lang="zh-CN" altLang="en-US" sz="950">
              <a:solidFill>
                <a:srgbClr val="000000"/>
              </a:solidFill>
              <a:latin typeface="Arial"/>
            </a:endParaRPr>
          </a:p>
        </p:txBody>
      </p:sp>
      <p:sp>
        <p:nvSpPr>
          <p:cNvPr id="79" name="Rectangle 34"/>
          <p:cNvSpPr>
            <a:spLocks noChangeArrowheads="1"/>
          </p:cNvSpPr>
          <p:nvPr/>
        </p:nvSpPr>
        <p:spPr bwMode="gray">
          <a:xfrm>
            <a:off x="4419518" y="1488325"/>
            <a:ext cx="583655" cy="462227"/>
          </a:xfrm>
          <a:prstGeom prst="rect">
            <a:avLst/>
          </a:prstGeom>
          <a:solidFill>
            <a:schemeClr val="accent2"/>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smtClean="0">
                <a:solidFill>
                  <a:srgbClr val="000000"/>
                </a:solidFill>
                <a:latin typeface="Arial"/>
              </a:rPr>
              <a:t>建设项目管理</a:t>
            </a:r>
            <a:r>
              <a:rPr lang="en-US" altLang="zh-CN" sz="950" baseline="30000" smtClean="0">
                <a:solidFill>
                  <a:srgbClr val="000000"/>
                </a:solidFill>
                <a:latin typeface="Arial"/>
              </a:rPr>
              <a:t>4</a:t>
            </a:r>
            <a:r>
              <a:rPr lang="en-US" altLang="zh-CN" sz="950" smtClean="0">
                <a:solidFill>
                  <a:srgbClr val="000000"/>
                </a:solidFill>
                <a:latin typeface="Arial"/>
              </a:rPr>
              <a:t> </a:t>
            </a:r>
            <a:endParaRPr lang="zh-CN" altLang="en-US" sz="950">
              <a:solidFill>
                <a:srgbClr val="000000"/>
              </a:solidFill>
              <a:latin typeface="Arial"/>
            </a:endParaRPr>
          </a:p>
        </p:txBody>
      </p:sp>
      <p:sp>
        <p:nvSpPr>
          <p:cNvPr id="138" name="Rectangle 33"/>
          <p:cNvSpPr>
            <a:spLocks noChangeArrowheads="1"/>
          </p:cNvSpPr>
          <p:nvPr/>
        </p:nvSpPr>
        <p:spPr bwMode="gray">
          <a:xfrm>
            <a:off x="8135031" y="1488325"/>
            <a:ext cx="583655" cy="462227"/>
          </a:xfrm>
          <a:prstGeom prst="rect">
            <a:avLst/>
          </a:prstGeom>
          <a:solidFill>
            <a:schemeClr val="bg1"/>
          </a:solidFill>
          <a:ln w="9525">
            <a:solidFill>
              <a:schemeClr val="accent3"/>
            </a:solid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smtClean="0">
                <a:solidFill>
                  <a:srgbClr val="000000"/>
                </a:solidFill>
              </a:rPr>
              <a:t>招商政策协调制定</a:t>
            </a:r>
            <a:endParaRPr lang="zh-CN" altLang="en-US" sz="950">
              <a:solidFill>
                <a:srgbClr val="000000"/>
              </a:solidFill>
            </a:endParaRPr>
          </a:p>
        </p:txBody>
      </p:sp>
      <p:sp>
        <p:nvSpPr>
          <p:cNvPr id="14" name="Rectangle 34"/>
          <p:cNvSpPr>
            <a:spLocks noChangeArrowheads="1"/>
          </p:cNvSpPr>
          <p:nvPr/>
        </p:nvSpPr>
        <p:spPr bwMode="gray">
          <a:xfrm>
            <a:off x="158954" y="1983349"/>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干部管理</a:t>
            </a:r>
            <a:endParaRPr lang="zh-CN" altLang="en-US" sz="950">
              <a:solidFill>
                <a:srgbClr val="000000"/>
              </a:solidFill>
              <a:latin typeface="Arial"/>
            </a:endParaRPr>
          </a:p>
        </p:txBody>
      </p:sp>
      <p:sp>
        <p:nvSpPr>
          <p:cNvPr id="20" name="Rectangle 33"/>
          <p:cNvSpPr>
            <a:spLocks noChangeArrowheads="1"/>
          </p:cNvSpPr>
          <p:nvPr/>
        </p:nvSpPr>
        <p:spPr bwMode="gray">
          <a:xfrm>
            <a:off x="767606" y="2478371"/>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公文助理</a:t>
            </a:r>
            <a:endParaRPr lang="en-US" altLang="zh-CN" sz="950" smtClean="0">
              <a:solidFill>
                <a:srgbClr val="000000"/>
              </a:solidFill>
              <a:latin typeface="Arial"/>
            </a:endParaRPr>
          </a:p>
          <a:p>
            <a:pPr>
              <a:lnSpc>
                <a:spcPct val="85000"/>
              </a:lnSpc>
            </a:pPr>
            <a:r>
              <a:rPr lang="zh-CN" altLang="en-US" sz="950" smtClean="0">
                <a:solidFill>
                  <a:srgbClr val="000000"/>
                </a:solidFill>
                <a:latin typeface="Arial"/>
              </a:rPr>
              <a:t>文档管理</a:t>
            </a:r>
            <a:endParaRPr lang="en-US" altLang="zh-CN" sz="950" smtClean="0">
              <a:solidFill>
                <a:srgbClr val="000000"/>
              </a:solidFill>
              <a:latin typeface="Arial"/>
            </a:endParaRPr>
          </a:p>
        </p:txBody>
      </p:sp>
      <p:sp>
        <p:nvSpPr>
          <p:cNvPr id="28" name="Rectangle 33"/>
          <p:cNvSpPr>
            <a:spLocks noChangeArrowheads="1"/>
          </p:cNvSpPr>
          <p:nvPr/>
        </p:nvSpPr>
        <p:spPr bwMode="gray">
          <a:xfrm>
            <a:off x="5636821" y="1983349"/>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法务管理</a:t>
            </a:r>
            <a:endParaRPr lang="zh-CN" altLang="en-US" sz="950">
              <a:solidFill>
                <a:srgbClr val="000000"/>
              </a:solidFill>
              <a:latin typeface="Arial"/>
            </a:endParaRPr>
          </a:p>
        </p:txBody>
      </p:sp>
      <p:sp>
        <p:nvSpPr>
          <p:cNvPr id="33" name="Rectangle 33"/>
          <p:cNvSpPr>
            <a:spLocks noChangeArrowheads="1"/>
          </p:cNvSpPr>
          <p:nvPr/>
        </p:nvSpPr>
        <p:spPr bwMode="gray">
          <a:xfrm>
            <a:off x="3202214" y="1983349"/>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经营目标细化分配</a:t>
            </a:r>
            <a:endParaRPr lang="zh-CN" altLang="en-US" sz="950">
              <a:solidFill>
                <a:srgbClr val="000000"/>
              </a:solidFill>
              <a:latin typeface="Arial"/>
            </a:endParaRPr>
          </a:p>
        </p:txBody>
      </p:sp>
      <p:sp>
        <p:nvSpPr>
          <p:cNvPr id="43" name="Rectangle 33"/>
          <p:cNvSpPr>
            <a:spLocks noChangeArrowheads="1"/>
          </p:cNvSpPr>
          <p:nvPr/>
        </p:nvSpPr>
        <p:spPr bwMode="gray">
          <a:xfrm>
            <a:off x="1376258" y="1983349"/>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战略部署和规划</a:t>
            </a:r>
            <a:endParaRPr lang="zh-CN" altLang="en-US" sz="950">
              <a:solidFill>
                <a:srgbClr val="000000"/>
              </a:solidFill>
              <a:latin typeface="Arial"/>
            </a:endParaRPr>
          </a:p>
        </p:txBody>
      </p:sp>
      <p:sp>
        <p:nvSpPr>
          <p:cNvPr id="62" name="Rectangle 33"/>
          <p:cNvSpPr>
            <a:spLocks noChangeArrowheads="1"/>
          </p:cNvSpPr>
          <p:nvPr/>
        </p:nvSpPr>
        <p:spPr bwMode="gray">
          <a:xfrm>
            <a:off x="3810866" y="1983349"/>
            <a:ext cx="583655" cy="462227"/>
          </a:xfrm>
          <a:prstGeom prst="rect">
            <a:avLst/>
          </a:prstGeom>
          <a:solidFill>
            <a:schemeClr val="accent2"/>
          </a:solidFill>
          <a:ln w="9525">
            <a:noFill/>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FFFFFF"/>
              </a:buClr>
            </a:pPr>
            <a:r>
              <a:rPr lang="zh-CN" altLang="en-US" sz="950" smtClean="0">
                <a:solidFill>
                  <a:srgbClr val="000000"/>
                </a:solidFill>
              </a:rPr>
              <a:t>融资管理</a:t>
            </a:r>
            <a:r>
              <a:rPr lang="en-US" altLang="zh-CN" sz="950" smtClean="0">
                <a:solidFill>
                  <a:srgbClr val="000000"/>
                </a:solidFill>
              </a:rPr>
              <a:t> </a:t>
            </a:r>
            <a:endParaRPr lang="zh-CN" altLang="en-US" sz="950">
              <a:solidFill>
                <a:srgbClr val="000000"/>
              </a:solidFill>
            </a:endParaRPr>
          </a:p>
        </p:txBody>
      </p:sp>
      <p:sp>
        <p:nvSpPr>
          <p:cNvPr id="68" name="Rectangle 33"/>
          <p:cNvSpPr>
            <a:spLocks noChangeArrowheads="1"/>
          </p:cNvSpPr>
          <p:nvPr/>
        </p:nvSpPr>
        <p:spPr bwMode="gray">
          <a:xfrm>
            <a:off x="6856514" y="1983349"/>
            <a:ext cx="583655" cy="462227"/>
          </a:xfrm>
          <a:prstGeom prst="rect">
            <a:avLst/>
          </a:prstGeom>
          <a:solidFill>
            <a:schemeClr val="bg1"/>
          </a:solidFill>
          <a:ln w="9525">
            <a:solidFill>
              <a:schemeClr val="accent3"/>
            </a:solid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a:solidFill>
                  <a:srgbClr val="000000"/>
                </a:solidFill>
              </a:rPr>
              <a:t>质量管理</a:t>
            </a:r>
          </a:p>
        </p:txBody>
      </p:sp>
      <p:sp>
        <p:nvSpPr>
          <p:cNvPr id="88" name="Rectangle 34"/>
          <p:cNvSpPr>
            <a:spLocks noChangeArrowheads="1"/>
          </p:cNvSpPr>
          <p:nvPr/>
        </p:nvSpPr>
        <p:spPr bwMode="gray">
          <a:xfrm>
            <a:off x="6245472" y="1983349"/>
            <a:ext cx="575977"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smtClean="0">
                <a:solidFill>
                  <a:srgbClr val="000000"/>
                </a:solidFill>
                <a:latin typeface="Arial"/>
              </a:rPr>
              <a:t>税务管理</a:t>
            </a:r>
            <a:endParaRPr lang="zh-CN" altLang="en-US" sz="950">
              <a:solidFill>
                <a:srgbClr val="000000"/>
              </a:solidFill>
              <a:latin typeface="Arial"/>
            </a:endParaRPr>
          </a:p>
        </p:txBody>
      </p:sp>
      <p:sp>
        <p:nvSpPr>
          <p:cNvPr id="80" name="Rectangle 33"/>
          <p:cNvSpPr>
            <a:spLocks noChangeArrowheads="1"/>
          </p:cNvSpPr>
          <p:nvPr/>
        </p:nvSpPr>
        <p:spPr bwMode="gray">
          <a:xfrm>
            <a:off x="4419518" y="1983349"/>
            <a:ext cx="582232"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a:solidFill>
                  <a:srgbClr val="000000"/>
                </a:solidFill>
                <a:latin typeface="Arial"/>
              </a:rPr>
              <a:t>招投标管理</a:t>
            </a:r>
          </a:p>
        </p:txBody>
      </p:sp>
      <p:sp>
        <p:nvSpPr>
          <p:cNvPr id="95" name="Rectangle 33"/>
          <p:cNvSpPr>
            <a:spLocks noChangeArrowheads="1"/>
          </p:cNvSpPr>
          <p:nvPr/>
        </p:nvSpPr>
        <p:spPr bwMode="gray">
          <a:xfrm>
            <a:off x="2593562" y="1488327"/>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chemeClr val="tx2"/>
              </a:buClr>
            </a:pPr>
            <a:r>
              <a:rPr lang="zh-CN" altLang="en-US" sz="950" smtClean="0">
                <a:latin typeface="Arial"/>
              </a:rPr>
              <a:t>土地资产管理</a:t>
            </a:r>
            <a:r>
              <a:rPr lang="en-US" altLang="zh-CN" sz="950" smtClean="0">
                <a:latin typeface="Arial"/>
              </a:rPr>
              <a:t>(</a:t>
            </a:r>
            <a:r>
              <a:rPr lang="zh-CN" altLang="en-US" sz="950" smtClean="0">
                <a:latin typeface="Arial"/>
              </a:rPr>
              <a:t>收购、转让等</a:t>
            </a:r>
            <a:r>
              <a:rPr lang="en-US" altLang="zh-CN" sz="950" smtClean="0">
                <a:latin typeface="Arial"/>
              </a:rPr>
              <a:t>)</a:t>
            </a:r>
            <a:endParaRPr lang="zh-CN" altLang="en-US" sz="950">
              <a:latin typeface="Arial"/>
            </a:endParaRPr>
          </a:p>
        </p:txBody>
      </p:sp>
      <p:sp>
        <p:nvSpPr>
          <p:cNvPr id="139" name="Rectangle 33"/>
          <p:cNvSpPr>
            <a:spLocks noChangeArrowheads="1"/>
          </p:cNvSpPr>
          <p:nvPr/>
        </p:nvSpPr>
        <p:spPr bwMode="gray">
          <a:xfrm>
            <a:off x="8135028" y="1983349"/>
            <a:ext cx="583655" cy="462227"/>
          </a:xfrm>
          <a:prstGeom prst="rect">
            <a:avLst/>
          </a:prstGeom>
          <a:solidFill>
            <a:schemeClr val="accent2"/>
          </a:solidFill>
          <a:ln w="9525">
            <a:no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smtClean="0">
                <a:solidFill>
                  <a:srgbClr val="000000"/>
                </a:solidFill>
              </a:rPr>
              <a:t>企业信息收集</a:t>
            </a:r>
            <a:endParaRPr lang="zh-CN" altLang="en-US" sz="950">
              <a:solidFill>
                <a:srgbClr val="000000"/>
              </a:solidFill>
            </a:endParaRPr>
          </a:p>
        </p:txBody>
      </p:sp>
      <p:sp>
        <p:nvSpPr>
          <p:cNvPr id="23" name="Rectangle 33"/>
          <p:cNvSpPr>
            <a:spLocks noChangeArrowheads="1"/>
          </p:cNvSpPr>
          <p:nvPr/>
        </p:nvSpPr>
        <p:spPr bwMode="gray">
          <a:xfrm>
            <a:off x="767606" y="2973397"/>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行政后勤</a:t>
            </a:r>
            <a:endParaRPr lang="en-US" altLang="zh-CN" sz="950" smtClean="0">
              <a:solidFill>
                <a:srgbClr val="000000"/>
              </a:solidFill>
              <a:latin typeface="Arial"/>
            </a:endParaRPr>
          </a:p>
        </p:txBody>
      </p:sp>
      <p:sp>
        <p:nvSpPr>
          <p:cNvPr id="32" name="Rectangle 34"/>
          <p:cNvSpPr>
            <a:spLocks noChangeArrowheads="1"/>
          </p:cNvSpPr>
          <p:nvPr/>
        </p:nvSpPr>
        <p:spPr bwMode="gray">
          <a:xfrm>
            <a:off x="3202214" y="2973397"/>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a:solidFill>
                  <a:srgbClr val="000000"/>
                </a:solidFill>
                <a:latin typeface="Arial"/>
              </a:rPr>
              <a:t>经营</a:t>
            </a:r>
            <a:r>
              <a:rPr lang="zh-CN" altLang="en-US" sz="950" smtClean="0">
                <a:solidFill>
                  <a:srgbClr val="000000"/>
                </a:solidFill>
                <a:latin typeface="Arial"/>
              </a:rPr>
              <a:t>绩效考核</a:t>
            </a:r>
            <a:endParaRPr lang="zh-CN" altLang="en-US" sz="950">
              <a:solidFill>
                <a:srgbClr val="000000"/>
              </a:solidFill>
              <a:latin typeface="Arial"/>
            </a:endParaRPr>
          </a:p>
        </p:txBody>
      </p:sp>
      <p:sp>
        <p:nvSpPr>
          <p:cNvPr id="40" name="Rectangle 34"/>
          <p:cNvSpPr>
            <a:spLocks noChangeArrowheads="1"/>
          </p:cNvSpPr>
          <p:nvPr/>
        </p:nvSpPr>
        <p:spPr bwMode="gray">
          <a:xfrm>
            <a:off x="1376258" y="2973397"/>
            <a:ext cx="583655" cy="462227"/>
          </a:xfrm>
          <a:prstGeom prst="rect">
            <a:avLst/>
          </a:prstGeom>
          <a:solidFill>
            <a:schemeClr val="accent2"/>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FFFFFF"/>
              </a:buClr>
            </a:pPr>
            <a:r>
              <a:rPr lang="zh-CN" altLang="en-US" sz="950" smtClean="0">
                <a:solidFill>
                  <a:srgbClr val="000000"/>
                </a:solidFill>
                <a:latin typeface="Arial"/>
              </a:rPr>
              <a:t>企业持续改革</a:t>
            </a:r>
            <a:endParaRPr lang="zh-CN" altLang="en-US" sz="950">
              <a:solidFill>
                <a:srgbClr val="000000"/>
              </a:solidFill>
              <a:latin typeface="Arial"/>
            </a:endParaRPr>
          </a:p>
        </p:txBody>
      </p:sp>
      <p:sp>
        <p:nvSpPr>
          <p:cNvPr id="89" name="Rectangle 73"/>
          <p:cNvSpPr>
            <a:spLocks noChangeArrowheads="1"/>
          </p:cNvSpPr>
          <p:nvPr/>
        </p:nvSpPr>
        <p:spPr bwMode="gray">
          <a:xfrm>
            <a:off x="6245472" y="2973397"/>
            <a:ext cx="575977"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smtClean="0">
                <a:solidFill>
                  <a:srgbClr val="000000"/>
                </a:solidFill>
                <a:latin typeface="Arial"/>
              </a:rPr>
              <a:t>财务管理</a:t>
            </a:r>
            <a:endParaRPr lang="zh-CN" altLang="en-US" sz="950">
              <a:solidFill>
                <a:srgbClr val="000000"/>
              </a:solidFill>
              <a:latin typeface="Arial"/>
            </a:endParaRPr>
          </a:p>
        </p:txBody>
      </p:sp>
      <p:sp>
        <p:nvSpPr>
          <p:cNvPr id="128" name="Rectangle 73"/>
          <p:cNvSpPr>
            <a:spLocks noChangeArrowheads="1"/>
          </p:cNvSpPr>
          <p:nvPr/>
        </p:nvSpPr>
        <p:spPr bwMode="gray">
          <a:xfrm>
            <a:off x="158954" y="2973397"/>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干部培训</a:t>
            </a:r>
            <a:endParaRPr lang="zh-CN" altLang="en-US" sz="950">
              <a:solidFill>
                <a:srgbClr val="000000"/>
              </a:solidFill>
              <a:latin typeface="Arial"/>
            </a:endParaRPr>
          </a:p>
        </p:txBody>
      </p:sp>
      <p:sp>
        <p:nvSpPr>
          <p:cNvPr id="140" name="Rectangle 73"/>
          <p:cNvSpPr>
            <a:spLocks noChangeArrowheads="1"/>
          </p:cNvSpPr>
          <p:nvPr/>
        </p:nvSpPr>
        <p:spPr bwMode="gray">
          <a:xfrm>
            <a:off x="8135029" y="2973397"/>
            <a:ext cx="583655" cy="462227"/>
          </a:xfrm>
          <a:prstGeom prst="rect">
            <a:avLst/>
          </a:prstGeom>
          <a:solidFill>
            <a:schemeClr val="accent2"/>
          </a:solidFill>
          <a:ln w="9525">
            <a:no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smtClean="0">
                <a:solidFill>
                  <a:srgbClr val="000000"/>
                </a:solidFill>
              </a:rPr>
              <a:t>招商人员招聘</a:t>
            </a:r>
            <a:endParaRPr lang="zh-CN" altLang="en-US" sz="950">
              <a:solidFill>
                <a:srgbClr val="000000"/>
              </a:solidFill>
            </a:endParaRPr>
          </a:p>
        </p:txBody>
      </p:sp>
      <p:sp>
        <p:nvSpPr>
          <p:cNvPr id="35" name="Rectangle 73"/>
          <p:cNvSpPr>
            <a:spLocks noChangeArrowheads="1"/>
          </p:cNvSpPr>
          <p:nvPr/>
        </p:nvSpPr>
        <p:spPr bwMode="gray">
          <a:xfrm>
            <a:off x="3202214" y="3468421"/>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chemeClr val="tx2"/>
              </a:buClr>
            </a:pPr>
            <a:r>
              <a:rPr lang="zh-CN" altLang="en-US" sz="950" smtClean="0">
                <a:latin typeface="Arial"/>
              </a:rPr>
              <a:t>子公司经营管理的指导协调</a:t>
            </a:r>
            <a:endParaRPr lang="zh-CN" altLang="en-US" sz="950">
              <a:latin typeface="Arial"/>
            </a:endParaRPr>
          </a:p>
        </p:txBody>
      </p:sp>
      <p:sp>
        <p:nvSpPr>
          <p:cNvPr id="58" name="Rectangle 33"/>
          <p:cNvSpPr>
            <a:spLocks noChangeArrowheads="1"/>
          </p:cNvSpPr>
          <p:nvPr/>
        </p:nvSpPr>
        <p:spPr bwMode="gray">
          <a:xfrm>
            <a:off x="3810866" y="3468421"/>
            <a:ext cx="583655" cy="462227"/>
          </a:xfrm>
          <a:prstGeom prst="rect">
            <a:avLst/>
          </a:prstGeom>
          <a:solidFill>
            <a:schemeClr val="bg1">
              <a:lumMod val="85000"/>
            </a:schemeClr>
          </a:solidFill>
          <a:ln w="9525">
            <a:noFill/>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pPr>
            <a:r>
              <a:rPr lang="zh-CN" altLang="en-US" sz="950">
                <a:solidFill>
                  <a:srgbClr val="000000"/>
                </a:solidFill>
              </a:rPr>
              <a:t>经营项目</a:t>
            </a:r>
            <a:r>
              <a:rPr lang="zh-CN" altLang="en-US" sz="950" smtClean="0">
                <a:solidFill>
                  <a:srgbClr val="000000"/>
                </a:solidFill>
              </a:rPr>
              <a:t>投资</a:t>
            </a:r>
            <a:r>
              <a:rPr lang="en-US" altLang="zh-CN" sz="950" smtClean="0">
                <a:solidFill>
                  <a:srgbClr val="000000"/>
                </a:solidFill>
              </a:rPr>
              <a:t>(</a:t>
            </a:r>
            <a:r>
              <a:rPr lang="zh-CN" altLang="en-US" sz="950" smtClean="0">
                <a:solidFill>
                  <a:srgbClr val="000000"/>
                </a:solidFill>
              </a:rPr>
              <a:t>市场化运作</a:t>
            </a:r>
            <a:r>
              <a:rPr lang="en-US" altLang="zh-CN" sz="950" smtClean="0">
                <a:solidFill>
                  <a:srgbClr val="000000"/>
                </a:solidFill>
              </a:rPr>
              <a:t>)</a:t>
            </a:r>
            <a:endParaRPr lang="zh-CN" altLang="en-US" sz="950">
              <a:solidFill>
                <a:srgbClr val="000000"/>
              </a:solidFill>
            </a:endParaRPr>
          </a:p>
        </p:txBody>
      </p:sp>
      <p:sp>
        <p:nvSpPr>
          <p:cNvPr id="90" name="Rectangle 33"/>
          <p:cNvSpPr>
            <a:spLocks noChangeArrowheads="1"/>
          </p:cNvSpPr>
          <p:nvPr/>
        </p:nvSpPr>
        <p:spPr bwMode="gray">
          <a:xfrm>
            <a:off x="6245472" y="3969801"/>
            <a:ext cx="575977" cy="462227"/>
          </a:xfrm>
          <a:prstGeom prst="rect">
            <a:avLst/>
          </a:prstGeom>
          <a:solidFill>
            <a:schemeClr val="accent3"/>
          </a:solidFill>
          <a:ln w="9525">
            <a:noFill/>
          </a:ln>
          <a:extLst/>
        </p:spPr>
        <p:txBody>
          <a:bodyPr wrap="none"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b="1">
                <a:solidFill>
                  <a:srgbClr val="FFFFFF"/>
                </a:solidFill>
                <a:latin typeface="Arial"/>
              </a:rPr>
              <a:t>土地</a:t>
            </a:r>
            <a:r>
              <a:rPr lang="zh-CN" altLang="en-US" sz="950" b="1" smtClean="0">
                <a:solidFill>
                  <a:srgbClr val="FFFFFF"/>
                </a:solidFill>
                <a:latin typeface="Arial"/>
              </a:rPr>
              <a:t>以外</a:t>
            </a:r>
            <a:br>
              <a:rPr lang="en-US" altLang="zh-CN" sz="950" b="1" smtClean="0">
                <a:solidFill>
                  <a:srgbClr val="FFFFFF"/>
                </a:solidFill>
                <a:latin typeface="Arial"/>
              </a:rPr>
            </a:br>
            <a:r>
              <a:rPr lang="zh-CN" altLang="en-US" sz="950" b="1" smtClean="0">
                <a:solidFill>
                  <a:srgbClr val="FFFFFF"/>
                </a:solidFill>
                <a:latin typeface="Arial"/>
              </a:rPr>
              <a:t>其他资产</a:t>
            </a:r>
            <a:br>
              <a:rPr lang="en-US" altLang="zh-CN" sz="950" b="1" smtClean="0">
                <a:solidFill>
                  <a:srgbClr val="FFFFFF"/>
                </a:solidFill>
                <a:latin typeface="Arial"/>
              </a:rPr>
            </a:br>
            <a:r>
              <a:rPr lang="zh-CN" altLang="en-US" sz="950" b="1" smtClean="0">
                <a:solidFill>
                  <a:srgbClr val="FFFFFF"/>
                </a:solidFill>
                <a:latin typeface="Arial"/>
              </a:rPr>
              <a:t>管理</a:t>
            </a:r>
            <a:endParaRPr lang="zh-CN" altLang="en-US" sz="950" b="1">
              <a:solidFill>
                <a:srgbClr val="FFFFFF"/>
              </a:solidFill>
              <a:latin typeface="Arial"/>
            </a:endParaRPr>
          </a:p>
        </p:txBody>
      </p:sp>
      <p:sp>
        <p:nvSpPr>
          <p:cNvPr id="132" name="Rectangle 73"/>
          <p:cNvSpPr>
            <a:spLocks noChangeArrowheads="1"/>
          </p:cNvSpPr>
          <p:nvPr/>
        </p:nvSpPr>
        <p:spPr bwMode="gray">
          <a:xfrm>
            <a:off x="158954" y="3468421"/>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a:solidFill>
                  <a:srgbClr val="000000"/>
                </a:solidFill>
                <a:latin typeface="Arial"/>
              </a:rPr>
              <a:t>统战工作</a:t>
            </a:r>
          </a:p>
        </p:txBody>
      </p:sp>
      <p:sp>
        <p:nvSpPr>
          <p:cNvPr id="141" name="Rectangle 73"/>
          <p:cNvSpPr>
            <a:spLocks noChangeArrowheads="1"/>
          </p:cNvSpPr>
          <p:nvPr/>
        </p:nvSpPr>
        <p:spPr bwMode="gray">
          <a:xfrm>
            <a:off x="8135029" y="3468421"/>
            <a:ext cx="583655" cy="462227"/>
          </a:xfrm>
          <a:prstGeom prst="rect">
            <a:avLst/>
          </a:prstGeom>
          <a:solidFill>
            <a:schemeClr val="accent2"/>
          </a:solidFill>
          <a:ln w="9525">
            <a:no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smtClean="0">
                <a:solidFill>
                  <a:srgbClr val="000000"/>
                </a:solidFill>
              </a:rPr>
              <a:t>能力培训</a:t>
            </a:r>
            <a:endParaRPr lang="zh-CN" altLang="en-US" sz="950">
              <a:solidFill>
                <a:srgbClr val="000000"/>
              </a:solidFill>
            </a:endParaRPr>
          </a:p>
        </p:txBody>
      </p:sp>
      <p:sp>
        <p:nvSpPr>
          <p:cNvPr id="39" name="Rectangle 73"/>
          <p:cNvSpPr>
            <a:spLocks noChangeArrowheads="1"/>
          </p:cNvSpPr>
          <p:nvPr/>
        </p:nvSpPr>
        <p:spPr bwMode="gray">
          <a:xfrm>
            <a:off x="1376258" y="3486803"/>
            <a:ext cx="583655" cy="462227"/>
          </a:xfrm>
          <a:prstGeom prst="rect">
            <a:avLst/>
          </a:prstGeom>
          <a:solidFill>
            <a:schemeClr val="bg1"/>
          </a:solidFill>
          <a:ln w="9525">
            <a:solidFill>
              <a:schemeClr val="accent3"/>
            </a:solidFill>
            <a:prstDash val="lgDash"/>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a:solidFill>
                  <a:srgbClr val="000000"/>
                </a:solidFill>
                <a:latin typeface="Arial"/>
              </a:rPr>
              <a:t>宏观政策</a:t>
            </a:r>
            <a:r>
              <a:rPr lang="zh-CN" altLang="en-US" sz="950" smtClean="0">
                <a:solidFill>
                  <a:srgbClr val="000000"/>
                </a:solidFill>
                <a:latin typeface="Arial"/>
              </a:rPr>
              <a:t>研究和产业分析</a:t>
            </a:r>
            <a:endParaRPr lang="zh-CN" altLang="en-US" sz="950">
              <a:solidFill>
                <a:srgbClr val="000000"/>
              </a:solidFill>
              <a:latin typeface="Arial"/>
            </a:endParaRPr>
          </a:p>
        </p:txBody>
      </p:sp>
      <p:sp>
        <p:nvSpPr>
          <p:cNvPr id="70" name="Rectangle 12"/>
          <p:cNvSpPr>
            <a:spLocks noChangeArrowheads="1"/>
          </p:cNvSpPr>
          <p:nvPr/>
        </p:nvSpPr>
        <p:spPr bwMode="gray">
          <a:xfrm>
            <a:off x="7497718" y="1227003"/>
            <a:ext cx="449940"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Arial"/>
              </a:rPr>
              <a:t>信息</a:t>
            </a:r>
            <a:endParaRPr lang="en-US" altLang="zh-CN" sz="950" b="1" smtClean="0">
              <a:solidFill>
                <a:srgbClr val="000000"/>
              </a:solidFill>
              <a:latin typeface="Arial"/>
            </a:endParaRPr>
          </a:p>
          <a:p>
            <a:pPr>
              <a:lnSpc>
                <a:spcPct val="85000"/>
              </a:lnSpc>
            </a:pPr>
            <a:r>
              <a:rPr lang="zh-CN" altLang="en-US" sz="950" b="1" smtClean="0">
                <a:solidFill>
                  <a:srgbClr val="000000"/>
                </a:solidFill>
                <a:latin typeface="Arial"/>
              </a:rPr>
              <a:t>管理部</a:t>
            </a:r>
            <a:endParaRPr lang="zh-CN" altLang="en-US" sz="950" b="1">
              <a:solidFill>
                <a:srgbClr val="000000"/>
              </a:solidFill>
              <a:latin typeface="Arial"/>
            </a:endParaRPr>
          </a:p>
        </p:txBody>
      </p:sp>
      <p:sp>
        <p:nvSpPr>
          <p:cNvPr id="73" name="Rectangle 73"/>
          <p:cNvSpPr>
            <a:spLocks noChangeArrowheads="1"/>
          </p:cNvSpPr>
          <p:nvPr/>
        </p:nvSpPr>
        <p:spPr bwMode="gray">
          <a:xfrm>
            <a:off x="7497718" y="1978910"/>
            <a:ext cx="583655" cy="462227"/>
          </a:xfrm>
          <a:prstGeom prst="rect">
            <a:avLst/>
          </a:prstGeom>
          <a:solidFill>
            <a:schemeClr val="bg1"/>
          </a:solidFill>
          <a:ln w="9525">
            <a:solidFill>
              <a:schemeClr val="accent3"/>
            </a:solid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a:solidFill>
                  <a:srgbClr val="000000"/>
                </a:solidFill>
              </a:rPr>
              <a:t>信息化基础设施</a:t>
            </a:r>
          </a:p>
        </p:txBody>
      </p:sp>
      <p:sp>
        <p:nvSpPr>
          <p:cNvPr id="75" name="Rectangle 33"/>
          <p:cNvSpPr>
            <a:spLocks noChangeArrowheads="1"/>
          </p:cNvSpPr>
          <p:nvPr/>
        </p:nvSpPr>
        <p:spPr bwMode="gray">
          <a:xfrm>
            <a:off x="7497718" y="1483886"/>
            <a:ext cx="583655" cy="462227"/>
          </a:xfrm>
          <a:prstGeom prst="rect">
            <a:avLst/>
          </a:prstGeom>
          <a:solidFill>
            <a:schemeClr val="bg1"/>
          </a:solidFill>
          <a:ln w="9525">
            <a:solidFill>
              <a:schemeClr val="accent3"/>
            </a:solid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a:solidFill>
                  <a:srgbClr val="000000"/>
                </a:solidFill>
              </a:rPr>
              <a:t>信息化</a:t>
            </a:r>
            <a:endParaRPr lang="en-US" altLang="zh-CN" sz="950">
              <a:solidFill>
                <a:srgbClr val="000000"/>
              </a:solidFill>
            </a:endParaRPr>
          </a:p>
          <a:p>
            <a:pPr defTabSz="895350">
              <a:lnSpc>
                <a:spcPct val="85000"/>
              </a:lnSpc>
              <a:buClr>
                <a:srgbClr val="002960"/>
              </a:buClr>
            </a:pPr>
            <a:r>
              <a:rPr lang="zh-CN" altLang="en-US" sz="950">
                <a:solidFill>
                  <a:srgbClr val="000000"/>
                </a:solidFill>
              </a:rPr>
              <a:t>组织设计</a:t>
            </a:r>
          </a:p>
        </p:txBody>
      </p:sp>
      <p:sp>
        <p:nvSpPr>
          <p:cNvPr id="76" name="Rectangle 34"/>
          <p:cNvSpPr>
            <a:spLocks noChangeArrowheads="1"/>
          </p:cNvSpPr>
          <p:nvPr/>
        </p:nvSpPr>
        <p:spPr bwMode="gray">
          <a:xfrm>
            <a:off x="7497718" y="2473934"/>
            <a:ext cx="583655" cy="462227"/>
          </a:xfrm>
          <a:prstGeom prst="rect">
            <a:avLst/>
          </a:prstGeom>
          <a:solidFill>
            <a:schemeClr val="bg1"/>
          </a:solidFill>
          <a:ln w="9525">
            <a:solidFill>
              <a:schemeClr val="accent3"/>
            </a:solid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a:solidFill>
                  <a:srgbClr val="000000"/>
                </a:solidFill>
              </a:rPr>
              <a:t>信息技术安全</a:t>
            </a:r>
          </a:p>
        </p:txBody>
      </p:sp>
      <p:sp>
        <p:nvSpPr>
          <p:cNvPr id="72" name="Rectangle 34"/>
          <p:cNvSpPr>
            <a:spLocks noChangeArrowheads="1"/>
          </p:cNvSpPr>
          <p:nvPr/>
        </p:nvSpPr>
        <p:spPr bwMode="gray">
          <a:xfrm>
            <a:off x="7497718" y="2968957"/>
            <a:ext cx="583655" cy="462227"/>
          </a:xfrm>
          <a:prstGeom prst="rect">
            <a:avLst/>
          </a:prstGeom>
          <a:solidFill>
            <a:schemeClr val="bg1"/>
          </a:solidFill>
          <a:ln w="9525">
            <a:solidFill>
              <a:schemeClr val="accent3"/>
            </a:solid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a:solidFill>
                  <a:srgbClr val="000000"/>
                </a:solidFill>
              </a:rPr>
              <a:t>信息化标准和数据管理</a:t>
            </a:r>
          </a:p>
        </p:txBody>
      </p:sp>
      <p:sp>
        <p:nvSpPr>
          <p:cNvPr id="85" name="Rectangle 34"/>
          <p:cNvSpPr>
            <a:spLocks noChangeArrowheads="1"/>
          </p:cNvSpPr>
          <p:nvPr/>
        </p:nvSpPr>
        <p:spPr bwMode="gray">
          <a:xfrm>
            <a:off x="6245472" y="4464825"/>
            <a:ext cx="575977" cy="462227"/>
          </a:xfrm>
          <a:prstGeom prst="rect">
            <a:avLst/>
          </a:prstGeom>
          <a:solidFill>
            <a:schemeClr val="bg1"/>
          </a:solidFill>
          <a:ln w="9525">
            <a:solidFill>
              <a:schemeClr val="accent3"/>
            </a:solid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smtClean="0">
                <a:solidFill>
                  <a:srgbClr val="000000"/>
                </a:solidFill>
              </a:rPr>
              <a:t>财务内控</a:t>
            </a:r>
            <a:endParaRPr lang="en-US" altLang="zh-CN" sz="950" smtClean="0">
              <a:solidFill>
                <a:srgbClr val="000000"/>
              </a:solidFill>
            </a:endParaRPr>
          </a:p>
        </p:txBody>
      </p:sp>
      <p:sp>
        <p:nvSpPr>
          <p:cNvPr id="127" name="Rectangle 34"/>
          <p:cNvSpPr>
            <a:spLocks noChangeArrowheads="1"/>
          </p:cNvSpPr>
          <p:nvPr/>
        </p:nvSpPr>
        <p:spPr bwMode="gray">
          <a:xfrm>
            <a:off x="158954" y="4458469"/>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计生工作</a:t>
            </a:r>
            <a:endParaRPr lang="zh-CN" altLang="en-US" sz="950">
              <a:solidFill>
                <a:srgbClr val="000000"/>
              </a:solidFill>
              <a:latin typeface="Arial"/>
            </a:endParaRPr>
          </a:p>
        </p:txBody>
      </p:sp>
      <p:sp>
        <p:nvSpPr>
          <p:cNvPr id="133" name="Rectangle 73"/>
          <p:cNvSpPr>
            <a:spLocks noChangeArrowheads="1"/>
          </p:cNvSpPr>
          <p:nvPr/>
        </p:nvSpPr>
        <p:spPr bwMode="gray">
          <a:xfrm>
            <a:off x="158954" y="3963445"/>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工青妇等群众组织</a:t>
            </a:r>
            <a:endParaRPr lang="en-US" altLang="zh-CN" sz="950" smtClean="0">
              <a:solidFill>
                <a:srgbClr val="000000"/>
              </a:solidFill>
              <a:latin typeface="Arial"/>
            </a:endParaRPr>
          </a:p>
          <a:p>
            <a:pPr>
              <a:lnSpc>
                <a:spcPct val="85000"/>
              </a:lnSpc>
            </a:pPr>
            <a:r>
              <a:rPr lang="zh-CN" altLang="en-US" sz="950" smtClean="0">
                <a:solidFill>
                  <a:srgbClr val="000000"/>
                </a:solidFill>
                <a:latin typeface="Arial"/>
              </a:rPr>
              <a:t>工作</a:t>
            </a:r>
            <a:endParaRPr lang="zh-CN" altLang="en-US" sz="950">
              <a:solidFill>
                <a:srgbClr val="000000"/>
              </a:solidFill>
              <a:latin typeface="Arial"/>
            </a:endParaRPr>
          </a:p>
        </p:txBody>
      </p:sp>
      <p:sp>
        <p:nvSpPr>
          <p:cNvPr id="142" name="Rectangle 73"/>
          <p:cNvSpPr>
            <a:spLocks noChangeArrowheads="1"/>
          </p:cNvSpPr>
          <p:nvPr/>
        </p:nvSpPr>
        <p:spPr bwMode="gray">
          <a:xfrm>
            <a:off x="8135029" y="3963445"/>
            <a:ext cx="583655" cy="462227"/>
          </a:xfrm>
          <a:prstGeom prst="rect">
            <a:avLst/>
          </a:prstGeom>
          <a:solidFill>
            <a:schemeClr val="accent2"/>
          </a:solidFill>
          <a:ln w="9525">
            <a:no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smtClean="0">
                <a:solidFill>
                  <a:srgbClr val="000000"/>
                </a:solidFill>
              </a:rPr>
              <a:t>寻求招商合作伙伴</a:t>
            </a:r>
            <a:endParaRPr lang="zh-CN" altLang="en-US" sz="950">
              <a:solidFill>
                <a:srgbClr val="000000"/>
              </a:solidFill>
            </a:endParaRPr>
          </a:p>
        </p:txBody>
      </p:sp>
      <p:sp>
        <p:nvSpPr>
          <p:cNvPr id="143" name="Rectangle 73"/>
          <p:cNvSpPr>
            <a:spLocks noChangeArrowheads="1"/>
          </p:cNvSpPr>
          <p:nvPr/>
        </p:nvSpPr>
        <p:spPr bwMode="gray">
          <a:xfrm>
            <a:off x="767606" y="3468423"/>
            <a:ext cx="583655" cy="462227"/>
          </a:xfrm>
          <a:prstGeom prst="rect">
            <a:avLst/>
          </a:prstGeom>
          <a:solidFill>
            <a:schemeClr val="accent1"/>
          </a:solidFill>
          <a:ln w="9525">
            <a:noFill/>
            <a:prstDash val="lgDash"/>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a:solidFill>
                  <a:srgbClr val="000000"/>
                </a:solidFill>
                <a:latin typeface="Arial"/>
              </a:rPr>
              <a:t>对外关系</a:t>
            </a:r>
          </a:p>
        </p:txBody>
      </p:sp>
      <p:sp>
        <p:nvSpPr>
          <p:cNvPr id="112" name="TextBox 111"/>
          <p:cNvSpPr txBox="1"/>
          <p:nvPr/>
        </p:nvSpPr>
        <p:spPr>
          <a:xfrm>
            <a:off x="701202" y="5411160"/>
            <a:ext cx="7477005" cy="268022"/>
          </a:xfrm>
          <a:prstGeom prst="rect">
            <a:avLst/>
          </a:prstGeom>
          <a:solidFill>
            <a:schemeClr val="accent3"/>
          </a:solidFill>
          <a:ln w="9525">
            <a:noFill/>
          </a:ln>
        </p:spPr>
        <p:txBody>
          <a:bodyPr vert="horz" wrap="square" lIns="60325" tIns="60325" rIns="60325" bIns="60325" rtlCol="0" anchor="ctr">
            <a:spAutoFit/>
          </a:bodyPr>
          <a:lstStyle>
            <a:defPPr>
              <a:defRPr lang="en-US"/>
            </a:defPPr>
            <a:lvl1pPr marL="0" lvl="0" indent="0" algn="l" defTabSz="895350" rtl="0" eaLnBrk="1" fontAlgn="base" hangingPunct="1">
              <a:spcBef>
                <a:spcPct val="0"/>
              </a:spcBef>
              <a:spcAft>
                <a:spcPct val="0"/>
              </a:spcAft>
              <a:buClr>
                <a:schemeClr val="tx2"/>
              </a:buClr>
              <a:defRPr sz="1600" kern="1200" baseline="0">
                <a:solidFill>
                  <a:schemeClr val="tx1"/>
                </a:solidFill>
                <a:latin typeface="+mn-lt"/>
                <a:ea typeface="+mn-ea"/>
                <a:cs typeface="+mn-cs"/>
              </a:defRPr>
            </a:lvl1pPr>
            <a:lvl2pPr marL="193675" lvl="1" indent="-192088" algn="l" defTabSz="895350" rtl="0" eaLnBrk="1" fontAlgn="base" hangingPunct="1">
              <a:spcBef>
                <a:spcPct val="0"/>
              </a:spcBef>
              <a:spcAft>
                <a:spcPct val="0"/>
              </a:spcAft>
              <a:buClr>
                <a:schemeClr val="tx2"/>
              </a:buClr>
              <a:buSzPct val="125000"/>
              <a:buFont typeface="Arial"/>
              <a:buChar char="▪"/>
              <a:defRPr sz="1600" kern="1200" baseline="0">
                <a:solidFill>
                  <a:schemeClr val="tx1"/>
                </a:solidFill>
                <a:latin typeface="+mn-lt"/>
                <a:ea typeface="+mn-ea"/>
                <a:cs typeface="+mn-cs"/>
              </a:defRPr>
            </a:lvl2pPr>
            <a:lvl3pPr marL="457200" lvl="2" indent="-261938"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3pPr>
            <a:lvl4pPr marL="614363" lvl="3" indent="-155575" algn="l" defTabSz="895350" rtl="0" eaLnBrk="1" fontAlgn="base" hangingPunct="1">
              <a:spcBef>
                <a:spcPct val="0"/>
              </a:spcBef>
              <a:spcAft>
                <a:spcPct val="0"/>
              </a:spcAft>
              <a:buClr>
                <a:schemeClr val="tx2"/>
              </a:buClr>
              <a:buSzPct val="120000"/>
              <a:buFont typeface="Arial"/>
              <a:buChar char="▫"/>
              <a:defRPr sz="1600" kern="1200" baseline="0">
                <a:solidFill>
                  <a:schemeClr val="tx1"/>
                </a:solidFill>
                <a:latin typeface="+mn-lt"/>
                <a:ea typeface="+mn-ea"/>
                <a:cs typeface="+mn-cs"/>
              </a:defRPr>
            </a:lvl4pPr>
            <a:lvl5pPr marL="749808" lvl="4" indent="-130175" algn="l" defTabSz="895350" rtl="0" eaLnBrk="1" fontAlgn="base"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5pPr>
            <a:lvl6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6pPr>
            <a:lvl7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7pPr>
            <a:lvl8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8pPr>
            <a:lvl9pPr marL="749808" indent="-130175" algn="l" defTabSz="895350" rtl="0" eaLnBrk="1" fontAlgn="base" latinLnBrk="0" hangingPunct="1">
              <a:spcBef>
                <a:spcPct val="0"/>
              </a:spcBef>
              <a:spcAft>
                <a:spcPct val="0"/>
              </a:spcAft>
              <a:buClr>
                <a:schemeClr val="tx2"/>
              </a:buClr>
              <a:buSzPct val="89000"/>
              <a:buFont typeface="Arial"/>
              <a:buChar char="-"/>
              <a:defRPr sz="1600" kern="1200" baseline="0">
                <a:solidFill>
                  <a:schemeClr val="tx1"/>
                </a:solidFill>
                <a:latin typeface="+mn-lt"/>
                <a:ea typeface="+mn-ea"/>
                <a:cs typeface="+mn-cs"/>
              </a:defRPr>
            </a:lvl9pPr>
          </a:lstStyle>
          <a:p>
            <a:pPr marL="1587" lvl="1" indent="0">
              <a:spcBef>
                <a:spcPct val="30000"/>
              </a:spcBef>
              <a:buClr>
                <a:schemeClr val="bg1"/>
              </a:buClr>
              <a:buNone/>
            </a:pPr>
            <a:r>
              <a:rPr lang="zh-CN" altLang="en-US" sz="950" b="1" smtClean="0">
                <a:solidFill>
                  <a:schemeClr val="bg1"/>
                </a:solidFill>
              </a:rPr>
              <a:t>除了重大</a:t>
            </a:r>
            <a:r>
              <a:rPr lang="zh-CN" altLang="en-US" sz="950" b="1">
                <a:solidFill>
                  <a:schemeClr val="bg1"/>
                </a:solidFill>
              </a:rPr>
              <a:t>项目运营管理外，总部职能部门不应参与具体业务运营，而应起到引导，监管，服务和能力建设四方面功能</a:t>
            </a:r>
            <a:endParaRPr lang="en-US" sz="950" b="1">
              <a:solidFill>
                <a:schemeClr val="bg1"/>
              </a:solidFill>
            </a:endParaRPr>
          </a:p>
        </p:txBody>
      </p:sp>
      <p:sp>
        <p:nvSpPr>
          <p:cNvPr id="122" name="Rectangle 33"/>
          <p:cNvSpPr>
            <a:spLocks noChangeArrowheads="1"/>
          </p:cNvSpPr>
          <p:nvPr/>
        </p:nvSpPr>
        <p:spPr bwMode="gray">
          <a:xfrm>
            <a:off x="767606" y="1983349"/>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档案（权证</a:t>
            </a:r>
            <a:r>
              <a:rPr lang="zh-CN" altLang="en-US" sz="950">
                <a:solidFill>
                  <a:srgbClr val="000000"/>
                </a:solidFill>
                <a:latin typeface="Arial"/>
              </a:rPr>
              <a:t>等</a:t>
            </a:r>
            <a:r>
              <a:rPr lang="zh-CN" altLang="en-US" sz="950" smtClean="0">
                <a:solidFill>
                  <a:srgbClr val="000000"/>
                </a:solidFill>
                <a:latin typeface="Arial"/>
              </a:rPr>
              <a:t>）管理</a:t>
            </a:r>
            <a:endParaRPr lang="en-US" altLang="zh-CN" sz="950" smtClean="0">
              <a:solidFill>
                <a:srgbClr val="000000"/>
              </a:solidFill>
              <a:latin typeface="Arial"/>
            </a:endParaRPr>
          </a:p>
        </p:txBody>
      </p:sp>
      <p:sp>
        <p:nvSpPr>
          <p:cNvPr id="124" name="Rectangle 73"/>
          <p:cNvSpPr>
            <a:spLocks noChangeArrowheads="1"/>
          </p:cNvSpPr>
          <p:nvPr/>
        </p:nvSpPr>
        <p:spPr bwMode="gray">
          <a:xfrm>
            <a:off x="6245472" y="3492599"/>
            <a:ext cx="575977"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smtClean="0">
                <a:solidFill>
                  <a:srgbClr val="000000"/>
                </a:solidFill>
                <a:latin typeface="Arial"/>
              </a:rPr>
              <a:t>财务管理</a:t>
            </a:r>
            <a:endParaRPr lang="zh-CN" altLang="en-US" sz="950">
              <a:solidFill>
                <a:srgbClr val="000000"/>
              </a:solidFill>
              <a:latin typeface="Arial"/>
            </a:endParaRPr>
          </a:p>
        </p:txBody>
      </p:sp>
      <p:sp>
        <p:nvSpPr>
          <p:cNvPr id="125" name="Rectangle 73"/>
          <p:cNvSpPr>
            <a:spLocks noChangeArrowheads="1"/>
          </p:cNvSpPr>
          <p:nvPr/>
        </p:nvSpPr>
        <p:spPr bwMode="gray">
          <a:xfrm>
            <a:off x="6245472" y="3468419"/>
            <a:ext cx="575977"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a:solidFill>
                  <a:srgbClr val="000000"/>
                </a:solidFill>
                <a:latin typeface="Arial"/>
              </a:rPr>
              <a:t>核算</a:t>
            </a:r>
            <a:r>
              <a:rPr lang="zh-CN" altLang="en-US" sz="950" smtClean="0">
                <a:solidFill>
                  <a:srgbClr val="000000"/>
                </a:solidFill>
                <a:latin typeface="Arial"/>
              </a:rPr>
              <a:t>管理</a:t>
            </a:r>
            <a:endParaRPr lang="zh-CN" altLang="en-US" sz="950">
              <a:solidFill>
                <a:srgbClr val="000000"/>
              </a:solidFill>
              <a:latin typeface="Arial"/>
            </a:endParaRPr>
          </a:p>
        </p:txBody>
      </p:sp>
      <p:grpSp>
        <p:nvGrpSpPr>
          <p:cNvPr id="18" name="Group 17"/>
          <p:cNvGrpSpPr/>
          <p:nvPr/>
        </p:nvGrpSpPr>
        <p:grpSpPr>
          <a:xfrm>
            <a:off x="3810866" y="2478373"/>
            <a:ext cx="583655" cy="957000"/>
            <a:chOff x="3810866" y="3656313"/>
            <a:chExt cx="583655" cy="957000"/>
          </a:xfrm>
        </p:grpSpPr>
        <p:sp>
          <p:nvSpPr>
            <p:cNvPr id="59" name="Rectangle 33"/>
            <p:cNvSpPr>
              <a:spLocks noChangeArrowheads="1"/>
            </p:cNvSpPr>
            <p:nvPr/>
          </p:nvSpPr>
          <p:spPr bwMode="gray">
            <a:xfrm>
              <a:off x="3810866" y="3656313"/>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pPr>
              <a:r>
                <a:rPr lang="zh-CN" altLang="en-US" sz="950" smtClean="0">
                  <a:solidFill>
                    <a:srgbClr val="000000"/>
                  </a:solidFill>
                </a:rPr>
                <a:t>重大项目牵头管理</a:t>
              </a:r>
              <a:r>
                <a:rPr lang="en-US" altLang="zh-CN" sz="950" baseline="30000" smtClean="0">
                  <a:solidFill>
                    <a:srgbClr val="000000"/>
                  </a:solidFill>
                </a:rPr>
                <a:t>3</a:t>
              </a:r>
            </a:p>
          </p:txBody>
        </p:sp>
        <p:sp>
          <p:nvSpPr>
            <p:cNvPr id="130" name="Rectangle 33"/>
            <p:cNvSpPr>
              <a:spLocks noChangeArrowheads="1"/>
            </p:cNvSpPr>
            <p:nvPr/>
          </p:nvSpPr>
          <p:spPr bwMode="gray">
            <a:xfrm>
              <a:off x="3810866" y="4151086"/>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pPr>
              <a:r>
                <a:rPr lang="zh-CN" altLang="en-US" sz="950">
                  <a:solidFill>
                    <a:srgbClr val="000000"/>
                  </a:solidFill>
                </a:rPr>
                <a:t>金融</a:t>
              </a:r>
              <a:r>
                <a:rPr lang="zh-CN" altLang="en-US" sz="950" smtClean="0">
                  <a:solidFill>
                    <a:srgbClr val="000000"/>
                  </a:solidFill>
                </a:rPr>
                <a:t>政策研究</a:t>
              </a:r>
              <a:endParaRPr lang="en-US" altLang="zh-CN" sz="950" smtClean="0">
                <a:solidFill>
                  <a:srgbClr val="000000"/>
                </a:solidFill>
              </a:endParaRPr>
            </a:p>
          </p:txBody>
        </p:sp>
      </p:grpSp>
      <p:sp>
        <p:nvSpPr>
          <p:cNvPr id="121" name="Rectangle 73"/>
          <p:cNvSpPr>
            <a:spLocks noChangeArrowheads="1"/>
          </p:cNvSpPr>
          <p:nvPr/>
        </p:nvSpPr>
        <p:spPr bwMode="gray">
          <a:xfrm>
            <a:off x="5028169" y="4458473"/>
            <a:ext cx="583654" cy="462227"/>
          </a:xfrm>
          <a:prstGeom prst="rect">
            <a:avLst/>
          </a:prstGeom>
          <a:solidFill>
            <a:schemeClr val="bg1"/>
          </a:solidFill>
          <a:ln w="9525">
            <a:solidFill>
              <a:schemeClr val="accent3"/>
            </a:solid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a:solidFill>
                  <a:srgbClr val="000000"/>
                </a:solidFill>
              </a:rPr>
              <a:t>岗位体系管理</a:t>
            </a:r>
          </a:p>
        </p:txBody>
      </p:sp>
      <p:sp>
        <p:nvSpPr>
          <p:cNvPr id="123" name="Rectangle 73"/>
          <p:cNvSpPr>
            <a:spLocks noChangeArrowheads="1"/>
          </p:cNvSpPr>
          <p:nvPr/>
        </p:nvSpPr>
        <p:spPr bwMode="gray">
          <a:xfrm>
            <a:off x="5028169" y="3963449"/>
            <a:ext cx="583654" cy="462227"/>
          </a:xfrm>
          <a:prstGeom prst="rect">
            <a:avLst/>
          </a:prstGeom>
          <a:solidFill>
            <a:schemeClr val="accent2"/>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FFFFFF"/>
              </a:buClr>
            </a:pPr>
            <a:r>
              <a:rPr lang="zh-CN" altLang="en-US" sz="950" smtClean="0">
                <a:solidFill>
                  <a:srgbClr val="000000"/>
                </a:solidFill>
                <a:latin typeface="Arial"/>
              </a:rPr>
              <a:t>员工培训、职业发展</a:t>
            </a:r>
            <a:endParaRPr lang="zh-CN" altLang="en-US" sz="950">
              <a:solidFill>
                <a:srgbClr val="000000"/>
              </a:solidFill>
              <a:latin typeface="Arial"/>
            </a:endParaRPr>
          </a:p>
        </p:txBody>
      </p:sp>
      <p:sp>
        <p:nvSpPr>
          <p:cNvPr id="144" name="Rectangle 34"/>
          <p:cNvSpPr>
            <a:spLocks noChangeArrowheads="1"/>
          </p:cNvSpPr>
          <p:nvPr/>
        </p:nvSpPr>
        <p:spPr bwMode="gray">
          <a:xfrm>
            <a:off x="5028169" y="2478373"/>
            <a:ext cx="583654"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a:solidFill>
                  <a:srgbClr val="000000"/>
                </a:solidFill>
                <a:latin typeface="Arial"/>
              </a:rPr>
              <a:t>员工培训与发展</a:t>
            </a:r>
          </a:p>
        </p:txBody>
      </p:sp>
      <p:sp>
        <p:nvSpPr>
          <p:cNvPr id="146" name="Rectangle 33"/>
          <p:cNvSpPr>
            <a:spLocks noChangeArrowheads="1"/>
          </p:cNvSpPr>
          <p:nvPr/>
        </p:nvSpPr>
        <p:spPr bwMode="gray">
          <a:xfrm>
            <a:off x="5028169" y="1488325"/>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a:solidFill>
                  <a:srgbClr val="000000"/>
                </a:solidFill>
                <a:latin typeface="Arial"/>
              </a:rPr>
              <a:t>人力资源规划</a:t>
            </a:r>
          </a:p>
        </p:txBody>
      </p:sp>
      <p:sp>
        <p:nvSpPr>
          <p:cNvPr id="151" name="Rectangle 73"/>
          <p:cNvSpPr>
            <a:spLocks noChangeArrowheads="1"/>
          </p:cNvSpPr>
          <p:nvPr/>
        </p:nvSpPr>
        <p:spPr bwMode="gray">
          <a:xfrm>
            <a:off x="5028169" y="1983349"/>
            <a:ext cx="583654"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a:solidFill>
                  <a:srgbClr val="000000"/>
                </a:solidFill>
                <a:latin typeface="Arial"/>
              </a:rPr>
              <a:t>人员招聘与配置</a:t>
            </a:r>
          </a:p>
        </p:txBody>
      </p:sp>
      <p:sp>
        <p:nvSpPr>
          <p:cNvPr id="153" name="Rectangle 73"/>
          <p:cNvSpPr>
            <a:spLocks noChangeArrowheads="1"/>
          </p:cNvSpPr>
          <p:nvPr/>
        </p:nvSpPr>
        <p:spPr bwMode="gray">
          <a:xfrm>
            <a:off x="5028169" y="2973397"/>
            <a:ext cx="583654"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a:solidFill>
                  <a:srgbClr val="000000"/>
                </a:solidFill>
                <a:latin typeface="Arial"/>
              </a:rPr>
              <a:t>薪酬管理</a:t>
            </a:r>
          </a:p>
        </p:txBody>
      </p:sp>
      <p:sp>
        <p:nvSpPr>
          <p:cNvPr id="154" name="Rectangle 33"/>
          <p:cNvSpPr>
            <a:spLocks noChangeArrowheads="1"/>
          </p:cNvSpPr>
          <p:nvPr/>
        </p:nvSpPr>
        <p:spPr bwMode="gray">
          <a:xfrm>
            <a:off x="5028169" y="3468425"/>
            <a:ext cx="583654" cy="462227"/>
          </a:xfrm>
          <a:prstGeom prst="rect">
            <a:avLst/>
          </a:prstGeom>
          <a:solidFill>
            <a:schemeClr val="accent2"/>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FFFFFF"/>
              </a:buClr>
            </a:pPr>
            <a:r>
              <a:rPr lang="zh-CN" altLang="en-US" sz="950" smtClean="0">
                <a:solidFill>
                  <a:srgbClr val="000000"/>
                </a:solidFill>
                <a:latin typeface="Arial"/>
              </a:rPr>
              <a:t>员工绩效考核</a:t>
            </a:r>
            <a:endParaRPr lang="zh-CN" altLang="en-US" sz="950">
              <a:solidFill>
                <a:srgbClr val="000000"/>
              </a:solidFill>
              <a:latin typeface="Arial"/>
            </a:endParaRPr>
          </a:p>
        </p:txBody>
      </p:sp>
      <p:sp>
        <p:nvSpPr>
          <p:cNvPr id="155" name="Rectangle 33"/>
          <p:cNvSpPr>
            <a:spLocks noChangeArrowheads="1"/>
          </p:cNvSpPr>
          <p:nvPr/>
        </p:nvSpPr>
        <p:spPr bwMode="gray">
          <a:xfrm>
            <a:off x="3810866" y="1488327"/>
            <a:ext cx="583655" cy="462227"/>
          </a:xfrm>
          <a:prstGeom prst="rect">
            <a:avLst/>
          </a:prstGeom>
          <a:solidFill>
            <a:schemeClr val="accent2"/>
          </a:solidFill>
          <a:ln w="9525">
            <a:noFill/>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FFFFFF"/>
              </a:buClr>
            </a:pPr>
            <a:r>
              <a:rPr lang="zh-CN" altLang="en-US" sz="950">
                <a:solidFill>
                  <a:srgbClr val="000000"/>
                </a:solidFill>
              </a:rPr>
              <a:t>投资</a:t>
            </a:r>
            <a:r>
              <a:rPr lang="zh-CN" altLang="en-US" sz="950" smtClean="0">
                <a:solidFill>
                  <a:srgbClr val="000000"/>
                </a:solidFill>
              </a:rPr>
              <a:t>管理</a:t>
            </a:r>
            <a:r>
              <a:rPr lang="en-US" altLang="zh-CN" sz="950" baseline="30000" smtClean="0">
                <a:solidFill>
                  <a:srgbClr val="000000"/>
                </a:solidFill>
              </a:rPr>
              <a:t>2</a:t>
            </a:r>
            <a:r>
              <a:rPr lang="en-US" altLang="zh-CN" sz="950" smtClean="0">
                <a:solidFill>
                  <a:srgbClr val="000000"/>
                </a:solidFill>
              </a:rPr>
              <a:t> </a:t>
            </a:r>
            <a:endParaRPr lang="zh-CN" altLang="en-US" sz="950">
              <a:solidFill>
                <a:srgbClr val="000000"/>
              </a:solidFill>
            </a:endParaRPr>
          </a:p>
        </p:txBody>
      </p:sp>
      <p:sp>
        <p:nvSpPr>
          <p:cNvPr id="109" name="TextBox 108"/>
          <p:cNvSpPr txBox="1"/>
          <p:nvPr/>
        </p:nvSpPr>
        <p:spPr>
          <a:xfrm>
            <a:off x="7541258" y="4525363"/>
            <a:ext cx="1038152" cy="677108"/>
          </a:xfrm>
          <a:prstGeom prst="rect">
            <a:avLst/>
          </a:prstGeom>
          <a:noFill/>
        </p:spPr>
        <p:txBody>
          <a:bodyPr wrap="square" rtlCol="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950" smtClean="0"/>
              <a:t>建议根据未来</a:t>
            </a:r>
            <a:r>
              <a:rPr lang="en-US" altLang="zh-CN" sz="950" smtClean="0"/>
              <a:t>2-3</a:t>
            </a:r>
            <a:r>
              <a:rPr lang="zh-CN" altLang="en-US" sz="950" smtClean="0"/>
              <a:t>年开投整体情况决定是否设立新增部门</a:t>
            </a:r>
            <a:endParaRPr lang="zh-CN" altLang="en-US" sz="950"/>
          </a:p>
        </p:txBody>
      </p:sp>
    </p:spTree>
    <p:extLst>
      <p:ext uri="{BB962C8B-B14F-4D97-AF65-F5344CB8AC3E}">
        <p14:creationId xmlns:p14="http://schemas.microsoft.com/office/powerpoint/2010/main" val="2576823019"/>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0" name="Object 9" hidden="1"/>
          <p:cNvGraphicFramePr>
            <a:graphicFrameLocks noChangeAspect="1"/>
          </p:cNvGraphicFramePr>
          <p:nvPr>
            <p:custDataLst>
              <p:tags r:id="rId3"/>
            </p:custDataLst>
            <p:extLst/>
          </p:nvPr>
        </p:nvGraphicFramePr>
        <p:xfrm>
          <a:off x="1588" y="1588"/>
          <a:ext cx="1587" cy="1587"/>
        </p:xfrm>
        <a:graphic>
          <a:graphicData uri="http://schemas.openxmlformats.org/presentationml/2006/ole">
            <mc:AlternateContent>
              <mc:Choice xmlns:v="urn:schemas-microsoft-com:vml" Requires="v">
                <p:oleObj spid="_x0000_s1052" name="think-cell Slide" r:id="rId4" imgW="393" imgH="394" progId="TCLayout.ActiveDocument.1">
                  <p:embed/>
                </p:oleObj>
              </mc:Choice>
              <mc:Fallback>
                <p:oleObj name="think-cell Slide" r:id="rId4" imgW="393" imgH="394" progId="TCLayout.ActiveDocument.1">
                  <p:embed/>
                  <p:pic>
                    <p:nvPicPr>
                      <p:cNvPr id="0" name="OLE substitute image"/>
                      <p:cNvPicPr/>
                      <p:nvPr/>
                    </p:nvPicPr>
                    <p:blipFill>
                      <a:blip r:embed="rId5"/>
                      <a:stretch>
                        <a:fillRect/>
                      </a:stretch>
                    </p:blipFill>
                    <p:spPr>
                      <a:xfrm>
                        <a:off x="1588" y="1588"/>
                        <a:ext cx="1587" cy="1587"/>
                      </a:xfrm>
                      <a:prstGeom prst="rect">
                        <a:avLst/>
                      </a:prstGeom>
                    </p:spPr>
                  </p:pic>
                </p:oleObj>
              </mc:Fallback>
            </mc:AlternateContent>
          </a:graphicData>
        </a:graphic>
      </p:graphicFrame>
      <p:sp>
        <p:nvSpPr>
          <p:cNvPr id="105" name="Rectangle 104"/>
          <p:cNvSpPr/>
          <p:nvPr/>
        </p:nvSpPr>
        <p:spPr>
          <a:xfrm>
            <a:off x="5736802" y="1305957"/>
            <a:ext cx="604252" cy="1995282"/>
          </a:xfrm>
          <a:prstGeom prst="rect">
            <a:avLst/>
          </a:prstGeom>
          <a:solidFill>
            <a:schemeClr val="accent6">
              <a:lumMod val="20000"/>
              <a:lumOff val="80000"/>
            </a:schemeClr>
          </a:solidFill>
          <a:ln w="9525">
            <a:solidFill>
              <a:schemeClr val="accent3"/>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err="1" smtClean="0">
              <a:solidFill>
                <a:schemeClr val="tx1"/>
              </a:solidFill>
            </a:endParaRPr>
          </a:p>
        </p:txBody>
      </p:sp>
      <p:sp>
        <p:nvSpPr>
          <p:cNvPr id="100" name="Rectangle 99"/>
          <p:cNvSpPr/>
          <p:nvPr/>
        </p:nvSpPr>
        <p:spPr>
          <a:xfrm>
            <a:off x="2030724" y="1305957"/>
            <a:ext cx="622562" cy="1995282"/>
          </a:xfrm>
          <a:prstGeom prst="rect">
            <a:avLst/>
          </a:prstGeom>
          <a:solidFill>
            <a:schemeClr val="accent6">
              <a:lumMod val="20000"/>
              <a:lumOff val="80000"/>
            </a:schemeClr>
          </a:solidFill>
          <a:ln w="9525">
            <a:solidFill>
              <a:schemeClr val="accent3"/>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err="1" smtClean="0">
              <a:solidFill>
                <a:schemeClr val="tx1"/>
              </a:solidFill>
            </a:endParaRPr>
          </a:p>
        </p:txBody>
      </p:sp>
      <p:sp>
        <p:nvSpPr>
          <p:cNvPr id="4" name="Rectangle 3"/>
          <p:cNvSpPr/>
          <p:nvPr/>
        </p:nvSpPr>
        <p:spPr>
          <a:xfrm>
            <a:off x="2675807" y="1305957"/>
            <a:ext cx="622562" cy="1995282"/>
          </a:xfrm>
          <a:prstGeom prst="rect">
            <a:avLst/>
          </a:prstGeom>
          <a:solidFill>
            <a:schemeClr val="accent6">
              <a:lumMod val="20000"/>
              <a:lumOff val="80000"/>
            </a:schemeClr>
          </a:solidFill>
          <a:ln w="9525">
            <a:solidFill>
              <a:schemeClr val="accent3"/>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err="1" smtClean="0">
              <a:solidFill>
                <a:schemeClr val="tx1"/>
              </a:solidFill>
            </a:endParaRPr>
          </a:p>
        </p:txBody>
      </p:sp>
      <p:sp>
        <p:nvSpPr>
          <p:cNvPr id="115" name="Rectangle 114"/>
          <p:cNvSpPr/>
          <p:nvPr/>
        </p:nvSpPr>
        <p:spPr>
          <a:xfrm>
            <a:off x="4518961" y="1305957"/>
            <a:ext cx="604252" cy="1995282"/>
          </a:xfrm>
          <a:prstGeom prst="rect">
            <a:avLst/>
          </a:prstGeom>
          <a:solidFill>
            <a:schemeClr val="accent6">
              <a:lumMod val="20000"/>
              <a:lumOff val="80000"/>
            </a:schemeClr>
          </a:solidFill>
          <a:ln w="9525">
            <a:solidFill>
              <a:schemeClr val="accent3"/>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err="1" smtClean="0">
              <a:solidFill>
                <a:schemeClr val="tx1"/>
              </a:solidFill>
            </a:endParaRPr>
          </a:p>
        </p:txBody>
      </p:sp>
      <p:sp>
        <p:nvSpPr>
          <p:cNvPr id="5" name="5. Source"/>
          <p:cNvSpPr>
            <a:spLocks noChangeArrowheads="1"/>
          </p:cNvSpPr>
          <p:nvPr/>
        </p:nvSpPr>
        <p:spPr bwMode="auto">
          <a:xfrm>
            <a:off x="119063" y="6437325"/>
            <a:ext cx="6862762" cy="153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633413" indent="-633413" defTabSz="895350">
              <a:tabLst>
                <a:tab pos="628650"/>
              </a:tabLst>
            </a:pPr>
            <a:r>
              <a:rPr lang="zh-CN" altLang="en-US" sz="1000">
                <a:solidFill>
                  <a:srgbClr val="000000"/>
                </a:solidFill>
                <a:latin typeface="+mn-lt"/>
              </a:rPr>
              <a:t>资料来源：客户资料；客户访谈；小组分析</a:t>
            </a:r>
            <a:endParaRPr lang="en-US" altLang="zh-CN" sz="1000">
              <a:solidFill>
                <a:srgbClr val="000000"/>
              </a:solidFill>
              <a:latin typeface="+mn-lt"/>
            </a:endParaRPr>
          </a:p>
        </p:txBody>
      </p:sp>
      <p:cxnSp>
        <p:nvCxnSpPr>
          <p:cNvPr id="104" name="Straight Connector 103"/>
          <p:cNvCxnSpPr/>
          <p:nvPr/>
        </p:nvCxnSpPr>
        <p:spPr>
          <a:xfrm flipH="1">
            <a:off x="6673194" y="889465"/>
            <a:ext cx="0" cy="324773"/>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99" name="Rectangle 88"/>
          <p:cNvSpPr>
            <a:spLocks noChangeArrowheads="1"/>
          </p:cNvSpPr>
          <p:nvPr/>
        </p:nvSpPr>
        <p:spPr bwMode="auto">
          <a:xfrm>
            <a:off x="175423" y="989721"/>
            <a:ext cx="8718414" cy="265705"/>
          </a:xfrm>
          <a:prstGeom prst="rect">
            <a:avLst/>
          </a:prstGeom>
          <a:solidFill>
            <a:schemeClr val="accent1"/>
          </a:solidFill>
          <a:ln w="19050">
            <a:noFill/>
            <a:miter lim="800000"/>
          </a:ln>
          <a:effectLst/>
          <a:extLst/>
        </p:spPr>
        <p:txBody>
          <a:bodyPr wrap="square" lIns="72009" tIns="72009" rIns="72009" bIns="72009" anchor="ctr" anchorCtr="0">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a:buClr>
                <a:srgbClr val="002960"/>
              </a:buClr>
            </a:pPr>
            <a:r>
              <a:rPr lang="zh-CN" altLang="en-US" sz="950" b="1" smtClean="0">
                <a:solidFill>
                  <a:srgbClr val="000000"/>
                </a:solidFill>
              </a:rPr>
              <a:t>职能</a:t>
            </a:r>
            <a:r>
              <a:rPr lang="zh-CN" altLang="en-US" sz="950" b="1">
                <a:solidFill>
                  <a:srgbClr val="000000"/>
                </a:solidFill>
              </a:rPr>
              <a:t>部门</a:t>
            </a:r>
            <a:endParaRPr lang="en-US" sz="950" b="1">
              <a:solidFill>
                <a:srgbClr val="000000"/>
              </a:solidFill>
            </a:endParaRPr>
          </a:p>
        </p:txBody>
      </p:sp>
      <p:sp>
        <p:nvSpPr>
          <p:cNvPr id="102" name="Rectangle 101"/>
          <p:cNvSpPr/>
          <p:nvPr/>
        </p:nvSpPr>
        <p:spPr>
          <a:xfrm>
            <a:off x="184388" y="981107"/>
            <a:ext cx="8709091" cy="465856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90871" tIns="45442" rIns="90871" bIns="45442" rtlCol="0" anchor="ctr"/>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endParaRPr lang="en-US" sz="950" err="1">
              <a:solidFill>
                <a:srgbClr val="000000"/>
              </a:solidFill>
            </a:endParaRPr>
          </a:p>
        </p:txBody>
      </p:sp>
      <p:sp>
        <p:nvSpPr>
          <p:cNvPr id="118" name="Title 1"/>
          <p:cNvSpPr>
            <a:spLocks noGrp="1"/>
          </p:cNvSpPr>
          <p:nvPr>
            <p:ph type="title"/>
          </p:nvPr>
        </p:nvSpPr>
        <p:spPr>
          <a:xfrm>
            <a:off x="119063" y="230188"/>
            <a:ext cx="8618537" cy="584775"/>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p>
            <a:pPr marL="385763"/>
            <a:r>
              <a:rPr lang="zh-CN" altLang="en-US" smtClean="0"/>
              <a:t>未来</a:t>
            </a:r>
            <a:r>
              <a:rPr lang="en-US" altLang="zh-CN" smtClean="0"/>
              <a:t>3-5</a:t>
            </a:r>
            <a:r>
              <a:rPr lang="zh-CN" altLang="en-US" smtClean="0"/>
              <a:t>年成立事业部之后，可以依照领先企业治理形式对部分部门和职能进行进一步归并</a:t>
            </a:r>
            <a:endParaRPr lang="en-US"/>
          </a:p>
        </p:txBody>
      </p:sp>
      <p:sp>
        <p:nvSpPr>
          <p:cNvPr id="121" name="1. On-page tracker"/>
          <p:cNvSpPr>
            <a:spLocks noChangeArrowheads="1"/>
          </p:cNvSpPr>
          <p:nvPr/>
        </p:nvSpPr>
        <p:spPr bwMode="auto">
          <a:xfrm>
            <a:off x="119063" y="26988"/>
            <a:ext cx="2005677"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marL="385763"/>
            <a:r>
              <a:rPr lang="zh-CN" altLang="en-US" sz="1400">
                <a:solidFill>
                  <a:srgbClr val="808080"/>
                </a:solidFill>
                <a:latin typeface="+mn-lt"/>
              </a:rPr>
              <a:t>总部定位及职能架构</a:t>
            </a:r>
          </a:p>
        </p:txBody>
      </p:sp>
      <p:sp>
        <p:nvSpPr>
          <p:cNvPr id="122" name="Marvin Title Tracker Circle"/>
          <p:cNvSpPr/>
          <p:nvPr/>
        </p:nvSpPr>
        <p:spPr>
          <a:xfrm>
            <a:off x="119063" y="207169"/>
            <a:ext cx="335598" cy="335598"/>
          </a:xfrm>
          <a:prstGeom prst="ellipse">
            <a:avLst/>
          </a:prstGeom>
          <a:solidFill>
            <a:schemeClr val="accent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chorCtr="1"/>
          <a:lstStyle>
            <a:defPPr>
              <a:defRPr lang="en-US"/>
            </a:defPPr>
            <a:lvl1pPr algn="l" rtl="0" fontAlgn="base">
              <a:spcBef>
                <a:spcPct val="0"/>
              </a:spcBef>
              <a:spcAft>
                <a:spcPct val="0"/>
              </a:spcAft>
              <a:defRPr sz="1600" kern="1200">
                <a:solidFill>
                  <a:srgbClr val="FFFFFF"/>
                </a:solidFill>
                <a:latin typeface="Arial"/>
                <a:ea typeface="+mn-ea"/>
                <a:cs typeface="+mn-cs"/>
              </a:defRPr>
            </a:lvl1pPr>
            <a:lvl2pPr marL="457200" algn="l" rtl="0" fontAlgn="base">
              <a:spcBef>
                <a:spcPct val="0"/>
              </a:spcBef>
              <a:spcAft>
                <a:spcPct val="0"/>
              </a:spcAft>
              <a:defRPr sz="1600" kern="1200">
                <a:solidFill>
                  <a:srgbClr val="FFFFFF"/>
                </a:solidFill>
                <a:latin typeface="Arial"/>
                <a:ea typeface="+mn-ea"/>
                <a:cs typeface="+mn-cs"/>
              </a:defRPr>
            </a:lvl2pPr>
            <a:lvl3pPr marL="914400" algn="l" rtl="0" fontAlgn="base">
              <a:spcBef>
                <a:spcPct val="0"/>
              </a:spcBef>
              <a:spcAft>
                <a:spcPct val="0"/>
              </a:spcAft>
              <a:defRPr sz="1600" kern="1200">
                <a:solidFill>
                  <a:srgbClr val="FFFFFF"/>
                </a:solidFill>
                <a:latin typeface="Arial"/>
                <a:ea typeface="+mn-ea"/>
                <a:cs typeface="+mn-cs"/>
              </a:defRPr>
            </a:lvl3pPr>
            <a:lvl4pPr marL="1371600" algn="l" rtl="0" fontAlgn="base">
              <a:spcBef>
                <a:spcPct val="0"/>
              </a:spcBef>
              <a:spcAft>
                <a:spcPct val="0"/>
              </a:spcAft>
              <a:defRPr sz="1600" kern="1200">
                <a:solidFill>
                  <a:srgbClr val="FFFFFF"/>
                </a:solidFill>
                <a:latin typeface="Arial"/>
                <a:ea typeface="+mn-ea"/>
                <a:cs typeface="+mn-cs"/>
              </a:defRPr>
            </a:lvl4pPr>
            <a:lvl5pPr marL="1828800" algn="l" rtl="0" fontAlgn="base">
              <a:spcBef>
                <a:spcPct val="0"/>
              </a:spcBef>
              <a:spcAft>
                <a:spcPct val="0"/>
              </a:spcAft>
              <a:defRPr sz="1600" kern="1200">
                <a:solidFill>
                  <a:srgbClr val="FFFFFF"/>
                </a:solidFill>
                <a:latin typeface="Arial"/>
                <a:ea typeface="+mn-ea"/>
                <a:cs typeface="+mn-cs"/>
              </a:defRPr>
            </a:lvl5pPr>
            <a:lvl6pPr marL="2286000" algn="l" defTabSz="914400" rtl="0" eaLnBrk="1" latinLnBrk="0" hangingPunct="1">
              <a:defRPr sz="1600" kern="1200">
                <a:solidFill>
                  <a:srgbClr val="FFFFFF"/>
                </a:solidFill>
                <a:latin typeface="Arial"/>
                <a:ea typeface="+mn-ea"/>
                <a:cs typeface="+mn-cs"/>
              </a:defRPr>
            </a:lvl6pPr>
            <a:lvl7pPr marL="2743200" algn="l" defTabSz="914400" rtl="0" eaLnBrk="1" latinLnBrk="0" hangingPunct="1">
              <a:defRPr sz="1600" kern="1200">
                <a:solidFill>
                  <a:srgbClr val="FFFFFF"/>
                </a:solidFill>
                <a:latin typeface="Arial"/>
                <a:ea typeface="+mn-ea"/>
                <a:cs typeface="+mn-cs"/>
              </a:defRPr>
            </a:lvl7pPr>
            <a:lvl8pPr marL="3200400" algn="l" defTabSz="914400" rtl="0" eaLnBrk="1" latinLnBrk="0" hangingPunct="1">
              <a:defRPr sz="1600" kern="1200">
                <a:solidFill>
                  <a:srgbClr val="FFFFFF"/>
                </a:solidFill>
                <a:latin typeface="Arial"/>
                <a:ea typeface="+mn-ea"/>
                <a:cs typeface="+mn-cs"/>
              </a:defRPr>
            </a:lvl8pPr>
            <a:lvl9pPr marL="3657600" algn="l" defTabSz="914400" rtl="0" eaLnBrk="1" latinLnBrk="0" hangingPunct="1">
              <a:defRPr sz="1600" kern="1200">
                <a:solidFill>
                  <a:srgbClr val="FFFFFF"/>
                </a:solidFill>
                <a:latin typeface="Arial"/>
                <a:ea typeface="+mn-ea"/>
                <a:cs typeface="+mn-cs"/>
              </a:defRPr>
            </a:lvl9pPr>
          </a:lstStyle>
          <a:p>
            <a:pPr algn="ctr"/>
            <a:r>
              <a:rPr lang="en-US" sz="1900" b="1" smtClean="0">
                <a:solidFill>
                  <a:schemeClr val="tx2"/>
                </a:solidFill>
                <a:latin typeface="Arial" pitchFamily="34" charset="0"/>
              </a:rPr>
              <a:t>1</a:t>
            </a:r>
          </a:p>
        </p:txBody>
      </p:sp>
      <p:sp>
        <p:nvSpPr>
          <p:cNvPr id="123" name="Line 107"/>
          <p:cNvSpPr>
            <a:spLocks noChangeShapeType="1"/>
          </p:cNvSpPr>
          <p:nvPr/>
        </p:nvSpPr>
        <p:spPr bwMode="gray">
          <a:xfrm flipH="1" flipV="1">
            <a:off x="3025035" y="3306528"/>
            <a:ext cx="0" cy="508619"/>
          </a:xfrm>
          <a:prstGeom prst="line">
            <a:avLst/>
          </a:prstGeom>
          <a:noFill/>
          <a:ln w="19050">
            <a:solidFill>
              <a:schemeClr val="accent3"/>
            </a:solidFill>
            <a:round/>
            <a:tailEnd type="oval" w="med" len="med"/>
          </a:ln>
          <a:effec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fr-FR" sz="1400">
              <a:latin typeface="楷体" panose="02010609060101010101" pitchFamily="49" charset="-122"/>
              <a:ea typeface="楷体" panose="02010609060101010101" pitchFamily="49" charset="-122"/>
            </a:endParaRPr>
          </a:p>
        </p:txBody>
      </p:sp>
      <p:sp>
        <p:nvSpPr>
          <p:cNvPr id="7" name="TextBox 6"/>
          <p:cNvSpPr txBox="1"/>
          <p:nvPr/>
        </p:nvSpPr>
        <p:spPr>
          <a:xfrm>
            <a:off x="2709884" y="3838858"/>
            <a:ext cx="613768" cy="1408078"/>
          </a:xfrm>
          <a:prstGeom prst="rect">
            <a:avLst/>
          </a:prstGeom>
          <a:noFill/>
        </p:spPr>
        <p:txBody>
          <a:bodyPr wrap="square" rtlCol="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950"/>
              <a:t>固定</a:t>
            </a:r>
            <a:r>
              <a:rPr lang="zh-CN" altLang="en-US" sz="950" smtClean="0"/>
              <a:t>资产管理移至</a:t>
            </a:r>
            <a:r>
              <a:rPr lang="zh-CN" altLang="en-US" sz="950"/>
              <a:t>事业部</a:t>
            </a:r>
            <a:r>
              <a:rPr lang="zh-CN" altLang="en-US" sz="950" smtClean="0"/>
              <a:t>，土地管理职能移至土地整治公司</a:t>
            </a:r>
            <a:endParaRPr lang="en-US" sz="950"/>
          </a:p>
        </p:txBody>
      </p:sp>
      <p:sp>
        <p:nvSpPr>
          <p:cNvPr id="124" name="Line 107"/>
          <p:cNvSpPr>
            <a:spLocks noChangeShapeType="1"/>
          </p:cNvSpPr>
          <p:nvPr/>
        </p:nvSpPr>
        <p:spPr bwMode="gray">
          <a:xfrm flipH="1" flipV="1">
            <a:off x="4793561" y="3306528"/>
            <a:ext cx="0" cy="508619"/>
          </a:xfrm>
          <a:prstGeom prst="line">
            <a:avLst/>
          </a:prstGeom>
          <a:noFill/>
          <a:ln w="19050">
            <a:solidFill>
              <a:schemeClr val="accent3"/>
            </a:solidFill>
            <a:round/>
            <a:tailEnd type="oval" w="med" len="med"/>
          </a:ln>
          <a:effec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fr-FR" sz="1400">
              <a:latin typeface="楷体" panose="02010609060101010101" pitchFamily="49" charset="-122"/>
              <a:ea typeface="楷体" panose="02010609060101010101" pitchFamily="49" charset="-122"/>
            </a:endParaRPr>
          </a:p>
        </p:txBody>
      </p:sp>
      <p:sp>
        <p:nvSpPr>
          <p:cNvPr id="125" name="TextBox 124"/>
          <p:cNvSpPr txBox="1"/>
          <p:nvPr/>
        </p:nvSpPr>
        <p:spPr>
          <a:xfrm>
            <a:off x="4575044" y="3838858"/>
            <a:ext cx="479325" cy="1261884"/>
          </a:xfrm>
          <a:prstGeom prst="rect">
            <a:avLst/>
          </a:prstGeom>
          <a:noFill/>
        </p:spPr>
        <p:txBody>
          <a:bodyPr wrap="square" rtlCol="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950"/>
              <a:t>建议移至城市综合运营服务</a:t>
            </a:r>
            <a:r>
              <a:rPr lang="zh-CN" altLang="en-US" sz="950" smtClean="0"/>
              <a:t>商事业部</a:t>
            </a:r>
            <a:endParaRPr lang="zh-CN" altLang="en-US" sz="950"/>
          </a:p>
        </p:txBody>
      </p:sp>
      <p:sp>
        <p:nvSpPr>
          <p:cNvPr id="101" name="Line 107"/>
          <p:cNvSpPr>
            <a:spLocks noChangeShapeType="1"/>
          </p:cNvSpPr>
          <p:nvPr/>
        </p:nvSpPr>
        <p:spPr bwMode="gray">
          <a:xfrm flipH="1" flipV="1">
            <a:off x="2379952" y="3306528"/>
            <a:ext cx="0" cy="508619"/>
          </a:xfrm>
          <a:prstGeom prst="line">
            <a:avLst/>
          </a:prstGeom>
          <a:noFill/>
          <a:ln w="19050">
            <a:solidFill>
              <a:schemeClr val="accent3"/>
            </a:solidFill>
            <a:round/>
            <a:tailEnd type="oval" w="med" len="med"/>
          </a:ln>
          <a:effec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fr-FR" sz="1400">
              <a:latin typeface="楷体" panose="02010609060101010101" pitchFamily="49" charset="-122"/>
              <a:ea typeface="楷体" panose="02010609060101010101" pitchFamily="49" charset="-122"/>
            </a:endParaRPr>
          </a:p>
        </p:txBody>
      </p:sp>
      <p:sp>
        <p:nvSpPr>
          <p:cNvPr id="103" name="TextBox 102"/>
          <p:cNvSpPr txBox="1"/>
          <p:nvPr/>
        </p:nvSpPr>
        <p:spPr>
          <a:xfrm>
            <a:off x="2142646" y="3838858"/>
            <a:ext cx="479325" cy="823302"/>
          </a:xfrm>
          <a:prstGeom prst="rect">
            <a:avLst/>
          </a:prstGeom>
          <a:noFill/>
        </p:spPr>
        <p:txBody>
          <a:bodyPr wrap="square" rtlCol="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950" smtClean="0"/>
              <a:t>建议移至战略规划部</a:t>
            </a:r>
            <a:endParaRPr lang="en-US" sz="950"/>
          </a:p>
        </p:txBody>
      </p:sp>
      <p:sp>
        <p:nvSpPr>
          <p:cNvPr id="108" name="Rectangle 23"/>
          <p:cNvSpPr>
            <a:spLocks noChangeArrowheads="1"/>
          </p:cNvSpPr>
          <p:nvPr/>
        </p:nvSpPr>
        <p:spPr bwMode="gray">
          <a:xfrm>
            <a:off x="2047540" y="1340733"/>
            <a:ext cx="576996" cy="372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Arial"/>
              </a:rPr>
              <a:t>专家咨询</a:t>
            </a:r>
            <a:endParaRPr lang="en-US" altLang="zh-CN" sz="950" b="1" smtClean="0">
              <a:solidFill>
                <a:srgbClr val="000000"/>
              </a:solidFill>
              <a:latin typeface="Arial"/>
            </a:endParaRPr>
          </a:p>
          <a:p>
            <a:pPr>
              <a:lnSpc>
                <a:spcPct val="85000"/>
              </a:lnSpc>
            </a:pPr>
            <a:r>
              <a:rPr lang="zh-CN" altLang="en-US" sz="950" b="1" smtClean="0">
                <a:solidFill>
                  <a:srgbClr val="000000"/>
                </a:solidFill>
                <a:latin typeface="Arial"/>
              </a:rPr>
              <a:t>委员会</a:t>
            </a:r>
            <a:br>
              <a:rPr lang="en-US" altLang="zh-CN" sz="950" b="1" smtClean="0">
                <a:solidFill>
                  <a:srgbClr val="000000"/>
                </a:solidFill>
                <a:latin typeface="Arial"/>
              </a:rPr>
            </a:br>
            <a:r>
              <a:rPr lang="zh-CN" altLang="en-US" sz="950" b="1" smtClean="0">
                <a:solidFill>
                  <a:srgbClr val="000000"/>
                </a:solidFill>
                <a:latin typeface="Arial"/>
              </a:rPr>
              <a:t>办公室</a:t>
            </a:r>
            <a:endParaRPr lang="zh-CN" altLang="en-US" sz="950" b="1">
              <a:solidFill>
                <a:srgbClr val="000000"/>
              </a:solidFill>
              <a:latin typeface="Arial"/>
            </a:endParaRPr>
          </a:p>
        </p:txBody>
      </p:sp>
      <p:sp>
        <p:nvSpPr>
          <p:cNvPr id="109" name="Rectangle 18"/>
          <p:cNvSpPr>
            <a:spLocks noChangeArrowheads="1"/>
          </p:cNvSpPr>
          <p:nvPr/>
        </p:nvSpPr>
        <p:spPr bwMode="gray">
          <a:xfrm>
            <a:off x="221584" y="1464997"/>
            <a:ext cx="583655"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89861">
              <a:lnSpc>
                <a:spcPct val="85000"/>
              </a:lnSpc>
            </a:pPr>
            <a:r>
              <a:rPr lang="zh-CN" altLang="en-US" sz="950" b="1">
                <a:solidFill>
                  <a:srgbClr val="000000"/>
                </a:solidFill>
              </a:rPr>
              <a:t>党群</a:t>
            </a:r>
            <a:endParaRPr lang="en-US" altLang="zh-CN" sz="950" b="1">
              <a:solidFill>
                <a:srgbClr val="000000"/>
              </a:solidFill>
            </a:endParaRPr>
          </a:p>
          <a:p>
            <a:pPr defTabSz="889861">
              <a:lnSpc>
                <a:spcPct val="85000"/>
              </a:lnSpc>
            </a:pPr>
            <a:r>
              <a:rPr lang="zh-CN" altLang="en-US" sz="950" b="1">
                <a:solidFill>
                  <a:srgbClr val="000000"/>
                </a:solidFill>
              </a:rPr>
              <a:t>工作部</a:t>
            </a:r>
          </a:p>
        </p:txBody>
      </p:sp>
      <p:sp>
        <p:nvSpPr>
          <p:cNvPr id="110" name="Rectangle 7"/>
          <p:cNvSpPr>
            <a:spLocks noChangeArrowheads="1"/>
          </p:cNvSpPr>
          <p:nvPr/>
        </p:nvSpPr>
        <p:spPr bwMode="gray">
          <a:xfrm>
            <a:off x="830236" y="1589262"/>
            <a:ext cx="583655" cy="124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a:solidFill>
                  <a:srgbClr val="000000"/>
                </a:solidFill>
                <a:latin typeface="Arial"/>
              </a:rPr>
              <a:t>办公室</a:t>
            </a:r>
          </a:p>
        </p:txBody>
      </p:sp>
      <p:sp>
        <p:nvSpPr>
          <p:cNvPr id="111" name="Rectangle 12"/>
          <p:cNvSpPr>
            <a:spLocks noChangeArrowheads="1"/>
          </p:cNvSpPr>
          <p:nvPr/>
        </p:nvSpPr>
        <p:spPr bwMode="gray">
          <a:xfrm>
            <a:off x="5749555" y="1464997"/>
            <a:ext cx="583655"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Arial"/>
              </a:rPr>
              <a:t>审计</a:t>
            </a:r>
            <a:endParaRPr lang="en-US" altLang="zh-CN" sz="950" b="1" smtClean="0">
              <a:solidFill>
                <a:srgbClr val="000000"/>
              </a:solidFill>
              <a:latin typeface="Arial"/>
            </a:endParaRPr>
          </a:p>
          <a:p>
            <a:pPr>
              <a:lnSpc>
                <a:spcPct val="85000"/>
              </a:lnSpc>
            </a:pPr>
            <a:r>
              <a:rPr lang="zh-CN" altLang="en-US" sz="950" b="1" smtClean="0">
                <a:solidFill>
                  <a:srgbClr val="000000"/>
                </a:solidFill>
                <a:latin typeface="Arial"/>
              </a:rPr>
              <a:t>法务部</a:t>
            </a:r>
            <a:endParaRPr lang="zh-CN" altLang="en-US" sz="950" b="1">
              <a:solidFill>
                <a:srgbClr val="000000"/>
              </a:solidFill>
              <a:latin typeface="Arial"/>
            </a:endParaRPr>
          </a:p>
        </p:txBody>
      </p:sp>
      <p:sp>
        <p:nvSpPr>
          <p:cNvPr id="112" name="Rectangle 23"/>
          <p:cNvSpPr>
            <a:spLocks noChangeArrowheads="1"/>
          </p:cNvSpPr>
          <p:nvPr/>
        </p:nvSpPr>
        <p:spPr bwMode="gray">
          <a:xfrm>
            <a:off x="3314948" y="1464997"/>
            <a:ext cx="478962"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Arial"/>
              </a:rPr>
              <a:t>企业</a:t>
            </a:r>
            <a:endParaRPr lang="en-US" altLang="zh-CN" sz="950" b="1" smtClean="0">
              <a:solidFill>
                <a:srgbClr val="000000"/>
              </a:solidFill>
              <a:latin typeface="Arial"/>
            </a:endParaRPr>
          </a:p>
          <a:p>
            <a:pPr>
              <a:lnSpc>
                <a:spcPct val="85000"/>
              </a:lnSpc>
            </a:pPr>
            <a:r>
              <a:rPr lang="zh-CN" altLang="en-US" sz="950" b="1" smtClean="0">
                <a:solidFill>
                  <a:srgbClr val="000000"/>
                </a:solidFill>
                <a:latin typeface="Arial"/>
              </a:rPr>
              <a:t>管理部</a:t>
            </a:r>
            <a:endParaRPr lang="zh-CN" altLang="en-US" sz="950" b="1">
              <a:solidFill>
                <a:srgbClr val="000000"/>
              </a:solidFill>
              <a:latin typeface="Arial"/>
            </a:endParaRPr>
          </a:p>
        </p:txBody>
      </p:sp>
      <p:sp>
        <p:nvSpPr>
          <p:cNvPr id="113" name="Rectangle 23"/>
          <p:cNvSpPr>
            <a:spLocks noChangeArrowheads="1"/>
          </p:cNvSpPr>
          <p:nvPr/>
        </p:nvSpPr>
        <p:spPr bwMode="gray">
          <a:xfrm>
            <a:off x="1438888" y="1464997"/>
            <a:ext cx="463525"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Arial"/>
              </a:rPr>
              <a:t>发展规划部</a:t>
            </a:r>
            <a:endParaRPr lang="zh-CN" altLang="en-US" sz="950" b="1">
              <a:solidFill>
                <a:srgbClr val="000000"/>
              </a:solidFill>
              <a:latin typeface="Arial"/>
            </a:endParaRPr>
          </a:p>
        </p:txBody>
      </p:sp>
      <p:sp>
        <p:nvSpPr>
          <p:cNvPr id="114" name="Rectangle 16"/>
          <p:cNvSpPr>
            <a:spLocks noChangeArrowheads="1"/>
          </p:cNvSpPr>
          <p:nvPr/>
        </p:nvSpPr>
        <p:spPr bwMode="gray">
          <a:xfrm>
            <a:off x="5140904" y="1464997"/>
            <a:ext cx="583654"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楷体"/>
              </a:rPr>
              <a:t>人力</a:t>
            </a:r>
            <a:endParaRPr lang="en-US" altLang="zh-CN" sz="950" b="1" smtClean="0">
              <a:solidFill>
                <a:srgbClr val="000000"/>
              </a:solidFill>
              <a:latin typeface="楷体"/>
            </a:endParaRPr>
          </a:p>
          <a:p>
            <a:pPr>
              <a:lnSpc>
                <a:spcPct val="85000"/>
              </a:lnSpc>
            </a:pPr>
            <a:r>
              <a:rPr lang="zh-CN" altLang="en-US" sz="950" b="1">
                <a:solidFill>
                  <a:srgbClr val="000000"/>
                </a:solidFill>
                <a:latin typeface="楷体"/>
              </a:rPr>
              <a:t>资源部</a:t>
            </a:r>
            <a:endParaRPr lang="en-US" altLang="zh-CN" sz="950" b="1">
              <a:solidFill>
                <a:srgbClr val="000000"/>
              </a:solidFill>
              <a:latin typeface="楷体"/>
            </a:endParaRPr>
          </a:p>
        </p:txBody>
      </p:sp>
      <p:sp>
        <p:nvSpPr>
          <p:cNvPr id="116" name="Rectangle 23"/>
          <p:cNvSpPr>
            <a:spLocks noChangeArrowheads="1"/>
          </p:cNvSpPr>
          <p:nvPr/>
        </p:nvSpPr>
        <p:spPr bwMode="gray">
          <a:xfrm>
            <a:off x="3923600" y="1589262"/>
            <a:ext cx="583655" cy="124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Arial"/>
              </a:rPr>
              <a:t>投融资部</a:t>
            </a:r>
            <a:endParaRPr lang="zh-CN" altLang="en-US" sz="950" b="1">
              <a:solidFill>
                <a:srgbClr val="000000"/>
              </a:solidFill>
              <a:latin typeface="Arial"/>
            </a:endParaRPr>
          </a:p>
        </p:txBody>
      </p:sp>
      <p:sp>
        <p:nvSpPr>
          <p:cNvPr id="117" name="Rectangle 12"/>
          <p:cNvSpPr>
            <a:spLocks noChangeArrowheads="1"/>
          </p:cNvSpPr>
          <p:nvPr/>
        </p:nvSpPr>
        <p:spPr bwMode="gray">
          <a:xfrm>
            <a:off x="6983911" y="1464997"/>
            <a:ext cx="583655"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Arial"/>
              </a:rPr>
              <a:t>安全</a:t>
            </a:r>
            <a:endParaRPr lang="en-US" altLang="zh-CN" sz="950" b="1" smtClean="0">
              <a:solidFill>
                <a:srgbClr val="000000"/>
              </a:solidFill>
              <a:latin typeface="Arial"/>
            </a:endParaRPr>
          </a:p>
          <a:p>
            <a:pPr>
              <a:lnSpc>
                <a:spcPct val="85000"/>
              </a:lnSpc>
            </a:pPr>
            <a:r>
              <a:rPr lang="zh-CN" altLang="en-US" sz="950" b="1" smtClean="0">
                <a:solidFill>
                  <a:srgbClr val="000000"/>
                </a:solidFill>
                <a:latin typeface="Arial"/>
              </a:rPr>
              <a:t>环保部</a:t>
            </a:r>
            <a:endParaRPr lang="zh-CN" altLang="en-US" sz="950" b="1">
              <a:solidFill>
                <a:srgbClr val="000000"/>
              </a:solidFill>
              <a:latin typeface="Arial"/>
            </a:endParaRPr>
          </a:p>
        </p:txBody>
      </p:sp>
      <p:sp>
        <p:nvSpPr>
          <p:cNvPr id="119" name="Rectangle 12"/>
          <p:cNvSpPr>
            <a:spLocks noChangeArrowheads="1"/>
          </p:cNvSpPr>
          <p:nvPr/>
        </p:nvSpPr>
        <p:spPr bwMode="gray">
          <a:xfrm>
            <a:off x="6358206" y="1464997"/>
            <a:ext cx="575977"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endParaRPr lang="en-US" altLang="zh-CN" sz="950" b="1" smtClean="0">
              <a:solidFill>
                <a:srgbClr val="000000"/>
              </a:solidFill>
              <a:latin typeface="Arial"/>
            </a:endParaRPr>
          </a:p>
          <a:p>
            <a:pPr>
              <a:lnSpc>
                <a:spcPct val="85000"/>
              </a:lnSpc>
            </a:pPr>
            <a:r>
              <a:rPr lang="zh-CN" altLang="en-US" sz="950" b="1" smtClean="0">
                <a:solidFill>
                  <a:srgbClr val="000000"/>
                </a:solidFill>
                <a:latin typeface="Arial"/>
              </a:rPr>
              <a:t>财务部</a:t>
            </a:r>
            <a:endParaRPr lang="zh-CN" altLang="en-US" sz="950" b="1">
              <a:solidFill>
                <a:srgbClr val="000000"/>
              </a:solidFill>
              <a:latin typeface="Arial"/>
            </a:endParaRPr>
          </a:p>
        </p:txBody>
      </p:sp>
      <p:sp>
        <p:nvSpPr>
          <p:cNvPr id="130" name="Rectangle 73"/>
          <p:cNvSpPr>
            <a:spLocks noChangeArrowheads="1"/>
          </p:cNvSpPr>
          <p:nvPr/>
        </p:nvSpPr>
        <p:spPr bwMode="gray">
          <a:xfrm>
            <a:off x="834965" y="4201441"/>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FFFFFF"/>
              </a:buClr>
            </a:pPr>
            <a:r>
              <a:rPr lang="zh-CN" altLang="en-US" sz="950" smtClean="0">
                <a:latin typeface="Arial"/>
              </a:rPr>
              <a:t>企业文化建设</a:t>
            </a:r>
            <a:endParaRPr lang="zh-CN" altLang="en-US" sz="950">
              <a:latin typeface="Arial"/>
            </a:endParaRPr>
          </a:p>
        </p:txBody>
      </p:sp>
      <p:sp>
        <p:nvSpPr>
          <p:cNvPr id="131" name="Rectangle 73"/>
          <p:cNvSpPr>
            <a:spLocks noChangeArrowheads="1"/>
          </p:cNvSpPr>
          <p:nvPr/>
        </p:nvSpPr>
        <p:spPr bwMode="gray">
          <a:xfrm>
            <a:off x="3310910" y="4219821"/>
            <a:ext cx="583655" cy="462227"/>
          </a:xfrm>
          <a:prstGeom prst="rect">
            <a:avLst/>
          </a:prstGeom>
          <a:solidFill>
            <a:schemeClr val="accent1"/>
          </a:solidFill>
          <a:ln w="9525">
            <a:noFill/>
            <a:prstDash val="lgDash"/>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smtClean="0">
                <a:latin typeface="Arial"/>
              </a:rPr>
              <a:t>经营计划管理</a:t>
            </a:r>
            <a:endParaRPr lang="zh-CN" altLang="en-US" sz="950">
              <a:latin typeface="Arial"/>
            </a:endParaRPr>
          </a:p>
        </p:txBody>
      </p:sp>
      <p:sp>
        <p:nvSpPr>
          <p:cNvPr id="135" name="Rectangle 16"/>
          <p:cNvSpPr>
            <a:spLocks noChangeArrowheads="1"/>
          </p:cNvSpPr>
          <p:nvPr/>
        </p:nvSpPr>
        <p:spPr bwMode="gray">
          <a:xfrm>
            <a:off x="4532252" y="1464997"/>
            <a:ext cx="582232"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楷体"/>
              </a:rPr>
              <a:t>建设</a:t>
            </a:r>
            <a:endParaRPr lang="en-US" altLang="zh-CN" sz="950" b="1" smtClean="0">
              <a:solidFill>
                <a:srgbClr val="000000"/>
              </a:solidFill>
              <a:latin typeface="楷体"/>
            </a:endParaRPr>
          </a:p>
          <a:p>
            <a:pPr>
              <a:lnSpc>
                <a:spcPct val="85000"/>
              </a:lnSpc>
            </a:pPr>
            <a:r>
              <a:rPr lang="zh-CN" altLang="en-US" sz="950" b="1" smtClean="0">
                <a:solidFill>
                  <a:srgbClr val="000000"/>
                </a:solidFill>
                <a:latin typeface="楷体"/>
              </a:rPr>
              <a:t>管理部</a:t>
            </a:r>
            <a:endParaRPr lang="en-US" altLang="zh-CN" sz="950" b="1">
              <a:solidFill>
                <a:srgbClr val="000000"/>
              </a:solidFill>
              <a:latin typeface="楷体"/>
            </a:endParaRPr>
          </a:p>
        </p:txBody>
      </p:sp>
      <p:sp>
        <p:nvSpPr>
          <p:cNvPr id="144" name="Rectangle 23"/>
          <p:cNvSpPr>
            <a:spLocks noChangeArrowheads="1"/>
          </p:cNvSpPr>
          <p:nvPr/>
        </p:nvSpPr>
        <p:spPr bwMode="gray">
          <a:xfrm>
            <a:off x="2687507" y="1464997"/>
            <a:ext cx="576996"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Arial"/>
              </a:rPr>
              <a:t>资产</a:t>
            </a:r>
            <a:br>
              <a:rPr lang="en-US" altLang="zh-CN" sz="950" b="1" smtClean="0">
                <a:solidFill>
                  <a:srgbClr val="000000"/>
                </a:solidFill>
                <a:latin typeface="Arial"/>
              </a:rPr>
            </a:br>
            <a:r>
              <a:rPr lang="zh-CN" altLang="en-US" sz="950" b="1" smtClean="0">
                <a:solidFill>
                  <a:srgbClr val="000000"/>
                </a:solidFill>
                <a:latin typeface="Arial"/>
              </a:rPr>
              <a:t>管理部</a:t>
            </a:r>
            <a:endParaRPr lang="zh-CN" altLang="en-US" sz="950" b="1">
              <a:solidFill>
                <a:srgbClr val="000000"/>
              </a:solidFill>
              <a:latin typeface="Arial"/>
            </a:endParaRPr>
          </a:p>
        </p:txBody>
      </p:sp>
      <p:sp>
        <p:nvSpPr>
          <p:cNvPr id="145" name="Rectangle 12"/>
          <p:cNvSpPr>
            <a:spLocks noChangeArrowheads="1"/>
          </p:cNvSpPr>
          <p:nvPr/>
        </p:nvSpPr>
        <p:spPr bwMode="gray">
          <a:xfrm>
            <a:off x="8248755" y="1464997"/>
            <a:ext cx="583655"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Arial"/>
              </a:rPr>
              <a:t>招商</a:t>
            </a:r>
            <a:endParaRPr lang="en-US" altLang="zh-CN" sz="950" b="1" smtClean="0">
              <a:solidFill>
                <a:srgbClr val="000000"/>
              </a:solidFill>
              <a:latin typeface="Arial"/>
            </a:endParaRPr>
          </a:p>
          <a:p>
            <a:pPr>
              <a:lnSpc>
                <a:spcPct val="85000"/>
              </a:lnSpc>
            </a:pPr>
            <a:r>
              <a:rPr lang="zh-CN" altLang="en-US" sz="950" b="1" smtClean="0">
                <a:solidFill>
                  <a:srgbClr val="000000"/>
                </a:solidFill>
                <a:latin typeface="Arial"/>
              </a:rPr>
              <a:t>中心</a:t>
            </a:r>
            <a:endParaRPr lang="en-US" altLang="zh-CN" sz="950" b="1" smtClean="0">
              <a:solidFill>
                <a:srgbClr val="000000"/>
              </a:solidFill>
              <a:latin typeface="Arial"/>
            </a:endParaRPr>
          </a:p>
        </p:txBody>
      </p:sp>
      <p:sp>
        <p:nvSpPr>
          <p:cNvPr id="146" name="Rectangle 73"/>
          <p:cNvSpPr>
            <a:spLocks noChangeArrowheads="1"/>
          </p:cNvSpPr>
          <p:nvPr/>
        </p:nvSpPr>
        <p:spPr bwMode="gray">
          <a:xfrm>
            <a:off x="221584" y="2716367"/>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干部教育</a:t>
            </a:r>
            <a:endParaRPr lang="zh-CN" altLang="en-US" sz="950">
              <a:solidFill>
                <a:srgbClr val="000000"/>
              </a:solidFill>
              <a:latin typeface="Arial"/>
            </a:endParaRPr>
          </a:p>
        </p:txBody>
      </p:sp>
      <p:sp>
        <p:nvSpPr>
          <p:cNvPr id="147" name="Rectangle 33"/>
          <p:cNvSpPr>
            <a:spLocks noChangeArrowheads="1"/>
          </p:cNvSpPr>
          <p:nvPr/>
        </p:nvSpPr>
        <p:spPr bwMode="gray">
          <a:xfrm>
            <a:off x="5749555" y="2716367"/>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FFFFFF"/>
              </a:buClr>
            </a:pPr>
            <a:r>
              <a:rPr lang="zh-CN" altLang="en-US" sz="950" smtClean="0">
                <a:solidFill>
                  <a:srgbClr val="000000"/>
                </a:solidFill>
                <a:latin typeface="Arial"/>
              </a:rPr>
              <a:t>风险管理</a:t>
            </a:r>
            <a:endParaRPr lang="zh-CN" altLang="en-US" sz="950">
              <a:solidFill>
                <a:srgbClr val="000000"/>
              </a:solidFill>
              <a:latin typeface="Arial"/>
            </a:endParaRPr>
          </a:p>
        </p:txBody>
      </p:sp>
      <p:sp>
        <p:nvSpPr>
          <p:cNvPr id="148" name="Rectangle 73"/>
          <p:cNvSpPr>
            <a:spLocks noChangeArrowheads="1"/>
          </p:cNvSpPr>
          <p:nvPr/>
        </p:nvSpPr>
        <p:spPr bwMode="gray">
          <a:xfrm>
            <a:off x="1438888" y="2716367"/>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法人治理结构管理</a:t>
            </a:r>
            <a:endParaRPr lang="zh-CN" altLang="en-US" sz="950">
              <a:solidFill>
                <a:srgbClr val="000000"/>
              </a:solidFill>
              <a:latin typeface="Arial"/>
            </a:endParaRPr>
          </a:p>
        </p:txBody>
      </p:sp>
      <p:sp>
        <p:nvSpPr>
          <p:cNvPr id="149" name="Rectangle 73"/>
          <p:cNvSpPr>
            <a:spLocks noChangeArrowheads="1"/>
          </p:cNvSpPr>
          <p:nvPr/>
        </p:nvSpPr>
        <p:spPr bwMode="gray">
          <a:xfrm>
            <a:off x="6969248" y="2716367"/>
            <a:ext cx="583655" cy="462227"/>
          </a:xfrm>
          <a:prstGeom prst="rect">
            <a:avLst/>
          </a:prstGeom>
          <a:solidFill>
            <a:schemeClr val="accent1"/>
          </a:solidFill>
          <a:ln w="9525">
            <a:no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a:solidFill>
                  <a:srgbClr val="000000"/>
                </a:solidFill>
              </a:rPr>
              <a:t>环保管理</a:t>
            </a:r>
          </a:p>
        </p:txBody>
      </p:sp>
      <p:sp>
        <p:nvSpPr>
          <p:cNvPr id="150" name="Rectangle 73"/>
          <p:cNvSpPr>
            <a:spLocks noChangeArrowheads="1"/>
          </p:cNvSpPr>
          <p:nvPr/>
        </p:nvSpPr>
        <p:spPr bwMode="gray">
          <a:xfrm>
            <a:off x="6358206" y="2716367"/>
            <a:ext cx="575977"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smtClean="0">
                <a:solidFill>
                  <a:srgbClr val="000000"/>
                </a:solidFill>
                <a:latin typeface="Arial"/>
              </a:rPr>
              <a:t>财务分析</a:t>
            </a:r>
            <a:endParaRPr lang="zh-CN" altLang="en-US" sz="950">
              <a:solidFill>
                <a:srgbClr val="000000"/>
              </a:solidFill>
              <a:latin typeface="Arial"/>
            </a:endParaRPr>
          </a:p>
        </p:txBody>
      </p:sp>
      <p:sp>
        <p:nvSpPr>
          <p:cNvPr id="151" name="Rectangle 33"/>
          <p:cNvSpPr>
            <a:spLocks noChangeArrowheads="1"/>
          </p:cNvSpPr>
          <p:nvPr/>
        </p:nvSpPr>
        <p:spPr bwMode="gray">
          <a:xfrm>
            <a:off x="3314948" y="2716367"/>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latin typeface="Arial"/>
              </a:rPr>
              <a:t>经营管理统计</a:t>
            </a:r>
            <a:endParaRPr lang="zh-CN" altLang="en-US" sz="950">
              <a:latin typeface="Arial"/>
            </a:endParaRPr>
          </a:p>
        </p:txBody>
      </p:sp>
      <p:sp>
        <p:nvSpPr>
          <p:cNvPr id="153" name="Rectangle 73"/>
          <p:cNvSpPr>
            <a:spLocks noChangeArrowheads="1"/>
          </p:cNvSpPr>
          <p:nvPr/>
        </p:nvSpPr>
        <p:spPr bwMode="gray">
          <a:xfrm>
            <a:off x="8247761" y="2716367"/>
            <a:ext cx="583655" cy="462227"/>
          </a:xfrm>
          <a:prstGeom prst="rect">
            <a:avLst/>
          </a:prstGeom>
          <a:solidFill>
            <a:schemeClr val="accent1"/>
          </a:solidFill>
          <a:ln w="9525">
            <a:no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smtClean="0">
                <a:solidFill>
                  <a:srgbClr val="000000"/>
                </a:solidFill>
              </a:rPr>
              <a:t>园区宣传</a:t>
            </a:r>
            <a:endParaRPr lang="zh-CN" altLang="en-US" sz="950">
              <a:solidFill>
                <a:srgbClr val="000000"/>
              </a:solidFill>
            </a:endParaRPr>
          </a:p>
        </p:txBody>
      </p:sp>
      <p:sp>
        <p:nvSpPr>
          <p:cNvPr id="154" name="Rectangle 33"/>
          <p:cNvSpPr>
            <a:spLocks noChangeArrowheads="1"/>
          </p:cNvSpPr>
          <p:nvPr/>
        </p:nvSpPr>
        <p:spPr bwMode="gray">
          <a:xfrm>
            <a:off x="2047539" y="1726319"/>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pPr>
            <a:r>
              <a:rPr lang="zh-CN" altLang="en-US" sz="950">
                <a:solidFill>
                  <a:srgbClr val="000000"/>
                </a:solidFill>
                <a:latin typeface="Arial"/>
              </a:rPr>
              <a:t>对接外部咨询团队和专家</a:t>
            </a:r>
          </a:p>
        </p:txBody>
      </p:sp>
      <p:sp>
        <p:nvSpPr>
          <p:cNvPr id="155" name="Rectangle 33"/>
          <p:cNvSpPr>
            <a:spLocks noChangeArrowheads="1"/>
          </p:cNvSpPr>
          <p:nvPr/>
        </p:nvSpPr>
        <p:spPr bwMode="gray">
          <a:xfrm>
            <a:off x="221584" y="1726319"/>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党建工作</a:t>
            </a:r>
            <a:endParaRPr lang="zh-CN" altLang="en-US" sz="950">
              <a:solidFill>
                <a:srgbClr val="000000"/>
              </a:solidFill>
              <a:latin typeface="Arial"/>
            </a:endParaRPr>
          </a:p>
        </p:txBody>
      </p:sp>
      <p:sp>
        <p:nvSpPr>
          <p:cNvPr id="156" name="Rectangle 33"/>
          <p:cNvSpPr>
            <a:spLocks noChangeArrowheads="1"/>
          </p:cNvSpPr>
          <p:nvPr/>
        </p:nvSpPr>
        <p:spPr bwMode="gray">
          <a:xfrm>
            <a:off x="830236" y="1726319"/>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会议管理</a:t>
            </a:r>
            <a:r>
              <a:rPr lang="en-US" altLang="zh-CN" sz="950" baseline="30000" smtClean="0">
                <a:solidFill>
                  <a:srgbClr val="000000"/>
                </a:solidFill>
                <a:latin typeface="Arial"/>
              </a:rPr>
              <a:t>1</a:t>
            </a:r>
            <a:r>
              <a:rPr lang="en-US" altLang="zh-CN" sz="950" smtClean="0">
                <a:solidFill>
                  <a:srgbClr val="000000"/>
                </a:solidFill>
                <a:latin typeface="Arial"/>
              </a:rPr>
              <a:t> </a:t>
            </a:r>
          </a:p>
        </p:txBody>
      </p:sp>
      <p:sp>
        <p:nvSpPr>
          <p:cNvPr id="157" name="Rectangle 34"/>
          <p:cNvSpPr>
            <a:spLocks noChangeArrowheads="1"/>
          </p:cNvSpPr>
          <p:nvPr/>
        </p:nvSpPr>
        <p:spPr bwMode="gray">
          <a:xfrm>
            <a:off x="5749555" y="1726319"/>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smtClean="0">
                <a:solidFill>
                  <a:srgbClr val="000000"/>
                </a:solidFill>
                <a:latin typeface="Arial"/>
              </a:rPr>
              <a:t>审计工作</a:t>
            </a:r>
            <a:endParaRPr lang="zh-CN" altLang="en-US" sz="950">
              <a:solidFill>
                <a:srgbClr val="000000"/>
              </a:solidFill>
              <a:latin typeface="Arial"/>
            </a:endParaRPr>
          </a:p>
        </p:txBody>
      </p:sp>
      <p:sp>
        <p:nvSpPr>
          <p:cNvPr id="158" name="Rectangle 157"/>
          <p:cNvSpPr>
            <a:spLocks noChangeArrowheads="1"/>
          </p:cNvSpPr>
          <p:nvPr/>
        </p:nvSpPr>
        <p:spPr bwMode="gray">
          <a:xfrm>
            <a:off x="3314948" y="1726319"/>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管理制度、流程制定和管理</a:t>
            </a:r>
            <a:endParaRPr lang="zh-CN" altLang="en-US" sz="950">
              <a:solidFill>
                <a:srgbClr val="000000"/>
              </a:solidFill>
              <a:latin typeface="Arial"/>
            </a:endParaRPr>
          </a:p>
        </p:txBody>
      </p:sp>
      <p:sp>
        <p:nvSpPr>
          <p:cNvPr id="159" name="Rectangle 33"/>
          <p:cNvSpPr>
            <a:spLocks noChangeArrowheads="1"/>
          </p:cNvSpPr>
          <p:nvPr/>
        </p:nvSpPr>
        <p:spPr bwMode="gray">
          <a:xfrm>
            <a:off x="1438888" y="1726319"/>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组织架构设计优化</a:t>
            </a:r>
            <a:endParaRPr lang="zh-CN" altLang="en-US" sz="950">
              <a:solidFill>
                <a:srgbClr val="000000"/>
              </a:solidFill>
              <a:latin typeface="Arial"/>
            </a:endParaRPr>
          </a:p>
        </p:txBody>
      </p:sp>
      <p:sp>
        <p:nvSpPr>
          <p:cNvPr id="160" name="Rectangle 33"/>
          <p:cNvSpPr>
            <a:spLocks noChangeArrowheads="1"/>
          </p:cNvSpPr>
          <p:nvPr/>
        </p:nvSpPr>
        <p:spPr bwMode="gray">
          <a:xfrm>
            <a:off x="6969248" y="1726319"/>
            <a:ext cx="583655" cy="462227"/>
          </a:xfrm>
          <a:prstGeom prst="rect">
            <a:avLst/>
          </a:prstGeom>
          <a:solidFill>
            <a:schemeClr val="accent1"/>
          </a:solidFill>
          <a:ln w="9525">
            <a:no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a:solidFill>
                  <a:srgbClr val="000000"/>
                </a:solidFill>
              </a:rPr>
              <a:t>安全管理</a:t>
            </a:r>
          </a:p>
        </p:txBody>
      </p:sp>
      <p:sp>
        <p:nvSpPr>
          <p:cNvPr id="161" name="Rectangle 33"/>
          <p:cNvSpPr>
            <a:spLocks noChangeArrowheads="1"/>
          </p:cNvSpPr>
          <p:nvPr/>
        </p:nvSpPr>
        <p:spPr bwMode="gray">
          <a:xfrm>
            <a:off x="6358206" y="1726319"/>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smtClean="0">
                <a:solidFill>
                  <a:srgbClr val="000000"/>
                </a:solidFill>
                <a:latin typeface="Arial"/>
              </a:rPr>
              <a:t>预算管理</a:t>
            </a:r>
            <a:endParaRPr lang="zh-CN" altLang="en-US" sz="950">
              <a:solidFill>
                <a:srgbClr val="000000"/>
              </a:solidFill>
              <a:latin typeface="Arial"/>
            </a:endParaRPr>
          </a:p>
        </p:txBody>
      </p:sp>
      <p:sp>
        <p:nvSpPr>
          <p:cNvPr id="162" name="Rectangle 34"/>
          <p:cNvSpPr>
            <a:spLocks noChangeArrowheads="1"/>
          </p:cNvSpPr>
          <p:nvPr/>
        </p:nvSpPr>
        <p:spPr bwMode="gray">
          <a:xfrm>
            <a:off x="4532252" y="1726319"/>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smtClean="0">
                <a:latin typeface="Arial"/>
              </a:rPr>
              <a:t>项目管理</a:t>
            </a:r>
            <a:r>
              <a:rPr lang="en-US" altLang="zh-CN" sz="950" baseline="30000" smtClean="0">
                <a:latin typeface="Arial"/>
              </a:rPr>
              <a:t>4</a:t>
            </a:r>
            <a:r>
              <a:rPr lang="en-US" altLang="zh-CN" sz="950" smtClean="0">
                <a:latin typeface="Arial"/>
              </a:rPr>
              <a:t> </a:t>
            </a:r>
            <a:endParaRPr lang="zh-CN" altLang="en-US" sz="950">
              <a:latin typeface="Arial"/>
            </a:endParaRPr>
          </a:p>
        </p:txBody>
      </p:sp>
      <p:sp>
        <p:nvSpPr>
          <p:cNvPr id="163" name="Rectangle 33"/>
          <p:cNvSpPr>
            <a:spLocks noChangeArrowheads="1"/>
          </p:cNvSpPr>
          <p:nvPr/>
        </p:nvSpPr>
        <p:spPr bwMode="gray">
          <a:xfrm>
            <a:off x="8247765" y="1726319"/>
            <a:ext cx="583655" cy="462227"/>
          </a:xfrm>
          <a:prstGeom prst="rect">
            <a:avLst/>
          </a:prstGeom>
          <a:solidFill>
            <a:schemeClr val="accent1"/>
          </a:solidFill>
          <a:ln w="9525">
            <a:no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smtClean="0">
                <a:solidFill>
                  <a:srgbClr val="000000"/>
                </a:solidFill>
              </a:rPr>
              <a:t>招商政策协调制定</a:t>
            </a:r>
            <a:endParaRPr lang="zh-CN" altLang="en-US" sz="950">
              <a:solidFill>
                <a:srgbClr val="000000"/>
              </a:solidFill>
            </a:endParaRPr>
          </a:p>
        </p:txBody>
      </p:sp>
      <p:sp>
        <p:nvSpPr>
          <p:cNvPr id="164" name="Rectangle 34"/>
          <p:cNvSpPr>
            <a:spLocks noChangeArrowheads="1"/>
          </p:cNvSpPr>
          <p:nvPr/>
        </p:nvSpPr>
        <p:spPr bwMode="gray">
          <a:xfrm>
            <a:off x="221584" y="2221343"/>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干部管理</a:t>
            </a:r>
            <a:endParaRPr lang="zh-CN" altLang="en-US" sz="950">
              <a:solidFill>
                <a:srgbClr val="000000"/>
              </a:solidFill>
              <a:latin typeface="Arial"/>
            </a:endParaRPr>
          </a:p>
        </p:txBody>
      </p:sp>
      <p:sp>
        <p:nvSpPr>
          <p:cNvPr id="165" name="Rectangle 33"/>
          <p:cNvSpPr>
            <a:spLocks noChangeArrowheads="1"/>
          </p:cNvSpPr>
          <p:nvPr/>
        </p:nvSpPr>
        <p:spPr bwMode="gray">
          <a:xfrm>
            <a:off x="830236" y="2716365"/>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公文助理</a:t>
            </a:r>
            <a:endParaRPr lang="en-US" altLang="zh-CN" sz="950" smtClean="0">
              <a:solidFill>
                <a:srgbClr val="000000"/>
              </a:solidFill>
              <a:latin typeface="Arial"/>
            </a:endParaRPr>
          </a:p>
          <a:p>
            <a:pPr>
              <a:lnSpc>
                <a:spcPct val="85000"/>
              </a:lnSpc>
            </a:pPr>
            <a:r>
              <a:rPr lang="zh-CN" altLang="en-US" sz="950" smtClean="0">
                <a:solidFill>
                  <a:srgbClr val="000000"/>
                </a:solidFill>
                <a:latin typeface="Arial"/>
              </a:rPr>
              <a:t>文档管理</a:t>
            </a:r>
            <a:endParaRPr lang="en-US" altLang="zh-CN" sz="950" smtClean="0">
              <a:solidFill>
                <a:srgbClr val="000000"/>
              </a:solidFill>
              <a:latin typeface="Arial"/>
            </a:endParaRPr>
          </a:p>
        </p:txBody>
      </p:sp>
      <p:sp>
        <p:nvSpPr>
          <p:cNvPr id="166" name="Rectangle 33"/>
          <p:cNvSpPr>
            <a:spLocks noChangeArrowheads="1"/>
          </p:cNvSpPr>
          <p:nvPr/>
        </p:nvSpPr>
        <p:spPr bwMode="gray">
          <a:xfrm>
            <a:off x="5749555" y="2221343"/>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法务管理</a:t>
            </a:r>
            <a:endParaRPr lang="zh-CN" altLang="en-US" sz="950">
              <a:solidFill>
                <a:srgbClr val="000000"/>
              </a:solidFill>
              <a:latin typeface="Arial"/>
            </a:endParaRPr>
          </a:p>
        </p:txBody>
      </p:sp>
      <p:sp>
        <p:nvSpPr>
          <p:cNvPr id="167" name="Rectangle 33"/>
          <p:cNvSpPr>
            <a:spLocks noChangeArrowheads="1"/>
          </p:cNvSpPr>
          <p:nvPr/>
        </p:nvSpPr>
        <p:spPr bwMode="gray">
          <a:xfrm>
            <a:off x="3314948" y="2221343"/>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经营目标细化分配</a:t>
            </a:r>
            <a:endParaRPr lang="zh-CN" altLang="en-US" sz="950">
              <a:solidFill>
                <a:srgbClr val="000000"/>
              </a:solidFill>
              <a:latin typeface="Arial"/>
            </a:endParaRPr>
          </a:p>
        </p:txBody>
      </p:sp>
      <p:sp>
        <p:nvSpPr>
          <p:cNvPr id="168" name="Rectangle 33"/>
          <p:cNvSpPr>
            <a:spLocks noChangeArrowheads="1"/>
          </p:cNvSpPr>
          <p:nvPr/>
        </p:nvSpPr>
        <p:spPr bwMode="gray">
          <a:xfrm>
            <a:off x="1438888" y="2221343"/>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战略部署和规划</a:t>
            </a:r>
            <a:endParaRPr lang="zh-CN" altLang="en-US" sz="950">
              <a:solidFill>
                <a:srgbClr val="000000"/>
              </a:solidFill>
              <a:latin typeface="Arial"/>
            </a:endParaRPr>
          </a:p>
        </p:txBody>
      </p:sp>
      <p:sp>
        <p:nvSpPr>
          <p:cNvPr id="169" name="Rectangle 33"/>
          <p:cNvSpPr>
            <a:spLocks noChangeArrowheads="1"/>
          </p:cNvSpPr>
          <p:nvPr/>
        </p:nvSpPr>
        <p:spPr bwMode="gray">
          <a:xfrm>
            <a:off x="3923600" y="2221343"/>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FFFFFF"/>
              </a:buClr>
            </a:pPr>
            <a:r>
              <a:rPr lang="zh-CN" altLang="en-US" sz="950" smtClean="0"/>
              <a:t>融资管理</a:t>
            </a:r>
            <a:endParaRPr lang="zh-CN" altLang="en-US" sz="950"/>
          </a:p>
        </p:txBody>
      </p:sp>
      <p:sp>
        <p:nvSpPr>
          <p:cNvPr id="170" name="Rectangle 33"/>
          <p:cNvSpPr>
            <a:spLocks noChangeArrowheads="1"/>
          </p:cNvSpPr>
          <p:nvPr/>
        </p:nvSpPr>
        <p:spPr bwMode="gray">
          <a:xfrm>
            <a:off x="6969248" y="2221343"/>
            <a:ext cx="583655" cy="462227"/>
          </a:xfrm>
          <a:prstGeom prst="rect">
            <a:avLst/>
          </a:prstGeom>
          <a:solidFill>
            <a:schemeClr val="accent1"/>
          </a:solidFill>
          <a:ln w="9525">
            <a:no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a:solidFill>
                  <a:srgbClr val="000000"/>
                </a:solidFill>
              </a:rPr>
              <a:t>质量管理</a:t>
            </a:r>
          </a:p>
        </p:txBody>
      </p:sp>
      <p:sp>
        <p:nvSpPr>
          <p:cNvPr id="171" name="Rectangle 34"/>
          <p:cNvSpPr>
            <a:spLocks noChangeArrowheads="1"/>
          </p:cNvSpPr>
          <p:nvPr/>
        </p:nvSpPr>
        <p:spPr bwMode="gray">
          <a:xfrm>
            <a:off x="6358206" y="2221343"/>
            <a:ext cx="575977"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smtClean="0">
                <a:solidFill>
                  <a:srgbClr val="000000"/>
                </a:solidFill>
                <a:latin typeface="Arial"/>
              </a:rPr>
              <a:t>税务管理</a:t>
            </a:r>
            <a:endParaRPr lang="zh-CN" altLang="en-US" sz="950">
              <a:solidFill>
                <a:srgbClr val="000000"/>
              </a:solidFill>
              <a:latin typeface="Arial"/>
            </a:endParaRPr>
          </a:p>
        </p:txBody>
      </p:sp>
      <p:sp>
        <p:nvSpPr>
          <p:cNvPr id="172" name="Rectangle 33"/>
          <p:cNvSpPr>
            <a:spLocks noChangeArrowheads="1"/>
          </p:cNvSpPr>
          <p:nvPr/>
        </p:nvSpPr>
        <p:spPr bwMode="gray">
          <a:xfrm>
            <a:off x="4532252" y="2221343"/>
            <a:ext cx="582232"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a:solidFill>
                  <a:srgbClr val="000000"/>
                </a:solidFill>
                <a:latin typeface="Arial"/>
              </a:rPr>
              <a:t>招投标管理</a:t>
            </a:r>
          </a:p>
        </p:txBody>
      </p:sp>
      <p:sp>
        <p:nvSpPr>
          <p:cNvPr id="173" name="Rectangle 33"/>
          <p:cNvSpPr>
            <a:spLocks noChangeArrowheads="1"/>
          </p:cNvSpPr>
          <p:nvPr/>
        </p:nvSpPr>
        <p:spPr bwMode="gray">
          <a:xfrm>
            <a:off x="2687507" y="1726321"/>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chemeClr val="tx2"/>
              </a:buClr>
            </a:pPr>
            <a:r>
              <a:rPr lang="zh-CN" altLang="en-US" sz="950" smtClean="0">
                <a:latin typeface="Arial"/>
              </a:rPr>
              <a:t>土地资产管理</a:t>
            </a:r>
            <a:r>
              <a:rPr lang="en-US" altLang="zh-CN" sz="950" smtClean="0">
                <a:latin typeface="Arial"/>
              </a:rPr>
              <a:t>(</a:t>
            </a:r>
            <a:r>
              <a:rPr lang="zh-CN" altLang="en-US" sz="950" smtClean="0">
                <a:latin typeface="Arial"/>
              </a:rPr>
              <a:t>收购、转让等</a:t>
            </a:r>
            <a:r>
              <a:rPr lang="en-US" altLang="zh-CN" sz="950" smtClean="0">
                <a:latin typeface="Arial"/>
              </a:rPr>
              <a:t>)</a:t>
            </a:r>
            <a:endParaRPr lang="zh-CN" altLang="en-US" sz="950">
              <a:latin typeface="Arial"/>
            </a:endParaRPr>
          </a:p>
        </p:txBody>
      </p:sp>
      <p:sp>
        <p:nvSpPr>
          <p:cNvPr id="174" name="Rectangle 33"/>
          <p:cNvSpPr>
            <a:spLocks noChangeArrowheads="1"/>
          </p:cNvSpPr>
          <p:nvPr/>
        </p:nvSpPr>
        <p:spPr bwMode="gray">
          <a:xfrm>
            <a:off x="8247762" y="2221343"/>
            <a:ext cx="583655" cy="462227"/>
          </a:xfrm>
          <a:prstGeom prst="rect">
            <a:avLst/>
          </a:prstGeom>
          <a:solidFill>
            <a:schemeClr val="accent1"/>
          </a:solidFill>
          <a:ln w="9525">
            <a:no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smtClean="0">
                <a:solidFill>
                  <a:srgbClr val="000000"/>
                </a:solidFill>
              </a:rPr>
              <a:t>企业信息收集</a:t>
            </a:r>
            <a:endParaRPr lang="zh-CN" altLang="en-US" sz="950">
              <a:solidFill>
                <a:srgbClr val="000000"/>
              </a:solidFill>
            </a:endParaRPr>
          </a:p>
        </p:txBody>
      </p:sp>
      <p:sp>
        <p:nvSpPr>
          <p:cNvPr id="175" name="Rectangle 33"/>
          <p:cNvSpPr>
            <a:spLocks noChangeArrowheads="1"/>
          </p:cNvSpPr>
          <p:nvPr/>
        </p:nvSpPr>
        <p:spPr bwMode="gray">
          <a:xfrm>
            <a:off x="830236" y="3211391"/>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行政后勤</a:t>
            </a:r>
            <a:endParaRPr lang="en-US" altLang="zh-CN" sz="950" smtClean="0">
              <a:solidFill>
                <a:srgbClr val="000000"/>
              </a:solidFill>
              <a:latin typeface="Arial"/>
            </a:endParaRPr>
          </a:p>
        </p:txBody>
      </p:sp>
      <p:sp>
        <p:nvSpPr>
          <p:cNvPr id="176" name="Rectangle 34"/>
          <p:cNvSpPr>
            <a:spLocks noChangeArrowheads="1"/>
          </p:cNvSpPr>
          <p:nvPr/>
        </p:nvSpPr>
        <p:spPr bwMode="gray">
          <a:xfrm>
            <a:off x="3314948" y="3211391"/>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a:solidFill>
                  <a:srgbClr val="000000"/>
                </a:solidFill>
                <a:latin typeface="Arial"/>
              </a:rPr>
              <a:t>经营</a:t>
            </a:r>
            <a:r>
              <a:rPr lang="zh-CN" altLang="en-US" sz="950" smtClean="0">
                <a:solidFill>
                  <a:srgbClr val="000000"/>
                </a:solidFill>
                <a:latin typeface="Arial"/>
              </a:rPr>
              <a:t>绩效考核</a:t>
            </a:r>
            <a:endParaRPr lang="zh-CN" altLang="en-US" sz="950">
              <a:solidFill>
                <a:srgbClr val="000000"/>
              </a:solidFill>
              <a:latin typeface="Arial"/>
            </a:endParaRPr>
          </a:p>
        </p:txBody>
      </p:sp>
      <p:sp>
        <p:nvSpPr>
          <p:cNvPr id="177" name="Rectangle 34"/>
          <p:cNvSpPr>
            <a:spLocks noChangeArrowheads="1"/>
          </p:cNvSpPr>
          <p:nvPr/>
        </p:nvSpPr>
        <p:spPr bwMode="gray">
          <a:xfrm>
            <a:off x="1438888" y="3211391"/>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FFFFFF"/>
              </a:buClr>
            </a:pPr>
            <a:r>
              <a:rPr lang="zh-CN" altLang="en-US" sz="950" smtClean="0">
                <a:latin typeface="Arial"/>
              </a:rPr>
              <a:t>企业持续改革</a:t>
            </a:r>
            <a:endParaRPr lang="zh-CN" altLang="en-US" sz="950">
              <a:latin typeface="Arial"/>
            </a:endParaRPr>
          </a:p>
        </p:txBody>
      </p:sp>
      <p:sp>
        <p:nvSpPr>
          <p:cNvPr id="178" name="Rectangle 73"/>
          <p:cNvSpPr>
            <a:spLocks noChangeArrowheads="1"/>
          </p:cNvSpPr>
          <p:nvPr/>
        </p:nvSpPr>
        <p:spPr bwMode="gray">
          <a:xfrm>
            <a:off x="6358206" y="3211391"/>
            <a:ext cx="575977"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smtClean="0">
                <a:solidFill>
                  <a:srgbClr val="000000"/>
                </a:solidFill>
                <a:latin typeface="Arial"/>
              </a:rPr>
              <a:t>财务管理</a:t>
            </a:r>
            <a:endParaRPr lang="zh-CN" altLang="en-US" sz="950">
              <a:solidFill>
                <a:srgbClr val="000000"/>
              </a:solidFill>
              <a:latin typeface="Arial"/>
            </a:endParaRPr>
          </a:p>
        </p:txBody>
      </p:sp>
      <p:sp>
        <p:nvSpPr>
          <p:cNvPr id="179" name="Rectangle 73"/>
          <p:cNvSpPr>
            <a:spLocks noChangeArrowheads="1"/>
          </p:cNvSpPr>
          <p:nvPr/>
        </p:nvSpPr>
        <p:spPr bwMode="gray">
          <a:xfrm>
            <a:off x="221584" y="3211391"/>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干部培训</a:t>
            </a:r>
            <a:endParaRPr lang="zh-CN" altLang="en-US" sz="950">
              <a:solidFill>
                <a:srgbClr val="000000"/>
              </a:solidFill>
              <a:latin typeface="Arial"/>
            </a:endParaRPr>
          </a:p>
        </p:txBody>
      </p:sp>
      <p:sp>
        <p:nvSpPr>
          <p:cNvPr id="180" name="Rectangle 73"/>
          <p:cNvSpPr>
            <a:spLocks noChangeArrowheads="1"/>
          </p:cNvSpPr>
          <p:nvPr/>
        </p:nvSpPr>
        <p:spPr bwMode="gray">
          <a:xfrm>
            <a:off x="8247763" y="3211391"/>
            <a:ext cx="583655" cy="462227"/>
          </a:xfrm>
          <a:prstGeom prst="rect">
            <a:avLst/>
          </a:prstGeom>
          <a:solidFill>
            <a:schemeClr val="accent1"/>
          </a:solidFill>
          <a:ln w="9525">
            <a:no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smtClean="0">
                <a:solidFill>
                  <a:srgbClr val="000000"/>
                </a:solidFill>
              </a:rPr>
              <a:t>招商人员招聘</a:t>
            </a:r>
            <a:endParaRPr lang="zh-CN" altLang="en-US" sz="950">
              <a:solidFill>
                <a:srgbClr val="000000"/>
              </a:solidFill>
            </a:endParaRPr>
          </a:p>
        </p:txBody>
      </p:sp>
      <p:sp>
        <p:nvSpPr>
          <p:cNvPr id="181" name="Rectangle 73"/>
          <p:cNvSpPr>
            <a:spLocks noChangeArrowheads="1"/>
          </p:cNvSpPr>
          <p:nvPr/>
        </p:nvSpPr>
        <p:spPr bwMode="gray">
          <a:xfrm>
            <a:off x="3314948" y="3706415"/>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chemeClr val="tx2"/>
              </a:buClr>
            </a:pPr>
            <a:r>
              <a:rPr lang="zh-CN" altLang="en-US" sz="950" smtClean="0">
                <a:latin typeface="Arial"/>
              </a:rPr>
              <a:t>子公司经营管理的指导协调</a:t>
            </a:r>
            <a:endParaRPr lang="zh-CN" altLang="en-US" sz="950">
              <a:latin typeface="Arial"/>
            </a:endParaRPr>
          </a:p>
        </p:txBody>
      </p:sp>
      <p:sp>
        <p:nvSpPr>
          <p:cNvPr id="183" name="Rectangle 33"/>
          <p:cNvSpPr>
            <a:spLocks noChangeArrowheads="1"/>
          </p:cNvSpPr>
          <p:nvPr/>
        </p:nvSpPr>
        <p:spPr bwMode="gray">
          <a:xfrm>
            <a:off x="6358206" y="4207795"/>
            <a:ext cx="575977" cy="462227"/>
          </a:xfrm>
          <a:prstGeom prst="rect">
            <a:avLst/>
          </a:prstGeom>
          <a:solidFill>
            <a:schemeClr val="accent1"/>
          </a:solidFill>
          <a:ln w="9525">
            <a:noFill/>
          </a:ln>
          <a:extLst/>
        </p:spPr>
        <p:txBody>
          <a:bodyPr wrap="none"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a:latin typeface="Arial"/>
              </a:rPr>
              <a:t>土地</a:t>
            </a:r>
            <a:r>
              <a:rPr lang="zh-CN" altLang="en-US" sz="950" smtClean="0">
                <a:latin typeface="Arial"/>
              </a:rPr>
              <a:t>以外</a:t>
            </a:r>
            <a:br>
              <a:rPr lang="en-US" altLang="zh-CN" sz="950" smtClean="0">
                <a:latin typeface="Arial"/>
              </a:rPr>
            </a:br>
            <a:r>
              <a:rPr lang="zh-CN" altLang="en-US" sz="950" smtClean="0">
                <a:latin typeface="Arial"/>
              </a:rPr>
              <a:t>其他资产</a:t>
            </a:r>
            <a:br>
              <a:rPr lang="en-US" altLang="zh-CN" sz="950" smtClean="0">
                <a:latin typeface="Arial"/>
              </a:rPr>
            </a:br>
            <a:r>
              <a:rPr lang="zh-CN" altLang="en-US" sz="950" smtClean="0">
                <a:latin typeface="Arial"/>
              </a:rPr>
              <a:t>管理</a:t>
            </a:r>
            <a:endParaRPr lang="zh-CN" altLang="en-US" sz="950">
              <a:latin typeface="Arial"/>
            </a:endParaRPr>
          </a:p>
        </p:txBody>
      </p:sp>
      <p:sp>
        <p:nvSpPr>
          <p:cNvPr id="184" name="Rectangle 73"/>
          <p:cNvSpPr>
            <a:spLocks noChangeArrowheads="1"/>
          </p:cNvSpPr>
          <p:nvPr/>
        </p:nvSpPr>
        <p:spPr bwMode="gray">
          <a:xfrm>
            <a:off x="221584" y="3706415"/>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a:solidFill>
                  <a:srgbClr val="000000"/>
                </a:solidFill>
                <a:latin typeface="Arial"/>
              </a:rPr>
              <a:t>统战工作</a:t>
            </a:r>
          </a:p>
        </p:txBody>
      </p:sp>
      <p:sp>
        <p:nvSpPr>
          <p:cNvPr id="185" name="Rectangle 73"/>
          <p:cNvSpPr>
            <a:spLocks noChangeArrowheads="1"/>
          </p:cNvSpPr>
          <p:nvPr/>
        </p:nvSpPr>
        <p:spPr bwMode="gray">
          <a:xfrm>
            <a:off x="8247763" y="3706415"/>
            <a:ext cx="583655" cy="462227"/>
          </a:xfrm>
          <a:prstGeom prst="rect">
            <a:avLst/>
          </a:prstGeom>
          <a:solidFill>
            <a:schemeClr val="accent1"/>
          </a:solidFill>
          <a:ln w="9525">
            <a:no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smtClean="0">
                <a:solidFill>
                  <a:srgbClr val="000000"/>
                </a:solidFill>
              </a:rPr>
              <a:t>能力培训</a:t>
            </a:r>
            <a:endParaRPr lang="zh-CN" altLang="en-US" sz="950">
              <a:solidFill>
                <a:srgbClr val="000000"/>
              </a:solidFill>
            </a:endParaRPr>
          </a:p>
        </p:txBody>
      </p:sp>
      <p:sp>
        <p:nvSpPr>
          <p:cNvPr id="186" name="Rectangle 73"/>
          <p:cNvSpPr>
            <a:spLocks noChangeArrowheads="1"/>
          </p:cNvSpPr>
          <p:nvPr/>
        </p:nvSpPr>
        <p:spPr bwMode="gray">
          <a:xfrm>
            <a:off x="1438888" y="3706412"/>
            <a:ext cx="583655" cy="462227"/>
          </a:xfrm>
          <a:prstGeom prst="rect">
            <a:avLst/>
          </a:prstGeom>
          <a:solidFill>
            <a:schemeClr val="accent1"/>
          </a:solidFill>
          <a:ln w="9525">
            <a:noFill/>
            <a:prstDash val="lgDash"/>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a:latin typeface="Arial"/>
              </a:rPr>
              <a:t>宏观政策</a:t>
            </a:r>
            <a:r>
              <a:rPr lang="zh-CN" altLang="en-US" sz="950" smtClean="0">
                <a:latin typeface="Arial"/>
              </a:rPr>
              <a:t>研究和产业分析</a:t>
            </a:r>
            <a:endParaRPr lang="zh-CN" altLang="en-US" sz="950">
              <a:latin typeface="Arial"/>
            </a:endParaRPr>
          </a:p>
        </p:txBody>
      </p:sp>
      <p:sp>
        <p:nvSpPr>
          <p:cNvPr id="188" name="Rectangle 12"/>
          <p:cNvSpPr>
            <a:spLocks noChangeArrowheads="1"/>
          </p:cNvSpPr>
          <p:nvPr/>
        </p:nvSpPr>
        <p:spPr bwMode="gray">
          <a:xfrm>
            <a:off x="7610452" y="1464997"/>
            <a:ext cx="449940" cy="248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b">
            <a:sp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b="1" smtClean="0">
                <a:solidFill>
                  <a:srgbClr val="000000"/>
                </a:solidFill>
                <a:latin typeface="Arial"/>
              </a:rPr>
              <a:t>信息</a:t>
            </a:r>
            <a:endParaRPr lang="en-US" altLang="zh-CN" sz="950" b="1" smtClean="0">
              <a:solidFill>
                <a:srgbClr val="000000"/>
              </a:solidFill>
              <a:latin typeface="Arial"/>
            </a:endParaRPr>
          </a:p>
          <a:p>
            <a:pPr>
              <a:lnSpc>
                <a:spcPct val="85000"/>
              </a:lnSpc>
            </a:pPr>
            <a:r>
              <a:rPr lang="zh-CN" altLang="en-US" sz="950" b="1" smtClean="0">
                <a:solidFill>
                  <a:srgbClr val="000000"/>
                </a:solidFill>
                <a:latin typeface="Arial"/>
              </a:rPr>
              <a:t>管理部</a:t>
            </a:r>
            <a:endParaRPr lang="zh-CN" altLang="en-US" sz="950" b="1">
              <a:solidFill>
                <a:srgbClr val="000000"/>
              </a:solidFill>
              <a:latin typeface="Arial"/>
            </a:endParaRPr>
          </a:p>
        </p:txBody>
      </p:sp>
      <p:sp>
        <p:nvSpPr>
          <p:cNvPr id="189" name="Rectangle 73"/>
          <p:cNvSpPr>
            <a:spLocks noChangeArrowheads="1"/>
          </p:cNvSpPr>
          <p:nvPr/>
        </p:nvSpPr>
        <p:spPr bwMode="gray">
          <a:xfrm>
            <a:off x="7610452" y="2716367"/>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FFFFFF"/>
              </a:buClr>
            </a:pPr>
            <a:r>
              <a:rPr lang="zh-CN" altLang="en-US" sz="950" smtClean="0">
                <a:solidFill>
                  <a:srgbClr val="000000"/>
                </a:solidFill>
                <a:latin typeface="Arial"/>
              </a:rPr>
              <a:t>信息化基础设施</a:t>
            </a:r>
            <a:endParaRPr lang="zh-CN" altLang="en-US" sz="950">
              <a:solidFill>
                <a:srgbClr val="000000"/>
              </a:solidFill>
              <a:latin typeface="Arial"/>
            </a:endParaRPr>
          </a:p>
        </p:txBody>
      </p:sp>
      <p:sp>
        <p:nvSpPr>
          <p:cNvPr id="190" name="Rectangle 33"/>
          <p:cNvSpPr>
            <a:spLocks noChangeArrowheads="1"/>
          </p:cNvSpPr>
          <p:nvPr/>
        </p:nvSpPr>
        <p:spPr bwMode="gray">
          <a:xfrm>
            <a:off x="7610452" y="1726319"/>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smtClean="0">
                <a:solidFill>
                  <a:srgbClr val="000000"/>
                </a:solidFill>
                <a:latin typeface="Arial"/>
              </a:rPr>
              <a:t>信息化管理</a:t>
            </a:r>
            <a:endParaRPr lang="zh-CN" altLang="en-US" sz="950">
              <a:solidFill>
                <a:srgbClr val="000000"/>
              </a:solidFill>
              <a:latin typeface="Arial"/>
            </a:endParaRPr>
          </a:p>
        </p:txBody>
      </p:sp>
      <p:sp>
        <p:nvSpPr>
          <p:cNvPr id="191" name="Rectangle 33"/>
          <p:cNvSpPr>
            <a:spLocks noChangeArrowheads="1"/>
          </p:cNvSpPr>
          <p:nvPr/>
        </p:nvSpPr>
        <p:spPr bwMode="gray">
          <a:xfrm>
            <a:off x="7610452" y="2221343"/>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FFFFFF"/>
              </a:buClr>
            </a:pPr>
            <a:r>
              <a:rPr lang="zh-CN" altLang="en-US" sz="950" smtClean="0">
                <a:solidFill>
                  <a:srgbClr val="000000"/>
                </a:solidFill>
                <a:latin typeface="Arial"/>
              </a:rPr>
              <a:t>信息化</a:t>
            </a:r>
            <a:endParaRPr lang="en-US" altLang="zh-CN" sz="950" smtClean="0">
              <a:solidFill>
                <a:srgbClr val="000000"/>
              </a:solidFill>
              <a:latin typeface="Arial"/>
            </a:endParaRPr>
          </a:p>
          <a:p>
            <a:pPr>
              <a:lnSpc>
                <a:spcPct val="85000"/>
              </a:lnSpc>
              <a:buClr>
                <a:srgbClr val="FFFFFF"/>
              </a:buClr>
            </a:pPr>
            <a:r>
              <a:rPr lang="zh-CN" altLang="en-US" sz="950" smtClean="0">
                <a:solidFill>
                  <a:srgbClr val="000000"/>
                </a:solidFill>
                <a:latin typeface="Arial"/>
              </a:rPr>
              <a:t>组织设计</a:t>
            </a:r>
            <a:endParaRPr lang="zh-CN" altLang="en-US" sz="950">
              <a:solidFill>
                <a:srgbClr val="000000"/>
              </a:solidFill>
              <a:latin typeface="Arial"/>
            </a:endParaRPr>
          </a:p>
        </p:txBody>
      </p:sp>
      <p:sp>
        <p:nvSpPr>
          <p:cNvPr id="192" name="Rectangle 34"/>
          <p:cNvSpPr>
            <a:spLocks noChangeArrowheads="1"/>
          </p:cNvSpPr>
          <p:nvPr/>
        </p:nvSpPr>
        <p:spPr bwMode="gray">
          <a:xfrm>
            <a:off x="7610452" y="3211391"/>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FFFFFF"/>
              </a:buClr>
            </a:pPr>
            <a:r>
              <a:rPr lang="zh-CN" altLang="en-US" sz="950" smtClean="0">
                <a:solidFill>
                  <a:srgbClr val="000000"/>
                </a:solidFill>
                <a:latin typeface="Arial"/>
              </a:rPr>
              <a:t>信息技术安全</a:t>
            </a:r>
            <a:endParaRPr lang="zh-CN" altLang="en-US" sz="950">
              <a:solidFill>
                <a:srgbClr val="000000"/>
              </a:solidFill>
              <a:latin typeface="Arial"/>
            </a:endParaRPr>
          </a:p>
        </p:txBody>
      </p:sp>
      <p:sp>
        <p:nvSpPr>
          <p:cNvPr id="193" name="Rectangle 34"/>
          <p:cNvSpPr>
            <a:spLocks noChangeArrowheads="1"/>
          </p:cNvSpPr>
          <p:nvPr/>
        </p:nvSpPr>
        <p:spPr bwMode="gray">
          <a:xfrm>
            <a:off x="7610452" y="3706414"/>
            <a:ext cx="583655" cy="462227"/>
          </a:xfrm>
          <a:prstGeom prst="rect">
            <a:avLst/>
          </a:prstGeom>
          <a:solidFill>
            <a:schemeClr val="accent1"/>
          </a:solidFill>
          <a:ln w="9525">
            <a:no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a:solidFill>
                  <a:srgbClr val="000000"/>
                </a:solidFill>
              </a:rPr>
              <a:t>信息化标准和数据管理</a:t>
            </a:r>
          </a:p>
        </p:txBody>
      </p:sp>
      <p:sp>
        <p:nvSpPr>
          <p:cNvPr id="194" name="Rectangle 34"/>
          <p:cNvSpPr>
            <a:spLocks noChangeArrowheads="1"/>
          </p:cNvSpPr>
          <p:nvPr/>
        </p:nvSpPr>
        <p:spPr bwMode="gray">
          <a:xfrm>
            <a:off x="6358206" y="4702819"/>
            <a:ext cx="575977" cy="462227"/>
          </a:xfrm>
          <a:prstGeom prst="rect">
            <a:avLst/>
          </a:prstGeom>
          <a:solidFill>
            <a:schemeClr val="accent1"/>
          </a:solidFill>
          <a:ln w="9525">
            <a:no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smtClean="0">
                <a:solidFill>
                  <a:srgbClr val="000000"/>
                </a:solidFill>
              </a:rPr>
              <a:t>财务内控</a:t>
            </a:r>
            <a:endParaRPr lang="en-US" altLang="zh-CN" sz="950" smtClean="0">
              <a:solidFill>
                <a:srgbClr val="000000"/>
              </a:solidFill>
            </a:endParaRPr>
          </a:p>
        </p:txBody>
      </p:sp>
      <p:sp>
        <p:nvSpPr>
          <p:cNvPr id="195" name="Rectangle 34"/>
          <p:cNvSpPr>
            <a:spLocks noChangeArrowheads="1"/>
          </p:cNvSpPr>
          <p:nvPr/>
        </p:nvSpPr>
        <p:spPr bwMode="gray">
          <a:xfrm>
            <a:off x="221584" y="4696463"/>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计生工作</a:t>
            </a:r>
            <a:endParaRPr lang="zh-CN" altLang="en-US" sz="950">
              <a:solidFill>
                <a:srgbClr val="000000"/>
              </a:solidFill>
              <a:latin typeface="Arial"/>
            </a:endParaRPr>
          </a:p>
        </p:txBody>
      </p:sp>
      <p:sp>
        <p:nvSpPr>
          <p:cNvPr id="196" name="Rectangle 73"/>
          <p:cNvSpPr>
            <a:spLocks noChangeArrowheads="1"/>
          </p:cNvSpPr>
          <p:nvPr/>
        </p:nvSpPr>
        <p:spPr bwMode="gray">
          <a:xfrm>
            <a:off x="221584" y="4201439"/>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工青妇等群众组织</a:t>
            </a:r>
            <a:endParaRPr lang="en-US" altLang="zh-CN" sz="950" smtClean="0">
              <a:solidFill>
                <a:srgbClr val="000000"/>
              </a:solidFill>
              <a:latin typeface="Arial"/>
            </a:endParaRPr>
          </a:p>
          <a:p>
            <a:pPr>
              <a:lnSpc>
                <a:spcPct val="85000"/>
              </a:lnSpc>
            </a:pPr>
            <a:r>
              <a:rPr lang="zh-CN" altLang="en-US" sz="950" smtClean="0">
                <a:solidFill>
                  <a:srgbClr val="000000"/>
                </a:solidFill>
                <a:latin typeface="Arial"/>
              </a:rPr>
              <a:t>工作</a:t>
            </a:r>
            <a:endParaRPr lang="zh-CN" altLang="en-US" sz="950">
              <a:solidFill>
                <a:srgbClr val="000000"/>
              </a:solidFill>
              <a:latin typeface="Arial"/>
            </a:endParaRPr>
          </a:p>
        </p:txBody>
      </p:sp>
      <p:sp>
        <p:nvSpPr>
          <p:cNvPr id="197" name="Rectangle 73"/>
          <p:cNvSpPr>
            <a:spLocks noChangeArrowheads="1"/>
          </p:cNvSpPr>
          <p:nvPr/>
        </p:nvSpPr>
        <p:spPr bwMode="gray">
          <a:xfrm>
            <a:off x="8247763" y="4201439"/>
            <a:ext cx="583655" cy="462227"/>
          </a:xfrm>
          <a:prstGeom prst="rect">
            <a:avLst/>
          </a:prstGeom>
          <a:solidFill>
            <a:schemeClr val="accent1"/>
          </a:solidFill>
          <a:ln w="9525">
            <a:no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smtClean="0">
                <a:solidFill>
                  <a:srgbClr val="000000"/>
                </a:solidFill>
              </a:rPr>
              <a:t>寻求招商合作伙伴</a:t>
            </a:r>
            <a:endParaRPr lang="zh-CN" altLang="en-US" sz="950">
              <a:solidFill>
                <a:srgbClr val="000000"/>
              </a:solidFill>
            </a:endParaRPr>
          </a:p>
        </p:txBody>
      </p:sp>
      <p:sp>
        <p:nvSpPr>
          <p:cNvPr id="198" name="Rectangle 73"/>
          <p:cNvSpPr>
            <a:spLocks noChangeArrowheads="1"/>
          </p:cNvSpPr>
          <p:nvPr/>
        </p:nvSpPr>
        <p:spPr bwMode="gray">
          <a:xfrm>
            <a:off x="830236" y="3706417"/>
            <a:ext cx="583655" cy="462227"/>
          </a:xfrm>
          <a:prstGeom prst="rect">
            <a:avLst/>
          </a:prstGeom>
          <a:solidFill>
            <a:schemeClr val="accent1"/>
          </a:solidFill>
          <a:ln w="9525">
            <a:noFill/>
            <a:prstDash val="lgDash"/>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a:solidFill>
                  <a:srgbClr val="000000"/>
                </a:solidFill>
                <a:latin typeface="Arial"/>
              </a:rPr>
              <a:t>对外关系</a:t>
            </a:r>
          </a:p>
        </p:txBody>
      </p:sp>
      <p:sp>
        <p:nvSpPr>
          <p:cNvPr id="199" name="Rectangle 33"/>
          <p:cNvSpPr>
            <a:spLocks noChangeArrowheads="1"/>
          </p:cNvSpPr>
          <p:nvPr/>
        </p:nvSpPr>
        <p:spPr bwMode="gray">
          <a:xfrm>
            <a:off x="830236" y="2221343"/>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smtClean="0">
                <a:solidFill>
                  <a:srgbClr val="000000"/>
                </a:solidFill>
                <a:latin typeface="Arial"/>
              </a:rPr>
              <a:t>档案（权证</a:t>
            </a:r>
            <a:r>
              <a:rPr lang="zh-CN" altLang="en-US" sz="950">
                <a:solidFill>
                  <a:srgbClr val="000000"/>
                </a:solidFill>
                <a:latin typeface="Arial"/>
              </a:rPr>
              <a:t>等</a:t>
            </a:r>
            <a:r>
              <a:rPr lang="zh-CN" altLang="en-US" sz="950" smtClean="0">
                <a:solidFill>
                  <a:srgbClr val="000000"/>
                </a:solidFill>
                <a:latin typeface="Arial"/>
              </a:rPr>
              <a:t>）管理</a:t>
            </a:r>
            <a:endParaRPr lang="en-US" altLang="zh-CN" sz="950" smtClean="0">
              <a:solidFill>
                <a:srgbClr val="000000"/>
              </a:solidFill>
              <a:latin typeface="Arial"/>
            </a:endParaRPr>
          </a:p>
        </p:txBody>
      </p:sp>
      <p:sp>
        <p:nvSpPr>
          <p:cNvPr id="200" name="Rectangle 73"/>
          <p:cNvSpPr>
            <a:spLocks noChangeArrowheads="1"/>
          </p:cNvSpPr>
          <p:nvPr/>
        </p:nvSpPr>
        <p:spPr bwMode="gray">
          <a:xfrm>
            <a:off x="6358206" y="3730593"/>
            <a:ext cx="575977"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smtClean="0">
                <a:solidFill>
                  <a:srgbClr val="000000"/>
                </a:solidFill>
                <a:latin typeface="Arial"/>
              </a:rPr>
              <a:t>财务管理</a:t>
            </a:r>
            <a:endParaRPr lang="zh-CN" altLang="en-US" sz="950">
              <a:solidFill>
                <a:srgbClr val="000000"/>
              </a:solidFill>
              <a:latin typeface="Arial"/>
            </a:endParaRPr>
          </a:p>
        </p:txBody>
      </p:sp>
      <p:sp>
        <p:nvSpPr>
          <p:cNvPr id="201" name="Rectangle 73"/>
          <p:cNvSpPr>
            <a:spLocks noChangeArrowheads="1"/>
          </p:cNvSpPr>
          <p:nvPr/>
        </p:nvSpPr>
        <p:spPr bwMode="gray">
          <a:xfrm>
            <a:off x="6358206" y="3706413"/>
            <a:ext cx="575977"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a:solidFill>
                  <a:srgbClr val="000000"/>
                </a:solidFill>
                <a:latin typeface="Arial"/>
              </a:rPr>
              <a:t>核算</a:t>
            </a:r>
            <a:r>
              <a:rPr lang="zh-CN" altLang="en-US" sz="950" smtClean="0">
                <a:solidFill>
                  <a:srgbClr val="000000"/>
                </a:solidFill>
                <a:latin typeface="Arial"/>
              </a:rPr>
              <a:t>管理</a:t>
            </a:r>
            <a:endParaRPr lang="zh-CN" altLang="en-US" sz="950">
              <a:solidFill>
                <a:srgbClr val="000000"/>
              </a:solidFill>
              <a:latin typeface="Arial"/>
            </a:endParaRPr>
          </a:p>
        </p:txBody>
      </p:sp>
      <p:grpSp>
        <p:nvGrpSpPr>
          <p:cNvPr id="202" name="Group 201"/>
          <p:cNvGrpSpPr/>
          <p:nvPr/>
        </p:nvGrpSpPr>
        <p:grpSpPr>
          <a:xfrm>
            <a:off x="3923600" y="2716367"/>
            <a:ext cx="583655" cy="957000"/>
            <a:chOff x="3810866" y="3656313"/>
            <a:chExt cx="583655" cy="957000"/>
          </a:xfrm>
        </p:grpSpPr>
        <p:sp>
          <p:nvSpPr>
            <p:cNvPr id="203" name="Rectangle 33"/>
            <p:cNvSpPr>
              <a:spLocks noChangeArrowheads="1"/>
            </p:cNvSpPr>
            <p:nvPr/>
          </p:nvSpPr>
          <p:spPr bwMode="gray">
            <a:xfrm>
              <a:off x="3810866" y="3656313"/>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pPr>
              <a:r>
                <a:rPr lang="zh-CN" altLang="en-US" sz="950" smtClean="0">
                  <a:solidFill>
                    <a:srgbClr val="000000"/>
                  </a:solidFill>
                </a:rPr>
                <a:t>重大项目具体负责</a:t>
              </a:r>
              <a:r>
                <a:rPr lang="en-US" altLang="zh-CN" sz="950" baseline="30000"/>
                <a:t>3</a:t>
              </a:r>
              <a:r>
                <a:rPr lang="en-US" altLang="zh-CN" sz="950"/>
                <a:t> </a:t>
              </a:r>
              <a:endParaRPr lang="zh-CN" altLang="en-US" sz="950"/>
            </a:p>
          </p:txBody>
        </p:sp>
        <p:sp>
          <p:nvSpPr>
            <p:cNvPr id="204" name="Rectangle 33"/>
            <p:cNvSpPr>
              <a:spLocks noChangeArrowheads="1"/>
            </p:cNvSpPr>
            <p:nvPr/>
          </p:nvSpPr>
          <p:spPr bwMode="gray">
            <a:xfrm>
              <a:off x="3810866" y="4151086"/>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pPr>
              <a:r>
                <a:rPr lang="zh-CN" altLang="en-US" sz="950">
                  <a:solidFill>
                    <a:srgbClr val="000000"/>
                  </a:solidFill>
                </a:rPr>
                <a:t>金融</a:t>
              </a:r>
              <a:r>
                <a:rPr lang="zh-CN" altLang="en-US" sz="950" smtClean="0">
                  <a:solidFill>
                    <a:srgbClr val="000000"/>
                  </a:solidFill>
                </a:rPr>
                <a:t>政策研究</a:t>
              </a:r>
              <a:endParaRPr lang="en-US" altLang="zh-CN" sz="950" smtClean="0">
                <a:solidFill>
                  <a:srgbClr val="000000"/>
                </a:solidFill>
              </a:endParaRPr>
            </a:p>
          </p:txBody>
        </p:sp>
      </p:grpSp>
      <p:sp>
        <p:nvSpPr>
          <p:cNvPr id="205" name="Rectangle 73"/>
          <p:cNvSpPr>
            <a:spLocks noChangeArrowheads="1"/>
          </p:cNvSpPr>
          <p:nvPr/>
        </p:nvSpPr>
        <p:spPr bwMode="gray">
          <a:xfrm>
            <a:off x="5140903" y="4696467"/>
            <a:ext cx="583654" cy="462227"/>
          </a:xfrm>
          <a:prstGeom prst="rect">
            <a:avLst/>
          </a:prstGeom>
          <a:solidFill>
            <a:schemeClr val="accent1"/>
          </a:solidFill>
          <a:ln w="9525">
            <a:noFill/>
            <a:prstDash val="lgDash"/>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002960"/>
              </a:buClr>
            </a:pPr>
            <a:r>
              <a:rPr lang="zh-CN" altLang="en-US" sz="950">
                <a:solidFill>
                  <a:srgbClr val="000000"/>
                </a:solidFill>
              </a:rPr>
              <a:t>岗位体系管理</a:t>
            </a:r>
          </a:p>
        </p:txBody>
      </p:sp>
      <p:sp>
        <p:nvSpPr>
          <p:cNvPr id="206" name="Rectangle 73"/>
          <p:cNvSpPr>
            <a:spLocks noChangeArrowheads="1"/>
          </p:cNvSpPr>
          <p:nvPr/>
        </p:nvSpPr>
        <p:spPr bwMode="gray">
          <a:xfrm>
            <a:off x="5140903" y="4201443"/>
            <a:ext cx="583654"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FFFFFF"/>
              </a:buClr>
            </a:pPr>
            <a:r>
              <a:rPr lang="zh-CN" altLang="en-US" sz="950" smtClean="0">
                <a:solidFill>
                  <a:srgbClr val="000000"/>
                </a:solidFill>
                <a:latin typeface="Arial"/>
              </a:rPr>
              <a:t>员工培训、职业发展</a:t>
            </a:r>
            <a:endParaRPr lang="zh-CN" altLang="en-US" sz="950">
              <a:solidFill>
                <a:srgbClr val="000000"/>
              </a:solidFill>
              <a:latin typeface="Arial"/>
            </a:endParaRPr>
          </a:p>
        </p:txBody>
      </p:sp>
      <p:sp>
        <p:nvSpPr>
          <p:cNvPr id="207" name="Rectangle 34"/>
          <p:cNvSpPr>
            <a:spLocks noChangeArrowheads="1"/>
          </p:cNvSpPr>
          <p:nvPr/>
        </p:nvSpPr>
        <p:spPr bwMode="gray">
          <a:xfrm>
            <a:off x="5140903" y="2716367"/>
            <a:ext cx="583654"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a:solidFill>
                  <a:srgbClr val="000000"/>
                </a:solidFill>
                <a:latin typeface="Arial"/>
              </a:rPr>
              <a:t>员工培训与发展</a:t>
            </a:r>
          </a:p>
        </p:txBody>
      </p:sp>
      <p:sp>
        <p:nvSpPr>
          <p:cNvPr id="208" name="Rectangle 33"/>
          <p:cNvSpPr>
            <a:spLocks noChangeArrowheads="1"/>
          </p:cNvSpPr>
          <p:nvPr/>
        </p:nvSpPr>
        <p:spPr bwMode="gray">
          <a:xfrm>
            <a:off x="5140903" y="1726319"/>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a:solidFill>
                  <a:srgbClr val="000000"/>
                </a:solidFill>
                <a:latin typeface="Arial"/>
              </a:rPr>
              <a:t>人力资源规划</a:t>
            </a:r>
          </a:p>
        </p:txBody>
      </p:sp>
      <p:sp>
        <p:nvSpPr>
          <p:cNvPr id="209" name="Rectangle 73"/>
          <p:cNvSpPr>
            <a:spLocks noChangeArrowheads="1"/>
          </p:cNvSpPr>
          <p:nvPr/>
        </p:nvSpPr>
        <p:spPr bwMode="gray">
          <a:xfrm>
            <a:off x="5140903" y="2221343"/>
            <a:ext cx="583654"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a:solidFill>
                  <a:srgbClr val="000000"/>
                </a:solidFill>
                <a:latin typeface="Arial"/>
              </a:rPr>
              <a:t>人员招聘与配置</a:t>
            </a:r>
          </a:p>
        </p:txBody>
      </p:sp>
      <p:sp>
        <p:nvSpPr>
          <p:cNvPr id="210" name="Rectangle 73"/>
          <p:cNvSpPr>
            <a:spLocks noChangeArrowheads="1"/>
          </p:cNvSpPr>
          <p:nvPr/>
        </p:nvSpPr>
        <p:spPr bwMode="gray">
          <a:xfrm>
            <a:off x="5140903" y="3211391"/>
            <a:ext cx="583654"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002960"/>
              </a:buClr>
            </a:pPr>
            <a:r>
              <a:rPr lang="zh-CN" altLang="en-US" sz="950">
                <a:solidFill>
                  <a:srgbClr val="000000"/>
                </a:solidFill>
                <a:latin typeface="Arial"/>
              </a:rPr>
              <a:t>薪酬管理</a:t>
            </a:r>
          </a:p>
        </p:txBody>
      </p:sp>
      <p:sp>
        <p:nvSpPr>
          <p:cNvPr id="211" name="Rectangle 33"/>
          <p:cNvSpPr>
            <a:spLocks noChangeArrowheads="1"/>
          </p:cNvSpPr>
          <p:nvPr/>
        </p:nvSpPr>
        <p:spPr bwMode="gray">
          <a:xfrm>
            <a:off x="5140903" y="3706419"/>
            <a:ext cx="583654"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buClr>
                <a:srgbClr val="FFFFFF"/>
              </a:buClr>
            </a:pPr>
            <a:r>
              <a:rPr lang="zh-CN" altLang="en-US" sz="950" smtClean="0">
                <a:solidFill>
                  <a:srgbClr val="000000"/>
                </a:solidFill>
                <a:latin typeface="Arial"/>
              </a:rPr>
              <a:t>员工绩效考核</a:t>
            </a:r>
            <a:endParaRPr lang="zh-CN" altLang="en-US" sz="950">
              <a:solidFill>
                <a:srgbClr val="000000"/>
              </a:solidFill>
              <a:latin typeface="Arial"/>
            </a:endParaRPr>
          </a:p>
        </p:txBody>
      </p:sp>
      <p:sp>
        <p:nvSpPr>
          <p:cNvPr id="212" name="Rectangle 33"/>
          <p:cNvSpPr>
            <a:spLocks noChangeArrowheads="1"/>
          </p:cNvSpPr>
          <p:nvPr/>
        </p:nvSpPr>
        <p:spPr bwMode="gray">
          <a:xfrm>
            <a:off x="3923600" y="1726321"/>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buClr>
                <a:srgbClr val="FFFFFF"/>
              </a:buClr>
            </a:pPr>
            <a:r>
              <a:rPr lang="zh-CN" altLang="en-US" sz="950"/>
              <a:t>投资</a:t>
            </a:r>
            <a:r>
              <a:rPr lang="zh-CN" altLang="en-US" sz="950" smtClean="0"/>
              <a:t>管理</a:t>
            </a:r>
            <a:r>
              <a:rPr lang="en-US" altLang="zh-CN" sz="950" baseline="30000" smtClean="0"/>
              <a:t>2</a:t>
            </a:r>
            <a:r>
              <a:rPr lang="en-US" altLang="zh-CN" sz="950" smtClean="0"/>
              <a:t> </a:t>
            </a:r>
            <a:endParaRPr lang="zh-CN" altLang="en-US" sz="950"/>
          </a:p>
        </p:txBody>
      </p:sp>
      <p:sp>
        <p:nvSpPr>
          <p:cNvPr id="213" name="Rectangle 33"/>
          <p:cNvSpPr>
            <a:spLocks noChangeArrowheads="1"/>
          </p:cNvSpPr>
          <p:nvPr/>
        </p:nvSpPr>
        <p:spPr bwMode="gray">
          <a:xfrm>
            <a:off x="1447069" y="4199933"/>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pPr defTabSz="895350">
              <a:lnSpc>
                <a:spcPct val="85000"/>
              </a:lnSpc>
            </a:pPr>
            <a:r>
              <a:rPr lang="zh-CN" altLang="en-US" sz="950">
                <a:solidFill>
                  <a:srgbClr val="000000"/>
                </a:solidFill>
                <a:latin typeface="Arial"/>
              </a:rPr>
              <a:t>对接外部咨询团队和专家</a:t>
            </a:r>
          </a:p>
        </p:txBody>
      </p:sp>
      <p:sp>
        <p:nvSpPr>
          <p:cNvPr id="214" name="4. Footnote"/>
          <p:cNvSpPr txBox="1">
            <a:spLocks noChangeArrowheads="1"/>
          </p:cNvSpPr>
          <p:nvPr/>
        </p:nvSpPr>
        <p:spPr bwMode="auto">
          <a:xfrm>
            <a:off x="119063" y="5673351"/>
            <a:ext cx="8548687"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spAutoFit/>
          </a:bodyPr>
          <a:lstStyle>
            <a:defPPr>
              <a:defRPr lang="en-US"/>
            </a:defPPr>
            <a:lvl1pPr marL="104775" indent="-104775" algn="l" defTabSz="895350" rtl="0" fontAlgn="base">
              <a:spcBef>
                <a:spcPct val="0"/>
              </a:spcBef>
              <a:spcAft>
                <a:spcPct val="0"/>
              </a:spcAft>
              <a:defRPr sz="1000" kern="1200">
                <a:solidFill>
                  <a:schemeClr val="tx1"/>
                </a:solidFill>
                <a:latin typeface="Arial"/>
                <a:ea typeface="+mn-ea"/>
                <a:cs typeface="+mn-cs"/>
              </a:defRPr>
            </a:lvl1pPr>
            <a:lvl2pPr marL="1031875" algn="l" defTabSz="895350" rtl="0" fontAlgn="base">
              <a:spcBef>
                <a:spcPct val="0"/>
              </a:spcBef>
              <a:spcAft>
                <a:spcPct val="0"/>
              </a:spcAft>
              <a:defRPr sz="2400" kern="1200">
                <a:solidFill>
                  <a:schemeClr val="tx1"/>
                </a:solidFill>
                <a:latin typeface="Arial"/>
                <a:ea typeface="+mn-ea"/>
                <a:cs typeface="+mn-cs"/>
              </a:defRPr>
            </a:lvl2pPr>
            <a:lvl3pPr marL="1217613" algn="l" defTabSz="895350" rtl="0" fontAlgn="base">
              <a:spcBef>
                <a:spcPct val="0"/>
              </a:spcBef>
              <a:spcAft>
                <a:spcPct val="0"/>
              </a:spcAft>
              <a:defRPr sz="2400" kern="1200">
                <a:solidFill>
                  <a:schemeClr val="tx1"/>
                </a:solidFill>
                <a:latin typeface="Arial"/>
                <a:ea typeface="+mn-ea"/>
                <a:cs typeface="+mn-cs"/>
              </a:defRPr>
            </a:lvl3pPr>
            <a:lvl4pPr marL="1404938" algn="l" defTabSz="895350" rtl="0" fontAlgn="base">
              <a:spcBef>
                <a:spcPct val="0"/>
              </a:spcBef>
              <a:spcAft>
                <a:spcPct val="0"/>
              </a:spcAft>
              <a:defRPr sz="2400" kern="1200">
                <a:solidFill>
                  <a:schemeClr val="tx1"/>
                </a:solidFill>
                <a:latin typeface="Arial"/>
                <a:ea typeface="+mn-ea"/>
                <a:cs typeface="+mn-cs"/>
              </a:defRPr>
            </a:lvl4pPr>
            <a:lvl5pPr marL="1792288" algn="l" defTabSz="895350" rtl="0" fontAlgn="base">
              <a:spcBef>
                <a:spcPct val="0"/>
              </a:spcBef>
              <a:spcAft>
                <a:spcPct val="0"/>
              </a:spcAft>
              <a:defRPr sz="2400" kern="1200">
                <a:solidFill>
                  <a:schemeClr val="tx1"/>
                </a:solidFill>
                <a:latin typeface="Arial"/>
                <a:ea typeface="+mn-ea"/>
                <a:cs typeface="+mn-cs"/>
              </a:defRPr>
            </a:lvl5pPr>
            <a:lvl6pPr marL="2249488"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706688"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163888"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621088"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r>
              <a:rPr lang="en-US" altLang="zh-CN"/>
              <a:t>1 </a:t>
            </a:r>
            <a:r>
              <a:rPr lang="zh-CN" altLang="en-US"/>
              <a:t>包括党委会会议、董事长办公会、总经理办公会，另外董事会例会行政支持也交于办公室负责</a:t>
            </a:r>
          </a:p>
          <a:p>
            <a:r>
              <a:rPr lang="en-US" altLang="zh-CN"/>
              <a:t>2 </a:t>
            </a:r>
            <a:r>
              <a:rPr lang="zh-CN" altLang="en-US"/>
              <a:t>包括投资项目审核备案、投后管理的台账管理、项目投资后对回报率等关键指标追踪等</a:t>
            </a:r>
          </a:p>
          <a:p>
            <a:r>
              <a:rPr lang="en-US" altLang="zh-CN"/>
              <a:t>3 </a:t>
            </a:r>
            <a:r>
              <a:rPr lang="zh-CN" altLang="en-US"/>
              <a:t>指党工委、管委会交办项目，以及开投公司层面重大项目</a:t>
            </a:r>
          </a:p>
          <a:p>
            <a:r>
              <a:rPr lang="en-US" altLang="zh-CN"/>
              <a:t>4 </a:t>
            </a:r>
            <a:r>
              <a:rPr lang="zh-CN" altLang="en-US"/>
              <a:t>包括建设项目计划、统计、监督、项目库建设管理等</a:t>
            </a:r>
            <a:endParaRPr lang="en-US" altLang="zh-CN"/>
          </a:p>
        </p:txBody>
      </p:sp>
      <p:sp>
        <p:nvSpPr>
          <p:cNvPr id="106" name="Line 107"/>
          <p:cNvSpPr>
            <a:spLocks noChangeShapeType="1"/>
          </p:cNvSpPr>
          <p:nvPr/>
        </p:nvSpPr>
        <p:spPr bwMode="gray">
          <a:xfrm flipH="1" flipV="1">
            <a:off x="6030452" y="3306528"/>
            <a:ext cx="0" cy="508619"/>
          </a:xfrm>
          <a:prstGeom prst="line">
            <a:avLst/>
          </a:prstGeom>
          <a:noFill/>
          <a:ln w="19050">
            <a:solidFill>
              <a:schemeClr val="accent3"/>
            </a:solidFill>
            <a:round/>
            <a:tailEnd type="oval" w="med" len="med"/>
          </a:ln>
          <a:effectLst/>
        </p:spPr>
        <p:txBody>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endParaRPr lang="fr-FR" sz="1400">
              <a:latin typeface="楷体" panose="02010609060101010101" pitchFamily="49" charset="-122"/>
              <a:ea typeface="楷体" panose="02010609060101010101" pitchFamily="49" charset="-122"/>
            </a:endParaRPr>
          </a:p>
        </p:txBody>
      </p:sp>
      <p:sp>
        <p:nvSpPr>
          <p:cNvPr id="107" name="TextBox 106"/>
          <p:cNvSpPr txBox="1"/>
          <p:nvPr/>
        </p:nvSpPr>
        <p:spPr>
          <a:xfrm>
            <a:off x="5811935" y="3838858"/>
            <a:ext cx="479325" cy="1115690"/>
          </a:xfrm>
          <a:prstGeom prst="rect">
            <a:avLst/>
          </a:prstGeom>
          <a:noFill/>
        </p:spPr>
        <p:txBody>
          <a:bodyPr wrap="square" rtlCol="0">
            <a:spAutoFit/>
          </a:bodyPr>
          <a:lstStyle>
            <a:defPPr>
              <a:defRPr lang="en-US"/>
            </a:defPPr>
            <a:lvl1pPr algn="l" rtl="0" fontAlgn="base">
              <a:spcBef>
                <a:spcPct val="0"/>
              </a:spcBef>
              <a:spcAft>
                <a:spcPct val="0"/>
              </a:spcAft>
              <a:defRPr sz="1600" kern="1200">
                <a:solidFill>
                  <a:schemeClr val="tx1"/>
                </a:solidFill>
                <a:latin typeface="Arial"/>
                <a:ea typeface="+mn-ea"/>
                <a:cs typeface="+mn-cs"/>
              </a:defRPr>
            </a:lvl1pPr>
            <a:lvl2pPr marL="457200" algn="l" rtl="0" fontAlgn="base">
              <a:spcBef>
                <a:spcPct val="0"/>
              </a:spcBef>
              <a:spcAft>
                <a:spcPct val="0"/>
              </a:spcAft>
              <a:defRPr sz="1600" kern="1200">
                <a:solidFill>
                  <a:schemeClr val="tx1"/>
                </a:solidFill>
                <a:latin typeface="Arial"/>
                <a:ea typeface="+mn-ea"/>
                <a:cs typeface="+mn-cs"/>
              </a:defRPr>
            </a:lvl2pPr>
            <a:lvl3pPr marL="914400" algn="l" rtl="0" fontAlgn="base">
              <a:spcBef>
                <a:spcPct val="0"/>
              </a:spcBef>
              <a:spcAft>
                <a:spcPct val="0"/>
              </a:spcAft>
              <a:defRPr sz="1600" kern="1200">
                <a:solidFill>
                  <a:schemeClr val="tx1"/>
                </a:solidFill>
                <a:latin typeface="Arial"/>
                <a:ea typeface="+mn-ea"/>
                <a:cs typeface="+mn-cs"/>
              </a:defRPr>
            </a:lvl3pPr>
            <a:lvl4pPr marL="1371600" algn="l" rtl="0" fontAlgn="base">
              <a:spcBef>
                <a:spcPct val="0"/>
              </a:spcBef>
              <a:spcAft>
                <a:spcPct val="0"/>
              </a:spcAft>
              <a:defRPr sz="1600" kern="1200">
                <a:solidFill>
                  <a:schemeClr val="tx1"/>
                </a:solidFill>
                <a:latin typeface="Arial"/>
                <a:ea typeface="+mn-ea"/>
                <a:cs typeface="+mn-cs"/>
              </a:defRPr>
            </a:lvl4pPr>
            <a:lvl5pPr marL="1828800" algn="l" rtl="0" fontAlgn="base">
              <a:spcBef>
                <a:spcPct val="0"/>
              </a:spcBef>
              <a:spcAft>
                <a:spcPct val="0"/>
              </a:spcAft>
              <a:defRPr sz="1600" kern="1200">
                <a:solidFill>
                  <a:schemeClr val="tx1"/>
                </a:solidFill>
                <a:latin typeface="Arial"/>
                <a:ea typeface="+mn-ea"/>
                <a:cs typeface="+mn-cs"/>
              </a:defRPr>
            </a:lvl5pPr>
            <a:lvl6pPr marL="2286000" algn="l" defTabSz="914400" rtl="0" eaLnBrk="1" latinLnBrk="0" hangingPunct="1">
              <a:defRPr sz="1600" kern="1200">
                <a:solidFill>
                  <a:schemeClr val="tx1"/>
                </a:solidFill>
                <a:latin typeface="Arial"/>
                <a:ea typeface="+mn-ea"/>
                <a:cs typeface="+mn-cs"/>
              </a:defRPr>
            </a:lvl6pPr>
            <a:lvl7pPr marL="2743200" algn="l" defTabSz="914400" rtl="0" eaLnBrk="1" latinLnBrk="0" hangingPunct="1">
              <a:defRPr sz="1600" kern="1200">
                <a:solidFill>
                  <a:schemeClr val="tx1"/>
                </a:solidFill>
                <a:latin typeface="Arial"/>
                <a:ea typeface="+mn-ea"/>
                <a:cs typeface="+mn-cs"/>
              </a:defRPr>
            </a:lvl7pPr>
            <a:lvl8pPr marL="3200400" algn="l" defTabSz="914400" rtl="0" eaLnBrk="1" latinLnBrk="0" hangingPunct="1">
              <a:defRPr sz="1600" kern="1200">
                <a:solidFill>
                  <a:schemeClr val="tx1"/>
                </a:solidFill>
                <a:latin typeface="Arial"/>
                <a:ea typeface="+mn-ea"/>
                <a:cs typeface="+mn-cs"/>
              </a:defRPr>
            </a:lvl8pPr>
            <a:lvl9pPr marL="3657600" algn="l" defTabSz="914400" rtl="0" eaLnBrk="1" latinLnBrk="0" hangingPunct="1">
              <a:defRPr sz="1600" kern="1200">
                <a:solidFill>
                  <a:schemeClr val="tx1"/>
                </a:solidFill>
                <a:latin typeface="Arial"/>
                <a:ea typeface="+mn-ea"/>
                <a:cs typeface="+mn-cs"/>
              </a:defRPr>
            </a:lvl9pPr>
          </a:lstStyle>
          <a:p>
            <a:r>
              <a:rPr lang="zh-CN" altLang="en-US" sz="950" smtClean="0"/>
              <a:t>建议未来设置独立的审计部门</a:t>
            </a:r>
            <a:endParaRPr lang="zh-CN" altLang="en-US" sz="950"/>
          </a:p>
        </p:txBody>
      </p:sp>
      <p:sp>
        <p:nvSpPr>
          <p:cNvPr id="120" name="Rectangle 33"/>
          <p:cNvSpPr>
            <a:spLocks noChangeArrowheads="1"/>
          </p:cNvSpPr>
          <p:nvPr/>
        </p:nvSpPr>
        <p:spPr bwMode="gray">
          <a:xfrm>
            <a:off x="2687506" y="2239079"/>
            <a:ext cx="583655" cy="462227"/>
          </a:xfrm>
          <a:prstGeom prst="rect">
            <a:avLst/>
          </a:prstGeom>
          <a:solidFill>
            <a:schemeClr val="accent1"/>
          </a:solidFill>
          <a:ln w="9525">
            <a:noFill/>
          </a:ln>
          <a:extLst/>
        </p:spPr>
        <p:txBody>
          <a:bodyPr lIns="18288" tIns="18288" rIns="18288" bIns="18288" anchor="ctr">
            <a:noAutofit/>
          </a:bodyPr>
          <a:lstStyle>
            <a:defPPr>
              <a:defRPr lang="en-US"/>
            </a:defPPr>
            <a:lvl1pPr algn="l" defTabSz="895350" rtl="0" fontAlgn="base">
              <a:spcBef>
                <a:spcPct val="0"/>
              </a:spcBef>
              <a:spcAft>
                <a:spcPct val="0"/>
              </a:spcAft>
              <a:defRPr sz="2400" kern="1200">
                <a:solidFill>
                  <a:schemeClr val="tx1"/>
                </a:solidFill>
                <a:latin typeface="Arial"/>
                <a:ea typeface="+mn-ea"/>
                <a:cs typeface="+mn-cs"/>
              </a:defRPr>
            </a:lvl1pPr>
            <a:lvl2pPr marL="742950" indent="-285750" algn="l" defTabSz="895350" rtl="0" fontAlgn="base">
              <a:spcBef>
                <a:spcPct val="0"/>
              </a:spcBef>
              <a:spcAft>
                <a:spcPct val="0"/>
              </a:spcAft>
              <a:defRPr sz="2400" kern="1200">
                <a:solidFill>
                  <a:schemeClr val="tx1"/>
                </a:solidFill>
                <a:latin typeface="Arial"/>
                <a:ea typeface="+mn-ea"/>
                <a:cs typeface="+mn-cs"/>
              </a:defRPr>
            </a:lvl2pPr>
            <a:lvl3pPr marL="1143000" indent="-228600" algn="l" defTabSz="895350" rtl="0" fontAlgn="base">
              <a:spcBef>
                <a:spcPct val="0"/>
              </a:spcBef>
              <a:spcAft>
                <a:spcPct val="0"/>
              </a:spcAft>
              <a:defRPr sz="2400" kern="1200">
                <a:solidFill>
                  <a:schemeClr val="tx1"/>
                </a:solidFill>
                <a:latin typeface="Arial"/>
                <a:ea typeface="+mn-ea"/>
                <a:cs typeface="+mn-cs"/>
              </a:defRPr>
            </a:lvl3pPr>
            <a:lvl4pPr marL="1600200" indent="-228600" algn="l" defTabSz="895350" rtl="0" fontAlgn="base">
              <a:spcBef>
                <a:spcPct val="0"/>
              </a:spcBef>
              <a:spcAft>
                <a:spcPct val="0"/>
              </a:spcAft>
              <a:defRPr sz="2400" kern="1200">
                <a:solidFill>
                  <a:schemeClr val="tx1"/>
                </a:solidFill>
                <a:latin typeface="Arial"/>
                <a:ea typeface="+mn-ea"/>
                <a:cs typeface="+mn-cs"/>
              </a:defRPr>
            </a:lvl4pPr>
            <a:lvl5pPr marL="2057400" indent="-228600" algn="l" defTabSz="895350" rtl="0" fontAlgn="base">
              <a:spcBef>
                <a:spcPct val="0"/>
              </a:spcBef>
              <a:spcAft>
                <a:spcPct val="0"/>
              </a:spcAft>
              <a:defRPr sz="2400" kern="1200">
                <a:solidFill>
                  <a:schemeClr val="tx1"/>
                </a:solidFill>
                <a:latin typeface="Arial"/>
                <a:ea typeface="+mn-ea"/>
                <a:cs typeface="+mn-cs"/>
              </a:defRPr>
            </a:lvl5pPr>
            <a:lvl6pPr marL="2514600" indent="-228600" algn="l" defTabSz="895350"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95350"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95350"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95350" rtl="0" eaLnBrk="1" fontAlgn="base" latinLnBrk="0" hangingPunct="1">
              <a:spcBef>
                <a:spcPct val="0"/>
              </a:spcBef>
              <a:spcAft>
                <a:spcPct val="0"/>
              </a:spcAft>
              <a:defRPr sz="2400" kern="1200">
                <a:solidFill>
                  <a:schemeClr val="tx1"/>
                </a:solidFill>
                <a:latin typeface="Arial"/>
                <a:ea typeface="+mn-ea"/>
                <a:cs typeface="+mn-cs"/>
              </a:defRPr>
            </a:lvl9pPr>
          </a:lstStyle>
          <a:p>
            <a:pPr>
              <a:lnSpc>
                <a:spcPct val="85000"/>
              </a:lnSpc>
            </a:pPr>
            <a:r>
              <a:rPr lang="zh-CN" altLang="en-US" sz="950">
                <a:solidFill>
                  <a:srgbClr val="000000"/>
                </a:solidFill>
                <a:latin typeface="Arial"/>
              </a:rPr>
              <a:t>非办公</a:t>
            </a:r>
            <a:r>
              <a:rPr lang="zh-CN" altLang="en-US" sz="950" smtClean="0">
                <a:solidFill>
                  <a:srgbClr val="000000"/>
                </a:solidFill>
                <a:latin typeface="Arial"/>
              </a:rPr>
              <a:t>固定资产管理</a:t>
            </a:r>
            <a:endParaRPr lang="zh-CN" altLang="en-US" sz="950">
              <a:solidFill>
                <a:srgbClr val="000000"/>
              </a:solidFill>
              <a:latin typeface="Arial"/>
            </a:endParaRPr>
          </a:p>
        </p:txBody>
      </p:sp>
    </p:spTree>
    <p:extLst>
      <p:ext uri="{BB962C8B-B14F-4D97-AF65-F5344CB8AC3E}">
        <p14:creationId xmlns:p14="http://schemas.microsoft.com/office/powerpoint/2010/main" val="1592235118"/>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691438" cy="5451475"/>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https://d.book118.com/026215152230010040</a:t>
            </a:r>
          </a:p>
        </p:txBody>
      </p:sp>
    </p:spTree>
  </p:cSld>
  <p:clrMapOvr>
    <a:masterClrMapping/>
  </p:clrMapOvr>
  <p:transition/>
  <p:timing/>
</p:sld>
</file>

<file path=ppt/tags/tag1.xml><?xml version="1.0" encoding="utf-8"?>
<p:tagLst xmlns:p="http://schemas.openxmlformats.org/presentationml/2006/main">
  <p:tag name="THINKCELLSHAPEDONOTDELETE" val="thinkcellActiveDocDoNotDelete"/>
</p:tagLst>
</file>

<file path=ppt/tags/tag2.xml><?xml version="1.0" encoding="utf-8"?>
<p:tagLst xmlns:p="http://schemas.openxmlformats.org/presentationml/2006/main">
  <p:tag name="THINKCELLSHAPEDONOTDELETE" val="p14RTaAjHyEygaBEjBnBUjg"/>
</p:tagLst>
</file>

<file path=ppt/tags/tag3.xml><?xml version="1.0" encoding="utf-8"?>
<p:tagLst xmlns:p="http://schemas.openxmlformats.org/presentationml/2006/main">
  <p:tag name="NAME" val="Logo"/>
</p:tagLst>
</file>

<file path=ppt/tags/tag4.xml><?xml version="1.0" encoding="utf-8"?>
<p:tagLst xmlns:p="http://schemas.openxmlformats.org/presentationml/2006/main">
  <p:tag name="THINKCELLSHAPEDONOTDELETE" val="thinkcellActiveDocDoNotDelete"/>
</p:tagLst>
</file>

<file path=ppt/tags/tag5.xml><?xml version="1.0" encoding="utf-8"?>
<p:tagLst xmlns:p="http://schemas.openxmlformats.org/presentationml/2006/main">
  <p:tag name="NAME" val="Logo"/>
</p:tagLst>
</file>

<file path=ppt/tags/tag6.xml><?xml version="1.0" encoding="utf-8"?>
<p:tagLst xmlns:p="http://schemas.openxmlformats.org/presentationml/2006/main">
  <p:tag name="THINKCELLSHAPEDONOTDELETE" val="thinkcellActiveDocDoNotDelete"/>
</p:tagLst>
</file>

<file path=ppt/tags/tag7.xml><?xml version="1.0" encoding="utf-8"?>
<p:tagLst xmlns:p="http://schemas.openxmlformats.org/presentationml/2006/main">
  <p:tag name="THINKCELLSHAPEDONOTDELETE" val="tBf.vkwN36UKtHK0ddOdXpw"/>
</p:tagLst>
</file>

<file path=ppt/tags/tag8.xml><?xml version="1.0" encoding="utf-8"?>
<p:tagLst xmlns:p="http://schemas.openxmlformats.org/presentationml/2006/main">
  <p:tag name="THINKCELLSHAPEDONOTDELETE" val="twJoFFXSDQd6CgAtO7YvkPA"/>
</p:tagLst>
</file>

<file path=ppt/tags/tag9.xml><?xml version="1.0" encoding="utf-8"?>
<p:tagLst xmlns:p="http://schemas.openxmlformats.org/presentationml/2006/main">
  <p:tag name="THINKCELLSHAPEDONOTDELETE" val="t3zShpxR3S2y2INTDnDAmcg"/>
</p:tagLst>
</file>

<file path=ppt/tags/tag10.xml><?xml version="1.0" encoding="utf-8"?>
<p:tagLst xmlns:p="http://schemas.openxmlformats.org/presentationml/2006/main">
  <p:tag name="THINKCELLSHAPEDONOTDELETE" val="tNjFFaFs5SZSgkY7hmxVJgw"/>
</p:tagLst>
</file>

<file path=ppt/tags/tag11.xml><?xml version="1.0" encoding="utf-8"?>
<p:tagLst xmlns:p="http://schemas.openxmlformats.org/presentationml/2006/main">
  <p:tag name="THINKCELLSHAPEDONOTDELETE" val="t7sn0PGGzQXy5yNjkLjSVjg"/>
</p:tagLst>
</file>

<file path=ppt/tags/tag12.xml><?xml version="1.0" encoding="utf-8"?>
<p:tagLst xmlns:p="http://schemas.openxmlformats.org/presentationml/2006/main">
  <p:tag name="THINKCELLSHAPEDONOTDELETE" val="t682CljfyCE6j6kFm6j2U0w"/>
</p:tagLst>
</file>

<file path=ppt/tags/tag13.xml><?xml version="1.0" encoding="utf-8"?>
<p:tagLst xmlns:p="http://schemas.openxmlformats.org/presentationml/2006/main">
  <p:tag name="THINKCELLSHAPEDONOTDELETE" val="tsFcXj4YjDEWofCefg8glbQ"/>
</p:tagLst>
</file>

<file path=ppt/tags/tag14.xml><?xml version="1.0" encoding="utf-8"?>
<p:tagLst xmlns:p="http://schemas.openxmlformats.org/presentationml/2006/main">
  <p:tag name="THINKCELLSHAPEDONOTDELETE" val="tZ9pkGX9D2kers_E20xGuIA"/>
</p:tagLst>
</file>

<file path=ppt/tags/tag15.xml><?xml version="1.0" encoding="utf-8"?>
<p:tagLst xmlns:p="http://schemas.openxmlformats.org/presentationml/2006/main">
  <p:tag name="THINKCELLSHAPEDONOTDELETE" val="t2LoaHR5C.kqXUZdrVRWUqQ"/>
</p:tagLst>
</file>

<file path=ppt/tags/tag16.xml><?xml version="1.0" encoding="utf-8"?>
<p:tagLst xmlns:p="http://schemas.openxmlformats.org/presentationml/2006/main">
  <p:tag name="THINKCELLSHAPEDONOTDELETE" val="tWp9jG.bYukWLzVwJ_fGFsg"/>
</p:tagLst>
</file>

<file path=ppt/tags/tag17.xml><?xml version="1.0" encoding="utf-8"?>
<p:tagLst xmlns:p="http://schemas.openxmlformats.org/presentationml/2006/main">
  <p:tag name="HEIGHT" val="19.38748"/>
  <p:tag name="LEFT" val="238.9167"/>
  <p:tag name="MTNUMBER" val="0.215528293613125"/>
  <p:tag name="MTTABLE" val="Cell"/>
  <p:tag name="TOP" val="80"/>
  <p:tag name="WIDTH" val="219.5417"/>
</p:tagLst>
</file>

<file path=ppt/tags/tag18.xml><?xml version="1.0" encoding="utf-8"?>
<p:tagLst xmlns:p="http://schemas.openxmlformats.org/presentationml/2006/main">
  <p:tag name="HEIGHT" val="19.38748"/>
  <p:tag name="LEFT" val="238.9167"/>
  <p:tag name="MTNUMBER" val="0.215528293613125"/>
  <p:tag name="MTTABLE" val="Cell"/>
  <p:tag name="TOP" val="80"/>
  <p:tag name="WIDTH" val="219.5417"/>
</p:tagLst>
</file>

<file path=ppt/tags/tag19.xml><?xml version="1.0" encoding="utf-8"?>
<p:tagLst xmlns:p="http://schemas.openxmlformats.org/presentationml/2006/main">
  <p:tag name="MTNUMBER" val="0.215528293613125"/>
  <p:tag name="MTTABLE" val="HTitleDiv"/>
</p:tagLst>
</file>

<file path=ppt/tags/tag20.xml><?xml version="1.0" encoding="utf-8"?>
<p:tagLst xmlns:p="http://schemas.openxmlformats.org/presentationml/2006/main">
  <p:tag name="HEIGHT" val="61.97255"/>
  <p:tag name="LEFT" val="9.375039"/>
  <p:tag name="MTNUMBER" val="0.215528293613125"/>
  <p:tag name="MTTABLE" val="Cell"/>
  <p:tag name="TOP" val="181.36"/>
  <p:tag name="WIDTH" val="219.5417"/>
</p:tagLst>
</file>

<file path=ppt/tags/tag21.xml><?xml version="1.0" encoding="utf-8"?>
<p:tagLst xmlns:p="http://schemas.openxmlformats.org/presentationml/2006/main">
  <p:tag name="HEIGHT" val="61.97255"/>
  <p:tag name="LEFT" val="9.375039"/>
  <p:tag name="MTNUMBER" val="0.215528293613125"/>
  <p:tag name="MTTABLE" val="Cell"/>
  <p:tag name="TOP" val="181.36"/>
  <p:tag name="WIDTH" val="219.5417"/>
</p:tagLst>
</file>

<file path=ppt/tags/tag22.xml><?xml version="1.0" encoding="utf-8"?>
<p:tagLst xmlns:p="http://schemas.openxmlformats.org/presentationml/2006/main">
  <p:tag name="HEIGHT" val="61.97255"/>
  <p:tag name="LEFT" val="9.375039"/>
  <p:tag name="MTNUMBER" val="0.215528293613125"/>
  <p:tag name="MTTABLE" val="Cell"/>
  <p:tag name="TOP" val="325.3051"/>
  <p:tag name="WIDTH" val="219.5417"/>
</p:tagLst>
</file>

<file path=ppt/tags/tag23.xml><?xml version="1.0" encoding="utf-8"?>
<p:tagLst xmlns:p="http://schemas.openxmlformats.org/presentationml/2006/main">
  <p:tag name="HEIGHT" val="61.97255"/>
  <p:tag name="LEFT" val="9.375039"/>
  <p:tag name="MTNUMBER" val="0.215528293613125"/>
  <p:tag name="MTTABLE" val="Cell"/>
  <p:tag name="TOP" val="109.3875"/>
  <p:tag name="WIDTH" val="219.5417"/>
</p:tagLst>
</file>

<file path=ppt/tags/tag24.xml><?xml version="1.0" encoding="utf-8"?>
<p:tagLst xmlns:p="http://schemas.openxmlformats.org/presentationml/2006/main">
  <p:tag name="MTNUMBER" val="0.215528293613125"/>
  <p:tag name="MTTABLE" val="HTitleDiv"/>
</p:tagLst>
</file>

<file path=ppt/tags/tag25.xml><?xml version="1.0" encoding="utf-8"?>
<p:tagLst xmlns:p="http://schemas.openxmlformats.org/presentationml/2006/main">
  <p:tag name="MTNUMBER" val="0.215528293613125"/>
  <p:tag name="MTTABLE" val="HTitleDiv"/>
</p:tagLst>
</file>

<file path=ppt/tags/tag26.xml><?xml version="1.0" encoding="utf-8"?>
<p:tagLst xmlns:p="http://schemas.openxmlformats.org/presentationml/2006/main">
  <p:tag name="MTNUMBER" val="0.215528293613125"/>
  <p:tag name="MTTABLE" val="HTitleDiv"/>
</p:tagLst>
</file>

<file path=ppt/tags/tag27.xml><?xml version="1.0" encoding="utf-8"?>
<p:tagLst xmlns:p="http://schemas.openxmlformats.org/presentationml/2006/main">
  <p:tag name="THINKCELLSHAPEDONOTDELETE" val="thinkcellActiveDocDoNotDelete"/>
</p:tagLst>
</file>

<file path=ppt/tags/tag28.xml><?xml version="1.0" encoding="utf-8"?>
<p:tagLst xmlns:p="http://schemas.openxmlformats.org/presentationml/2006/main">
  <p:tag name="MTNUMBER" val="0.215528293613125"/>
  <p:tag name="MTTABLE" val="HTitleDiv"/>
</p:tagLst>
</file>

<file path=ppt/tags/tag29.xml><?xml version="1.0" encoding="utf-8"?>
<p:tagLst xmlns:p="http://schemas.openxmlformats.org/presentationml/2006/main">
  <p:tag name="THINKCELLSHAPEDONOTDELETE" val="thinkcellActiveDocDoNotDelete"/>
</p:tagLst>
</file>

<file path=ppt/tags/tag30.xml><?xml version="1.0" encoding="utf-8"?>
<p:tagLst xmlns:p="http://schemas.openxmlformats.org/presentationml/2006/main">
  <p:tag name="THINKCELLSHAPEDONOTDELETE" val="tBf.vkwN36UKtHK0ddOdXpw"/>
</p:tagLst>
</file>

<file path=ppt/tags/tag31.xml><?xml version="1.0" encoding="utf-8"?>
<p:tagLst xmlns:p="http://schemas.openxmlformats.org/presentationml/2006/main">
  <p:tag name="THINKCELLSHAPEDONOTDELETE" val="tB0OtZE8eTmyTLcrJZ4lhNA"/>
</p:tagLst>
</file>

<file path=ppt/tags/tag32.xml><?xml version="1.0" encoding="utf-8"?>
<p:tagLst xmlns:p="http://schemas.openxmlformats.org/presentationml/2006/main">
  <p:tag name="THINKCELLSHAPEDONOTDELETE" val="tGsf6ZOilSiGkU7hM6s10sQ"/>
</p:tagLst>
</file>

<file path=ppt/tags/tag33.xml><?xml version="1.0" encoding="utf-8"?>
<p:tagLst xmlns:p="http://schemas.openxmlformats.org/presentationml/2006/main">
  <p:tag name="THINKCELLSHAPEDONOTDELETE" val="t5a6ZCz1mRjugvPzJk94Skw"/>
</p:tagLst>
</file>

<file path=ppt/tags/tag34.xml><?xml version="1.0" encoding="utf-8"?>
<p:tagLst xmlns:p="http://schemas.openxmlformats.org/presentationml/2006/main">
  <p:tag name="THINKCELLSHAPEDONOTDELETE" val="th7qCz.eMREGtsH9z8oFD.Q"/>
</p:tagLst>
</file>

<file path=ppt/tags/tag35.xml><?xml version="1.0" encoding="utf-8"?>
<p:tagLst xmlns:p="http://schemas.openxmlformats.org/presentationml/2006/main">
  <p:tag name="THINKCELLSHAPEDONOTDELETE" val="t5O5i1CPVL0aIpvzEztq3Ow"/>
</p:tagLst>
</file>

<file path=ppt/tags/tag36.xml><?xml version="1.0" encoding="utf-8"?>
<p:tagLst xmlns:p="http://schemas.openxmlformats.org/presentationml/2006/main">
  <p:tag name="THINKCELLSHAPEDONOTDELETE" val="t8.VSG8PlVUWLDGs0ZQLkgg"/>
</p:tagLst>
</file>

<file path=ppt/tags/tag37.xml><?xml version="1.0" encoding="utf-8"?>
<p:tagLst xmlns:p="http://schemas.openxmlformats.org/presentationml/2006/main">
  <p:tag name="THINKCELLSHAPEDONOTDELETE" val="tNDWzRZv0vkCRsB26a_8gag"/>
</p:tagLst>
</file>

<file path=ppt/tags/tag38.xml><?xml version="1.0" encoding="utf-8"?>
<p:tagLst xmlns:p="http://schemas.openxmlformats.org/presentationml/2006/main">
  <p:tag name="THINKCELLSHAPEDONOTDELETE" val="t6TeMIf.Zvk6xdLZgYJdVLA"/>
</p:tagLst>
</file>

<file path=ppt/tags/tag39.xml><?xml version="1.0" encoding="utf-8"?>
<p:tagLst xmlns:p="http://schemas.openxmlformats.org/presentationml/2006/main">
  <p:tag name="THINKCELLSHAPEDONOTDELETE" val="tYHDo_BAtg0i7sodRTI3xmw"/>
</p:tagLst>
</file>

<file path=ppt/tags/tag40.xml><?xml version="1.0" encoding="utf-8"?>
<p:tagLst xmlns:p="http://schemas.openxmlformats.org/presentationml/2006/main">
  <p:tag name="THINKCELLSHAPEDONOTDELETE" val="thinkcellActiveDocDoNotDelete"/>
</p:tagLst>
</file>

<file path=ppt/tags/tag41.xml><?xml version="1.0" encoding="utf-8"?>
<p:tagLst xmlns:p="http://schemas.openxmlformats.org/presentationml/2006/main">
  <p:tag name="THINKCELLSHAPEDONOTDELETE" val="thinkcellActiveDocDoNotDelete"/>
</p:tagLst>
</file>

<file path=ppt/tags/tag42.xml><?xml version="1.0" encoding="utf-8"?>
<p:tagLst xmlns:p="http://schemas.openxmlformats.org/presentationml/2006/main">
  <p:tag name="RESIZE" val="Yes"/>
</p:tagLst>
</file>

<file path=ppt/tags/tag43.xml><?xml version="1.0" encoding="utf-8"?>
<p:tagLst xmlns:p="http://schemas.openxmlformats.org/presentationml/2006/main">
  <p:tag name="NAME" val="RoundedRectangle"/>
</p:tagLst>
</file>

<file path=ppt/tags/tag44.xml><?xml version="1.0" encoding="utf-8"?>
<p:tagLst xmlns:p="http://schemas.openxmlformats.org/presentationml/2006/main">
  <p:tag name="NAME" val="DirArrow"/>
  <p:tag name="TYPE" val="McK DirArrow"/>
</p:tagLst>
</file>

<file path=ppt/tags/tag45.xml><?xml version="1.0" encoding="utf-8"?>
<p:tagLst xmlns:p="http://schemas.openxmlformats.org/presentationml/2006/main">
  <p:tag name="THINKCELLSHAPEDONOTDELETE" val="thinkcellActiveDocDoNotDelete"/>
</p:tagLst>
</file>

<file path=ppt/tags/tag46.xml><?xml version="1.0" encoding="utf-8"?>
<p:tagLst xmlns:p="http://schemas.openxmlformats.org/presentationml/2006/main">
  <p:tag name="RESIZE" val="Yes"/>
</p:tagLst>
</file>

<file path=ppt/tags/tag47.xml><?xml version="1.0" encoding="utf-8"?>
<p:tagLst xmlns:p="http://schemas.openxmlformats.org/presentationml/2006/main">
  <p:tag name="NAME" val="RoundedRectangle"/>
</p:tagLst>
</file>

<file path=ppt/tags/tag48.xml><?xml version="1.0" encoding="utf-8"?>
<p:tagLst xmlns:p="http://schemas.openxmlformats.org/presentationml/2006/main">
  <p:tag name="NAME" val="DirArrow"/>
  <p:tag name="TYPE" val="McK DirArrow"/>
</p:tagLst>
</file>

<file path=ppt/tags/tag49.xml><?xml version="1.0" encoding="utf-8"?>
<p:tagLst xmlns:p="http://schemas.openxmlformats.org/presentationml/2006/main">
  <p:tag name="THINKCELLSHAPEDONOTDELETE" val="thinkcellActiveDocDoNotDelete"/>
</p:tagLst>
</file>

<file path=ppt/tags/tag50.xml><?xml version="1.0" encoding="utf-8"?>
<p:tagLst xmlns:p="http://schemas.openxmlformats.org/presentationml/2006/main">
  <p:tag name="NAME" val="DirArrow"/>
  <p:tag name="TYPE" val="McK DirArrow"/>
</p:tagLst>
</file>

<file path=ppt/tags/tag51.xml><?xml version="1.0" encoding="utf-8"?>
<p:tagLst xmlns:p="http://schemas.openxmlformats.org/presentationml/2006/main">
  <p:tag name="THINKCELLSHAPEDONOTDELETE" val="pKz_sAN0t2kKmNMikWRDN6g"/>
</p:tagLst>
</file>

<file path=ppt/tags/tag52.xml><?xml version="1.0" encoding="utf-8"?>
<p:tagLst xmlns:p="http://schemas.openxmlformats.org/presentationml/2006/main">
  <p:tag name="THINKCELLSHAPEDONOTDELETE" val="pPygkygtGXU2kkdvrXZ5bHw"/>
</p:tagLst>
</file>

<file path=ppt/tags/tag53.xml><?xml version="1.0" encoding="utf-8"?>
<p:tagLst xmlns:p="http://schemas.openxmlformats.org/presentationml/2006/main">
  <p:tag name="THINKCELLSHAPEDONOTDELETE" val="pi87HsUZeZEKL4uwwhniYQQ"/>
</p:tagLst>
</file>

<file path=ppt/tags/tag54.xml><?xml version="1.0" encoding="utf-8"?>
<p:tagLst xmlns:p="http://schemas.openxmlformats.org/presentationml/2006/main">
  <p:tag name="THINKCELLSHAPEDONOTDELETE" val="phRklXq_IHE.bqfM54XPnXA"/>
</p:tagLst>
</file>

<file path=ppt/tags/tag55.xml><?xml version="1.0" encoding="utf-8"?>
<p:tagLst xmlns:p="http://schemas.openxmlformats.org/presentationml/2006/main">
  <p:tag name="THINKCELLSHAPEDONOTDELETE" val="pBk.covGKtEGcSZuQzY.jVg"/>
</p:tagLst>
</file>

<file path=ppt/tags/tag56.xml><?xml version="1.0" encoding="utf-8"?>
<p:tagLst xmlns:p="http://schemas.openxmlformats.org/presentationml/2006/main">
  <p:tag name="THINKCELLSHAPEDONOTDELETE" val="p2z4fkuwzRk6encU9m1d6aA"/>
</p:tagLst>
</file>

<file path=ppt/tags/tag57.xml><?xml version="1.0" encoding="utf-8"?>
<p:tagLst xmlns:p="http://schemas.openxmlformats.org/presentationml/2006/main">
  <p:tag name="THINKCELLSHAPEDONOTDELETE" val="pdSfwkOp.X0WNZXgEZTQ4Yw"/>
</p:tagLst>
</file>

<file path=ppt/tags/tag58.xml><?xml version="1.0" encoding="utf-8"?>
<p:tagLst xmlns:p="http://schemas.openxmlformats.org/presentationml/2006/main">
  <p:tag name="THINKCELLSHAPEDONOTDELETE" val="pl5NQ5GurVkqxRbSGbHDtTA"/>
</p:tagLst>
</file>

<file path=ppt/tags/tag59.xml><?xml version="1.0" encoding="utf-8"?>
<p:tagLst xmlns:p="http://schemas.openxmlformats.org/presentationml/2006/main">
  <p:tag name="THINKCELLSHAPEDONOTDELETE" val="ppcE3DU9TOkOYxeR5fgZ_gA"/>
</p:tagLst>
</file>

<file path=ppt/tags/tag60.xml><?xml version="1.0" encoding="utf-8"?>
<p:tagLst xmlns:p="http://schemas.openxmlformats.org/presentationml/2006/main">
  <p:tag name="THINKCELLSHAPEDONOTDELETE" val="pWFO.liMfqUKWIQyClvMccA"/>
</p:tagLst>
</file>

<file path=ppt/tags/tag61.xml><?xml version="1.0" encoding="utf-8"?>
<p:tagLst xmlns:p="http://schemas.openxmlformats.org/presentationml/2006/main">
  <p:tag name="THINKCELLSHAPEDONOTDELETE" val="pbFKU3gMb_0OgVFLblPLx2Q"/>
</p:tagLst>
</file>

<file path=ppt/tags/tag62.xml><?xml version="1.0" encoding="utf-8"?>
<p:tagLst xmlns:p="http://schemas.openxmlformats.org/presentationml/2006/main">
  <p:tag name="THINKCELLSHAPEDONOTDELETE" val="pQTk3d5DTdUKyMeCaZ7pQIA"/>
</p:tagLst>
</file>

<file path=ppt/tags/tag63.xml><?xml version="1.0" encoding="utf-8"?>
<p:tagLst xmlns:p="http://schemas.openxmlformats.org/presentationml/2006/main">
  <p:tag name="THINKCELLSHAPEDONOTDELETE" val="p7m9sqcbBGUaXu2B9B5c6Bw"/>
</p:tagLst>
</file>

<file path=ppt/tags/tag64.xml><?xml version="1.0" encoding="utf-8"?>
<p:tagLst xmlns:p="http://schemas.openxmlformats.org/presentationml/2006/main">
  <p:tag name="THINKCELLSHAPEDONOTDELETE" val="pMIh7oSuXckia4UJ9t8aYgg"/>
</p:tagLst>
</file>

<file path=ppt/tags/tag65.xml><?xml version="1.0" encoding="utf-8"?>
<p:tagLst xmlns:p="http://schemas.openxmlformats.org/presentationml/2006/main">
  <p:tag name="THINKCELLSHAPEDONOTDELETE" val="pf2h2xi8IVUu89AEvYMjMsw"/>
</p:tagLst>
</file>

<file path=ppt/tags/tag66.xml><?xml version="1.0" encoding="utf-8"?>
<p:tagLst xmlns:p="http://schemas.openxmlformats.org/presentationml/2006/main">
  <p:tag name="NAME" val="RoundedRectangle"/>
</p:tagLst>
</file>

<file path=ppt/tags/tag67.xml><?xml version="1.0" encoding="utf-8"?>
<p:tagLst xmlns:p="http://schemas.openxmlformats.org/presentationml/2006/main">
  <p:tag name="WORK_AREA" val="Standard"/>
</p:tagLst>
</file>

<file path=ppt/tags/tag68.xml><?xml version="1.0" encoding="utf-8"?>
<p:tagLst xmlns:p="http://schemas.openxmlformats.org/presentationml/2006/main">
  <p:tag name="THINKCELLSHAPEDONOTDELETE" val="thinkcellActiveDocDoNotDelete"/>
</p:tagLst>
</file>

<file path=ppt/tags/tag69.xml><?xml version="1.0" encoding="utf-8"?>
<p:tagLst xmlns:p="http://schemas.openxmlformats.org/presentationml/2006/main">
  <p:tag name="NAME" val="RoundedRectangleText"/>
</p:tagLst>
</file>

<file path=ppt/tags/tag70.xml><?xml version="1.0" encoding="utf-8"?>
<p:tagLst xmlns:p="http://schemas.openxmlformats.org/presentationml/2006/main">
  <p:tag name="THINKCELLSHAPEDONOTDELETE" val="p40r726diCU6GzlDIsNB7AA"/>
</p:tagLst>
</file>

<file path=ppt/tags/tag71.xml><?xml version="1.0" encoding="utf-8"?>
<p:tagLst xmlns:p="http://schemas.openxmlformats.org/presentationml/2006/main">
  <p:tag name="THINKCELLSHAPEDONOTDELETE" val="pzX0HsUGNIkioN569Yu8Z_g"/>
</p:tagLst>
</file>

<file path=ppt/tags/tag72.xml><?xml version="1.0" encoding="utf-8"?>
<p:tagLst xmlns:p="http://schemas.openxmlformats.org/presentationml/2006/main">
  <p:tag name="THINKCELLSHAPEDONOTDELETE" val="thinkcellActiveDocDoNotDelete"/>
</p:tagLst>
</file>

<file path=ppt/tags/tag73.xml><?xml version="1.0" encoding="utf-8"?>
<p:tagLst xmlns:p="http://schemas.openxmlformats.org/presentationml/2006/main">
  <p:tag name="RESIZE" val="Yes"/>
</p:tagLst>
</file>

<file path=ppt/tags/tag74.xml><?xml version="1.0" encoding="utf-8"?>
<p:tagLst xmlns:p="http://schemas.openxmlformats.org/presentationml/2006/main">
  <p:tag name="FAVORITESLIDE" val="1"/>
</p:tagLst>
</file>

<file path=ppt/tags/tag75.xml><?xml version="1.0" encoding="utf-8"?>
<p:tagLst xmlns:p="http://schemas.openxmlformats.org/presentationml/2006/main">
  <p:tag name="THINKCELLSHAPEDONOTDELETE" val="thinkcellActiveDocDoNotDelete"/>
</p:tagLst>
</file>

<file path=ppt/tags/tag76.xml><?xml version="1.0" encoding="utf-8"?>
<p:tagLst xmlns:p="http://schemas.openxmlformats.org/presentationml/2006/main">
  <p:tag name="RESIZE" val="Yes"/>
</p:tagLst>
</file>

<file path=ppt/tags/tag77.xml><?xml version="1.0" encoding="utf-8"?>
<p:tagLst xmlns:p="http://schemas.openxmlformats.org/presentationml/2006/main">
  <p:tag name="NAME" val="RectangleText"/>
</p:tagLst>
</file>

<file path=ppt/tags/tag78.xml><?xml version="1.0" encoding="utf-8"?>
<p:tagLst xmlns:p="http://schemas.openxmlformats.org/presentationml/2006/main">
  <p:tag name="NAME" val="RectangleText"/>
</p:tagLst>
</file>

<file path=ppt/tags/tag79.xml><?xml version="1.0" encoding="utf-8"?>
<p:tagLst xmlns:p="http://schemas.openxmlformats.org/presentationml/2006/main">
  <p:tag name="NAME" val="RectangleText"/>
</p:tagLst>
</file>

<file path=ppt/tags/tag80.xml><?xml version="1.0" encoding="utf-8"?>
<p:tagLst xmlns:p="http://schemas.openxmlformats.org/presentationml/2006/main">
  <p:tag name="RESIZE" val="Yes"/>
</p:tagLst>
</file>

<file path=ppt/tags/tag81.xml><?xml version="1.0" encoding="utf-8"?>
<p:tagLst xmlns:p="http://schemas.openxmlformats.org/presentationml/2006/main">
  <p:tag name="NAME" val="RectangleText"/>
</p:tagLst>
</file>

<file path=ppt/tags/tag82.xml><?xml version="1.0" encoding="utf-8"?>
<p:tagLst xmlns:p="http://schemas.openxmlformats.org/presentationml/2006/main">
  <p:tag name="THINKCELLSHAPEDONOTDELETE" val="thinkcellActiveDocDoNotDelete"/>
</p:tagLst>
</file>

<file path=ppt/tags/tag83.xml><?xml version="1.0" encoding="utf-8"?>
<p:tagLst xmlns:p="http://schemas.openxmlformats.org/presentationml/2006/main">
  <p:tag name="RESIZE" val="Yes"/>
</p:tagLst>
</file>

<file path=ppt/tags/tag84.xml><?xml version="1.0" encoding="utf-8"?>
<p:tagLst xmlns:p="http://schemas.openxmlformats.org/presentationml/2006/main">
  <p:tag name="FAVORITESLIDE" val="1"/>
</p:tagLst>
</file>

<file path=ppt/tags/tag85.xml><?xml version="1.0" encoding="utf-8"?>
<p:tagLst xmlns:p="http://schemas.openxmlformats.org/presentationml/2006/main">
  <p:tag name="THINKCELLSHAPEDONOTDELETE" val="thinkcellActiveDocDoNotDelete"/>
</p:tagLst>
</file>

<file path=ppt/tags/tag86.xml><?xml version="1.0" encoding="utf-8"?>
<p:tagLst xmlns:p="http://schemas.openxmlformats.org/presentationml/2006/main">
  <p:tag name="THINKCELLSHAPEDONOTDELETE" val="thinkcellActiveDocDoNotDelete"/>
</p:tagLst>
</file>

<file path=ppt/tags/tag8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Firm Format - Chinese (PRC)">
  <a:themeElements>
    <a:clrScheme name="Firm Format 2">
      <a:dk1>
        <a:srgbClr val="000000"/>
      </a:dk1>
      <a:lt1>
        <a:srgbClr val="FFFFFF"/>
      </a:lt1>
      <a:dk2>
        <a:srgbClr val="002960"/>
      </a:dk2>
      <a:lt2>
        <a:srgbClr val="FFFFFF"/>
      </a:lt2>
      <a:accent1>
        <a:srgbClr val="C7E0FB"/>
      </a:accent1>
      <a:accent2>
        <a:srgbClr val="91B0FF"/>
      </a:accent2>
      <a:accent3>
        <a:srgbClr val="0066CC"/>
      </a:accent3>
      <a:accent4>
        <a:srgbClr val="002960"/>
      </a:accent4>
      <a:accent5>
        <a:srgbClr val="FF6600"/>
      </a:accent5>
      <a:accent6>
        <a:srgbClr val="808080"/>
      </a:accent6>
      <a:hlink>
        <a:srgbClr val="0066CC"/>
      </a:hlink>
      <a:folHlink>
        <a:srgbClr val="002960"/>
      </a:folHlink>
    </a:clrScheme>
    <a:fontScheme name="GCO-Sim">
      <a:majorFont>
        <a:latin typeface="Arial"/>
        <a:ea typeface="楷体"/>
        <a:cs typeface="Arial"/>
      </a:majorFont>
      <a:minorFont>
        <a:latin typeface="Arial"/>
        <a:ea typeface="楷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w="9525">
          <a:solidFill>
            <a:schemeClr val="accent6"/>
          </a:solidFill>
        </a:ln>
      </a:spPr>
      <a:bodyPr rtlCol="0" anchor="ctr"/>
      <a:lstStyle>
        <a:defPPr algn="ctr">
          <a:defRPr dirty="0" err="1" smtClean="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6"/>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raClrScheme>
      <a:clrScheme name="Firm Format 1">
        <a:dk1>
          <a:srgbClr val="000000"/>
        </a:dk1>
        <a:lt1>
          <a:srgbClr val="FFFFFF"/>
        </a:lt1>
        <a:dk2>
          <a:srgbClr val="000000"/>
        </a:dk2>
        <a:lt2>
          <a:srgbClr val="FFFFFF"/>
        </a:lt2>
        <a:accent1>
          <a:srgbClr val="EAEAEA"/>
        </a:accent1>
        <a:accent2>
          <a:srgbClr val="D0D0D0"/>
        </a:accent2>
        <a:accent3>
          <a:srgbClr val="909090"/>
        </a:accent3>
        <a:accent4>
          <a:srgbClr val="606060"/>
        </a:accent4>
        <a:accent5>
          <a:srgbClr val="FF6600"/>
        </a:accent5>
        <a:accent6>
          <a:srgbClr val="808080"/>
        </a:accent6>
        <a:hlink>
          <a:srgbClr val="909090"/>
        </a:hlink>
        <a:folHlink>
          <a:srgbClr val="606060"/>
        </a:folHlink>
      </a:clrScheme>
      <a:clrMap bg1="lt1" tx1="dk1" bg2="lt2" tx2="dk2" accent1="accent1" accent2="accent2" accent3="accent3" accent4="accent4" accent5="accent5" accent6="accent6" hlink="hlink" folHlink="folHlink"/>
    </a:extraClrScheme>
    <a:extraClrScheme>
      <a:clrScheme name="Firm Format 2">
        <a:dk1>
          <a:srgbClr val="000000"/>
        </a:dk1>
        <a:lt1>
          <a:srgbClr val="FFFFFF"/>
        </a:lt1>
        <a:dk2>
          <a:srgbClr val="002960"/>
        </a:dk2>
        <a:lt2>
          <a:srgbClr val="FFFFFF"/>
        </a:lt2>
        <a:accent1>
          <a:srgbClr val="C7E0FB"/>
        </a:accent1>
        <a:accent2>
          <a:srgbClr val="91B0FF"/>
        </a:accent2>
        <a:accent3>
          <a:srgbClr val="0066CC"/>
        </a:accent3>
        <a:accent4>
          <a:srgbClr val="002960"/>
        </a:accent4>
        <a:accent5>
          <a:srgbClr val="FF6600"/>
        </a:accent5>
        <a:accent6>
          <a:srgbClr val="808080"/>
        </a:accent6>
        <a:hlink>
          <a:srgbClr val="0066CC"/>
        </a:hlink>
        <a:folHlink>
          <a:srgbClr val="002960"/>
        </a:folHlink>
      </a:clrScheme>
      <a:clrMap bg1="lt1" tx1="dk1" bg2="lt2" tx2="dk2" accent1="accent1" accent2="accent2" accent3="accent3" accent4="accent4" accent5="accent5" accent6="accent6" hlink="hlink" folHlink="folHlink"/>
    </a:extraClrScheme>
    <a:extraClrScheme>
      <a:clrScheme name="Firm Format 3">
        <a:dk1>
          <a:srgbClr val="000000"/>
        </a:dk1>
        <a:lt1>
          <a:srgbClr val="FFFFFF"/>
        </a:lt1>
        <a:dk2>
          <a:srgbClr val="002960"/>
        </a:dk2>
        <a:lt2>
          <a:srgbClr val="FFFFFF"/>
        </a:lt2>
        <a:accent1>
          <a:srgbClr val="C7E0FB"/>
        </a:accent1>
        <a:accent2>
          <a:srgbClr val="C7C293"/>
        </a:accent2>
        <a:accent3>
          <a:srgbClr val="50A2A0"/>
        </a:accent3>
        <a:accent4>
          <a:srgbClr val="002960"/>
        </a:accent4>
        <a:accent5>
          <a:srgbClr val="FF6600"/>
        </a:accent5>
        <a:accent6>
          <a:srgbClr val="808080"/>
        </a:accent6>
        <a:hlink>
          <a:srgbClr val="50A2A0"/>
        </a:hlink>
        <a:folHlink>
          <a:srgbClr val="00296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resentation2" id="{5E242CAB-2DA5-4DAE-B9AC-BF762154D99E}" vid="{09ECA09C-1929-47CF-93BF-A14BAADDB6B9}"/>
    </a:ext>
  </a:extLst>
</a:theme>
</file>

<file path=ppt/theme/theme3.xml><?xml version="1.0" encoding="utf-8"?>
<a:theme xmlns:r="http://schemas.openxmlformats.org/officeDocument/2006/relationships" xmlns:a="http://schemas.openxmlformats.org/drawingml/2006/main" name="Office Theme">
  <a:themeElements>
    <a:clrScheme name="">
      <a:dk1>
        <a:srgbClr val="000000"/>
      </a:dk1>
      <a:lt1>
        <a:srgbClr val="FFFFFF"/>
      </a:lt1>
      <a:dk2>
        <a:srgbClr val="000000"/>
      </a:dk2>
      <a:lt2>
        <a:srgbClr val="000000"/>
      </a:lt2>
      <a:accent1>
        <a:srgbClr val="FFFFFF"/>
      </a:accent1>
      <a:accent2>
        <a:srgbClr val="D0D0D0"/>
      </a:accent2>
      <a:accent3>
        <a:srgbClr val="FFFFFF"/>
      </a:accent3>
      <a:accent4>
        <a:srgbClr val="000000"/>
      </a:accent4>
      <a:accent5>
        <a:srgbClr val="FFFFFF"/>
      </a:accent5>
      <a:accent6>
        <a:srgbClr val="BCBCBC"/>
      </a:accent6>
      <a:hlink>
        <a:srgbClr val="909090"/>
      </a:hlink>
      <a:folHlink>
        <a:srgbClr val="00000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689</Paragraphs>
  <Slides>16</Slides>
  <Notes>9</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楷体</vt:lpstr>
      <vt:lpstr>华文楷体</vt:lpstr>
      <vt:lpstr>Wingdings</vt:lpstr>
      <vt:lpstr>Office Theme</vt:lpstr>
      <vt:lpstr>目录</vt:lpstr>
      <vt:lpstr>前期诊断调研发现开投公司在组织管控上面临诸多挑战</vt:lpstr>
      <vt:lpstr>建议开投在组织架构和管控模式两方面进行优化，以支持开投的可持续发展</vt:lpstr>
      <vt:lpstr>目录</vt:lpstr>
      <vt:lpstr>总公司对子公司的管控通常分为直接经营、战略管控和财务管控三种模式</vt:lpstr>
      <vt:lpstr>运营管控模式举例：平安集团总部通过渗透一线运营，集中中后台服务职能，大幅提高了运营品质，降低运营成本</vt:lpstr>
      <vt:lpstr>战略管控模式举例：华润以战略部为核心，构建跨越业务单元的战略管控体系，最大程度上促进业务之间的战略协同，创造额外价值</vt:lpstr>
      <vt:lpstr>财务管控模式举例：强生集团业务多样、关联程度不高且各板块发展成熟，因此集团通过财务管控模式对业务单元充分授权</vt:lpstr>
      <vt:lpstr>结合开投目前的业务特点和管理能力，建议开投总部可以使用“整体战略管控，公益类运营管控”的管控模式</vt:lpstr>
      <vt:lpstr>贵安开投目前的组织架构包含11个职能部门、16个挂牌一级子公司、20个二级控股子公司 和25个参股二级子公司</vt:lpstr>
      <vt:lpstr>战略型管控总部要承担“4S”职能，建议以此为指导对开投总部职能部门进行梳理（1/2）</vt:lpstr>
      <vt:lpstr>战略型管控总部要承担“4S”职能，建议以此为指导对开投总部职能部门进行梳理（2/2）</vt:lpstr>
      <vt:lpstr>在战略型管控总部职能设置指导下，对开投总部职能部门的职责进行重新梳理和优化</vt:lpstr>
      <vt:lpstr>在短期未来，对开投总部各职能部门的职责进行了重新梳理及划分</vt:lpstr>
      <vt:lpstr>未来3-5年成立事业部之后，可以依照领先企业治理形式对部分部门和职能进行进一步归并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2024-09-07T12:09:46.855</cp:lastPrinted>
  <dcterms:created xsi:type="dcterms:W3CDTF">2024-09-07T04:09:46Z</dcterms:created>
  <dcterms:modified xsi:type="dcterms:W3CDTF">2024-09-07T04:09:50Z</dcterms:modified>
</cp:coreProperties>
</file>