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282FB-8314-4C5B-8BDF-561739843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1B6D3-6D44-4285-8C08-0A6EE5B4C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D0EE0A-7410-46FB-A284-223FB3729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4EEB24-C7E8-4FF6-84CF-4BE5136F1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6F03AB-4BE7-4B4B-8F1C-381D9BC21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35505D-01FE-41D8-AD41-8C73D889E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EFAE7B-75F5-42E6-B7A3-016A2DB8C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C1E38D-8E90-43EA-9171-727D0B753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DA80E6-7119-4FD9-BE61-E77F7C02C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65F106-B407-4FE4-ABDC-96ED59CAC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8D2A8A-2050-4148-A829-BAC749AA6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10.jpeg" /><Relationship Id="rId4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23405300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现代教师的职业精神\n## 1.现代教师的职业精神概述\n### 1.1现代教师职业精神的定义与内涵\n### 1.2现代教师职业精神的重要性\n### 1.3现代教师职业精神的培养途径\n## 2.现代教师的专业素养\n### 2.1教师的专业知识体系\n### 2.2教师的教育教学能力\n### 2.3教师的教育研究能力\n## 3.现代教师的道德品质\n### 3.1教师的职业道德规范\n### 3.2教师的道德行为示范\n### 3.3教师的道德品质提升\n## 4.现代教师的心理健康与调适\n### 4.1教师的心理健康重要性\n### 4.2教师的心理压力来源及应对策略\n### 4.3教师的心理健康调适方法\n## 5.现代教师的团队协作与沟通能力\n### 5.1教师的团队协作意识\n### 5.2教师的沟通技巧与方法\n### 5.3教师团队协作与沟通的实践案例\n## 6.现代教师的终身学习与自我发展\n### 6.1教师的终身学习观念\n### 6.2教师自我发展的途径与方法\n### 6.3教师终身学习与自我发展的成功案例\n## 7.现代教师的创新意识与创新能力\n### 7.1教师的创新意识培养\n### 7.2教师的创新能力提高\n### 7.3教师创新意识与能力的实践应用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现代教师的职业精神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现代教师的职业精神概述</a:t>
            </a:r>
            <a:endParaRPr/>
          </a:p>
        </p:txBody>
      </p:sp>
      <p:sp>
        <p:nvSpPr>
          <p:cNvPr id="13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7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7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7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职业精神是一种职业态度</a:t>
                </a:r>
                <a:endParaRPr/>
              </a:p>
            </p:txBody>
          </p:sp>
          <p:sp>
            <p:nvSpPr>
              <p:cNvPr id="27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对职业的认同和热爱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对职业的责任感和使命感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对职业的敬业和奉献精神</a:t>
                </a:r>
                <a:endParaRPr/>
              </a:p>
            </p:txBody>
          </p:sp>
        </p:grpSp>
        <p:grpSp>
          <p:nvGrpSpPr>
            <p:cNvPr id="27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7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现代教师职业精神的内涵</a:t>
                </a:r>
                <a:endParaRPr/>
              </a:p>
            </p:txBody>
          </p:sp>
          <p:sp>
            <p:nvSpPr>
              <p:cNvPr id="27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热爱教育事业，关注学生成长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严谨治学，追求卓越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关爱学生，为人师表</a:t>
                </a:r>
                <a:endParaRPr/>
              </a:p>
            </p:txBody>
          </p:sp>
        </p:grpSp>
        <p:grpSp>
          <p:nvGrpSpPr>
            <p:cNvPr id="27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7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现代教师职业精神的特点</a:t>
                </a:r>
                <a:endParaRPr/>
              </a:p>
            </p:txBody>
          </p:sp>
          <p:sp>
            <p:nvSpPr>
              <p:cNvPr id="27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敬业奉献，立德树人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尊重个性，因材施教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创新思维，与时俱进</a:t>
                </a:r>
                <a:endParaRPr/>
              </a:p>
            </p:txBody>
          </p:sp>
        </p:grpSp>
      </p:grpSp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现代教师职业精神的定义与内涵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8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9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对学生的成长和发展具有重要意义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培养学生的品德和习惯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激发学生的学习兴趣和动力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指导学生的人生规划和职业发展</a:t>
                </a:r>
                <a:endParaRPr/>
              </a:p>
            </p:txBody>
          </p:sp>
          <p:sp>
            <p:nvSpPr>
              <p:cNvPr id="29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对教师自身的专业发展具有促进作用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提升教师的教育教学能力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增强教师的团队协作和沟通能力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培养教师的创新意识和创新能力</a:t>
                </a:r>
                <a:endParaRPr/>
              </a:p>
            </p:txBody>
          </p:sp>
          <p:sp>
            <p:nvSpPr>
              <p:cNvPr id="29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对教育事业的发展具有推动作用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提高教育质量，培养优秀人才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提升教育行业的整体形象和竞争力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促进教育改革的深入进行</a:t>
                </a:r>
                <a:endParaRPr/>
              </a:p>
            </p:txBody>
          </p:sp>
          <p:sp>
            <p:nvSpPr>
              <p:cNvPr id="30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现代教师职业精神的重要性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0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加强教师职业道德教育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树立正确的教育观念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培养良好的师德品质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提高教师的道德修养</a:t>
                </a:r>
                <a:endParaRPr/>
              </a:p>
            </p:txBody>
          </p:sp>
          <p:pic>
            <p:nvPicPr>
              <p:cNvPr id="3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1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提高教师的专业素养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深入学习专业知识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不断提高教育教学能力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积极参与教育研究</a:t>
                </a:r>
                <a:endParaRPr/>
              </a:p>
            </p:txBody>
          </p:sp>
          <p:pic>
            <p:nvPicPr>
              <p:cNvPr id="31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1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培养教师的心理素质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增强心理承受能力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学会应对心理压力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提高心理健康水平</a:t>
                </a:r>
                <a:endParaRPr/>
              </a:p>
            </p:txBody>
          </p:sp>
          <p:pic>
            <p:nvPicPr>
              <p:cNvPr id="31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现代教师职业精神的培养途径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2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现代教师的专业素养</a:t>
            </a:r>
            <a:endParaRPr/>
          </a:p>
        </p:txBody>
      </p:sp>
      <p:sp>
        <p:nvSpPr>
          <p:cNvPr id="32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2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2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掌握基本概念、原理和规律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了解学科的发展历程和趋势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熟悉学科的前沿研究成果</a:t>
                </a:r>
                <a:endParaRPr/>
              </a:p>
            </p:txBody>
          </p:sp>
          <p:sp>
            <p:nvSpPr>
              <p:cNvPr id="3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扎实的学科知识</a:t>
                </a:r>
                <a:endParaRPr/>
              </a:p>
            </p:txBody>
          </p:sp>
        </p:grpSp>
        <p:grpSp>
          <p:nvGrpSpPr>
            <p:cNvPr id="33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掌握教育学、心理学基本原理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了解教育法律法规和政策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了解教育改革的动态和趋势</a:t>
                </a:r>
                <a:endParaRPr/>
              </a:p>
            </p:txBody>
          </p:sp>
          <p:sp>
            <p:nvSpPr>
              <p:cNvPr id="33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系统的教育理论知识</a:t>
                </a:r>
                <a:endParaRPr/>
              </a:p>
            </p:txBody>
          </p:sp>
        </p:grpSp>
        <p:grpSp>
          <p:nvGrpSpPr>
            <p:cNvPr id="33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3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了解相关学科的基本知识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掌握跨学科的教学方法和技巧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能够进行跨学科的课程整合</a:t>
                </a:r>
                <a:endParaRPr/>
              </a:p>
            </p:txBody>
          </p:sp>
          <p:sp>
            <p:nvSpPr>
              <p:cNvPr id="33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良好的跨学科知识</a:t>
                </a:r>
                <a:endParaRPr/>
              </a:p>
            </p:txBody>
          </p:sp>
        </p:grpSp>
      </p:grpSp>
      <p:pic>
        <p:nvPicPr>
          <p:cNvPr id="33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3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3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3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教师的专业知识体系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4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4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4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先进的教育理念</a:t>
                </a:r>
                <a:endParaRPr/>
              </a:p>
            </p:txBody>
          </p:sp>
          <p:sp>
            <p:nvSpPr>
              <p:cNvPr id="34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以学生为中心，关注学生成长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尊重个性，因材施教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全面发展，五育并举</a:t>
                </a:r>
                <a:endParaRPr/>
              </a:p>
            </p:txBody>
          </p:sp>
        </p:grpSp>
        <p:grpSp>
          <p:nvGrpSpPr>
            <p:cNvPr id="34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4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娴熟的教学技巧</a:t>
                </a:r>
                <a:endParaRPr/>
              </a:p>
            </p:txBody>
          </p:sp>
          <p:sp>
            <p:nvSpPr>
              <p:cNvPr id="34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能够运用多种教学方法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能够设计合理的教学过程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能够进行有效的教学评价</a:t>
                </a:r>
                <a:endParaRPr/>
              </a:p>
            </p:txBody>
          </p:sp>
        </p:grpSp>
        <p:grpSp>
          <p:nvGrpSpPr>
            <p:cNvPr id="34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5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良好的教学组织和管理能力</a:t>
                </a:r>
                <a:endParaRPr/>
              </a:p>
            </p:txBody>
          </p:sp>
          <p:sp>
            <p:nvSpPr>
              <p:cNvPr id="35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能够进行课堂管理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能够组织学生进行有效的合作学习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能够进行教育教学反思和改进</a:t>
                </a:r>
                <a:endParaRPr/>
              </a:p>
            </p:txBody>
          </p:sp>
        </p:grpSp>
      </p:grpSp>
      <p:pic>
        <p:nvPicPr>
          <p:cNvPr id="35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教师的教育教学能力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5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5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5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5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5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6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强烈的教育研究意识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6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关注教育教学问题，发现问题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善于从实践中总结经验，提出问题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积极参与教育研究和改革实践</a:t>
                </a:r>
                <a:endParaRPr/>
              </a:p>
            </p:txBody>
          </p:sp>
          <p:sp>
            <p:nvSpPr>
              <p:cNvPr id="36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6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扎实的教育研究能力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6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掌握教育研究的基本方法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能够进行数据分析和信息处理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能够撰写研究报告和论文</a:t>
                </a:r>
                <a:endParaRPr/>
              </a:p>
            </p:txBody>
          </p:sp>
          <p:sp>
            <p:nvSpPr>
              <p:cNvPr id="36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6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良好的教育研究成果转化能力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7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能够将研究成果应用于教育教学实践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能够推广先进的教育教学经验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能够为教育决策提供依据和建议</a:t>
                </a:r>
                <a:endParaRPr/>
              </a:p>
            </p:txBody>
          </p:sp>
          <p:sp>
            <p:nvSpPr>
              <p:cNvPr id="37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教师的教育研究能力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现代教师的道德品质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教师的职业道德规范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爱国守法，敬业奉献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热爱祖国，拥护中国共产党领导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遵守国家法律法规，履行教师职责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忠诚教育事业，教书育人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关爱学生，为人师表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关注学生成长，关心学生生活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尊重学生个性，因材施教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以身作则，树立师德榜样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严谨治学，追求卓越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严谨治学，勤奋好学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追求教育教学的高质量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不断提高自身的专业素养</a:t>
                </a:r>
                <a:endParaRPr/>
              </a:p>
            </p:txBody>
          </p:sp>
          <p:pic>
            <p:nvPicPr>
              <p:cNvPr id="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1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32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33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34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35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遵守教师职业道德规范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尊重同事，团结协作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以身作则，树立师德榜样</a:t>
                </a:r>
                <a:endParaRPr/>
              </a:p>
            </p:txBody>
          </p:sp>
          <p:sp>
            <p:nvSpPr>
              <p:cNvPr id="36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良好的师德师风</a:t>
                </a:r>
                <a:endParaRPr/>
              </a:p>
            </p:txBody>
          </p:sp>
        </p:grpSp>
        <p:grpSp>
          <p:nvGrpSpPr>
            <p:cNvPr id="37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3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关爱学生的行为</a:t>
                </a:r>
                <a:endParaRPr/>
              </a:p>
            </p:txBody>
          </p:sp>
          <p:sp>
            <p:nvSpPr>
              <p:cNvPr id="3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关注学生成长，关心学生生活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尊重学生个性，因材施教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耐心细致，帮助学生解决问题</a:t>
                </a:r>
                <a:endParaRPr/>
              </a:p>
            </p:txBody>
          </p:sp>
        </p:grpSp>
        <p:grpSp>
          <p:nvGrpSpPr>
            <p:cNvPr id="40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41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严谨治学的行为</a:t>
                </a:r>
                <a:endParaRPr/>
              </a:p>
            </p:txBody>
          </p:sp>
          <p:sp>
            <p:nvSpPr>
              <p:cNvPr id="42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严谨治学，勤奋好学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追求教育教学的高质量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不断提高自身的专业素养</a:t>
                </a:r>
                <a:endParaRPr/>
              </a:p>
            </p:txBody>
          </p:sp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教师的道德行为示范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44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5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6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49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50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51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树立正确的教育观念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培养良好的师德品质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提高教师的道德修养</a:t>
                </a:r>
                <a:endParaRPr/>
              </a:p>
            </p:txBody>
          </p:sp>
          <p:sp>
            <p:nvSpPr>
              <p:cNvPr id="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加强师德教育</a:t>
                </a:r>
                <a:endParaRPr/>
              </a:p>
            </p:txBody>
          </p:sp>
        </p:grpSp>
        <p:grpSp>
          <p:nvGrpSpPr>
            <p:cNvPr id="54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5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表彰和奖励优秀教师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加大对师德失范行为的惩处力度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形成良好的师德氛围</a:t>
                </a:r>
                <a:endParaRPr/>
              </a:p>
            </p:txBody>
          </p:sp>
          <p:sp>
            <p:nvSpPr>
              <p:cNvPr id="56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建立师德激励机制</a:t>
                </a:r>
                <a:endParaRPr/>
              </a:p>
            </p:txBody>
          </p:sp>
          <p:sp>
            <p:nvSpPr>
              <p:cNvPr id="57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58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59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加强自我修养，提高道德素质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自觉遵守教师职业道德规范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以身作则，树立师德榜样</a:t>
                </a:r>
                <a:endParaRPr/>
              </a:p>
            </p:txBody>
          </p:sp>
          <p:sp>
            <p:nvSpPr>
              <p:cNvPr id="60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提高教师的道德自律能力</a:t>
                </a:r>
                <a:endParaRPr/>
              </a:p>
            </p:txBody>
          </p:sp>
          <p:sp>
            <p:nvSpPr>
              <p:cNvPr id="61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教师的道德品质提升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现代教师的心理健康与调适</a:t>
            </a:r>
            <a:endParaRPr/>
          </a:p>
        </p:txBody>
      </p:sp>
      <p:sp>
        <p:nvSpPr>
          <p:cNvPr id="6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68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69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70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对教师自身的影响</a:t>
                </a:r>
                <a:endParaRPr/>
              </a:p>
            </p:txBody>
          </p:sp>
          <p:sp>
            <p:nvSpPr>
              <p:cNvPr id="7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影响教师的生活质量和幸福感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影响教师的教育教学能力和专业发展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影响教师的身心健康和寿命</a:t>
                </a:r>
                <a:endParaRPr/>
              </a:p>
            </p:txBody>
          </p:sp>
        </p:grpSp>
        <p:grpSp>
          <p:nvGrpSpPr>
            <p:cNvPr id="73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74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对学生的影响</a:t>
                </a:r>
                <a:endParaRPr/>
              </a:p>
            </p:txBody>
          </p:sp>
          <p:sp>
            <p:nvSpPr>
              <p:cNvPr id="7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影响学生的心理健康和成长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影响学生的学习兴趣和成绩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影响学生的品行和人际交往</a:t>
                </a:r>
                <a:endParaRPr/>
              </a:p>
            </p:txBody>
          </p:sp>
        </p:grpSp>
        <p:grpSp>
          <p:nvGrpSpPr>
            <p:cNvPr id="77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78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对教育事业的影响</a:t>
                </a:r>
                <a:endParaRPr/>
              </a:p>
            </p:txBody>
          </p:sp>
          <p:sp>
            <p:nvSpPr>
              <p:cNvPr id="8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影响教育质量和人才培养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影响教育行业的形象和竞争力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影响教育改革的深入进行</a:t>
                </a:r>
                <a:endParaRPr/>
              </a:p>
            </p:txBody>
          </p:sp>
        </p:grpSp>
      </p:grpSp>
      <p:sp>
        <p:nvSpPr>
          <p:cNvPr id="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教师的心理健康重要性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https://d.book118.com/026234053003010054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现代教师的职业精神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2024-09-20T23:11:42.102</cp:lastPrinted>
  <dcterms:created xsi:type="dcterms:W3CDTF">2024-09-20T15:11:42Z</dcterms:created>
  <dcterms:modified xsi:type="dcterms:W3CDTF">2024-09-20T15:11:44Z</dcterms:modified>
</cp:coreProperties>
</file>