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79" r:id="rId10"/>
  </p:sldIdLst>
  <p:sldSz cx="12192000" cy="6858000"/>
  <p:notesSz cx="6858000" cy="9144000"/>
  <p:custDataLst>
    <p:tags r:id="rId11"/>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tags" Target="tags/tag1.xml" /><Relationship Id="rId12" Type="http://schemas.openxmlformats.org/officeDocument/2006/relationships/presProps" Target="presProps.xml" /><Relationship Id="rId13" Type="http://schemas.openxmlformats.org/officeDocument/2006/relationships/viewProps" Target="viewProps.xml" /><Relationship Id="rId14" Type="http://schemas.openxmlformats.org/officeDocument/2006/relationships/theme" Target="theme/theme1.xml" /><Relationship Id="rId15" Type="http://schemas.openxmlformats.org/officeDocument/2006/relationships/tableStyles" Target="tableStyles.xml" /><Relationship Id="rId2" Type="http://schemas.openxmlformats.org/officeDocument/2006/relationships/slideMaster" Target="slideMasters/slideMaster2.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B2B8FE3E-9B26-490E-B20D-579C007C4E18}"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E4477440-B9EC-4D4A-85F2-06DAD5CEF0D1}"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038E6571-C620-40EC-A69C-F6192D3EAAE9}"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605543B1-E2AB-4016-8B41-AC469A5138D1}"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C3B27B09-3CA1-4636-B4D1-9CA6E606434C}"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652C1CE1-D145-4281-A03E-2131DAE946C8}"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37412D21-AFB5-4035-BF35-E759E01A60F3}"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A3478057-BDA6-4608-A5D1-378FC7661399}"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CEAA9033-0819-4135-9213-0CFAA53A4CAB}"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4CB2F997-6A80-49F8-8244-9C5ABCD2BF1C}"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5A35EC59-3614-4775-BF1B-31EE36BCD82F}"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 Id="rId3" Type="http://schemas.openxmlformats.org/officeDocument/2006/relationships/image" Target="../media/image2.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 Id="rId3" Type="http://schemas.openxmlformats.org/officeDocument/2006/relationships/image" Target="../media/image2.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027024043011006034"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581004" y="845344"/>
            <a:ext cx="11029991" cy="20859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5175" b="1">
                <a:solidFill>
                  <a:srgbClr val="000000">
                    <a:alpha val="100000"/>
                  </a:srgbClr>
                </a:solidFill>
                <a:latin typeface="Microsoft Yahei"/>
                <a:ea typeface="Microsoft Yahei"/>
                <a:cs typeface="Microsoft Yahei"/>
              </a:rPr>
              <a:t>全白键或全黑键构成的琶音</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1140760" y="0"/>
            <a:ext cx="2809137" cy="3421221"/>
          </a:xfrm>
          <a:prstGeom prst="rect">
            <a:avLst/>
          </a:prstGeom>
          <a:gradFill>
            <a:gsLst>
              <a:gs pos="0">
                <a:schemeClr val="accent2">
                  <a:alpha val="75000"/>
                </a:schemeClr>
              </a:gs>
              <a:gs pos="100000">
                <a:schemeClr val="lt1">
                  <a:alpha val="75000"/>
                </a:schemeClr>
              </a:gs>
            </a:gsLst>
            <a:lin ang="162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1140760" y="1983274"/>
            <a:ext cx="2809137" cy="2809137"/>
          </a:xfrm>
          <a:prstGeom prst="ellipse">
            <a:avLst/>
          </a:prstGeom>
          <a:gradFill>
            <a:gsLst>
              <a:gs pos="0">
                <a:schemeClr val="accent2">
                  <a:alpha val="100000"/>
                </a:schemeClr>
              </a:gs>
              <a:gs pos="100000">
                <a:schemeClr val="accent2">
                  <a:alpha val="100000"/>
                  <a:lumMod val="60000"/>
                  <a:lumOff val="4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1884456" y="2656540"/>
            <a:ext cx="2004496" cy="61493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spcBef>
                <a:spcPct val="0"/>
              </a:spcBef>
            </a:pPr>
            <a:r>
              <a:rPr lang="en-US" sz="1350">
                <a:solidFill>
                  <a:srgbClr val="FFFFFF">
                    <a:alpha val="40000"/>
                  </a:srgbClr>
                </a:solidFill>
                <a:latin typeface="Microsoft Yahei"/>
                <a:ea typeface="Microsoft Yahei"/>
                <a:cs typeface="Microsoft Yahei"/>
              </a:rPr>
              <a:t>CATALOGUE</a:t>
            </a:r>
          </a:p>
        </p:txBody>
      </p:sp>
      <p:sp>
        <p:nvSpPr>
          <p:cNvPr id="5" name="TextBox 5"/>
          <p:cNvSpPr txBox="1"/>
          <p:nvPr/>
        </p:nvSpPr>
        <p:spPr>
          <a:xfrm>
            <a:off x="1649672" y="2818600"/>
            <a:ext cx="1766929" cy="1834896"/>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5775" b="1">
                <a:solidFill>
                  <a:srgbClr val="FFFFFF">
                    <a:alpha val="100000"/>
                  </a:srgbClr>
                </a:solidFill>
                <a:latin typeface="Microsoft Yahei"/>
                <a:ea typeface="Microsoft Yahei"/>
                <a:cs typeface="Microsoft Yahei"/>
              </a:rPr>
              <a:t>目录</a:t>
            </a:r>
          </a:p>
        </p:txBody>
      </p:sp>
      <p:sp>
        <p:nvSpPr>
          <p:cNvPr id="6" name="TextBox 6"/>
          <p:cNvSpPr txBox="1"/>
          <p:nvPr/>
        </p:nvSpPr>
        <p:spPr>
          <a:xfrm>
            <a:off x="5344782" y="1304925"/>
            <a:ext cx="5981700" cy="42481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引言</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全白键琶音</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全黑键琶音</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全白键与全黑键琶音的比较</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琶音在音乐作品中的应用</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结论与展望</a:t>
            </a:r>
          </a:p>
        </p:txBody>
      </p:sp>
      <p:cxnSp>
        <p:nvCxnSpPr>
          <p:cNvPr id="7" name="Connector 7"/>
          <p:cNvCxnSpPr/>
          <p:nvPr/>
        </p:nvCxnSpPr>
        <p:spPr>
          <a:xfrm flipH="1">
            <a:off x="3198500" y="2897445"/>
            <a:ext cx="0" cy="130951"/>
          </a:xfrm>
          <a:prstGeom prst="line">
            <a:avLst/>
          </a:prstGeom>
          <a:ln w="9525">
            <a:solidFill>
              <a:srgbClr val="FFFFFF">
                <a:alpha val="100000"/>
              </a:srgbClr>
            </a:solidFill>
            <a:prstDash val="solid"/>
            <a:headEnd type="none"/>
            <a:tailEnd type="none"/>
          </a:ln>
        </p:spPr>
      </p:cxnSp>
      <p:cxnSp>
        <p:nvCxnSpPr>
          <p:cNvPr id="8" name="Connector 8"/>
          <p:cNvCxnSpPr/>
          <p:nvPr/>
        </p:nvCxnSpPr>
        <p:spPr>
          <a:xfrm flipH="1">
            <a:off x="1823497" y="2897445"/>
            <a:ext cx="0" cy="130951"/>
          </a:xfrm>
          <a:prstGeom prst="line">
            <a:avLst/>
          </a:prstGeom>
          <a:ln w="9525">
            <a:solidFill>
              <a:srgbClr val="FFFFFF">
                <a:alpha val="100000"/>
              </a:srgbClr>
            </a:solidFill>
            <a:prstDash val="solid"/>
            <a:headEnd type="none"/>
            <a:tailEnd type="none"/>
          </a:ln>
        </p:spPr>
      </p:cxnSp>
      <p:sp>
        <p:nvSpPr>
          <p:cNvPr id="9" name="AutoShape 9"/>
          <p:cNvSpPr/>
          <p:nvPr/>
        </p:nvSpPr>
        <p:spPr>
          <a:xfrm>
            <a:off x="611546" y="2481967"/>
            <a:ext cx="259567" cy="1408741"/>
          </a:xfrm>
          <a:prstGeom prst="rect">
            <a:avLst/>
          </a:prstGeom>
          <a:gradFill>
            <a:gsLst>
              <a:gs pos="0">
                <a:schemeClr val="accent2">
                  <a:alpha val="51000"/>
                </a:schemeClr>
              </a:gs>
              <a:gs pos="100000">
                <a:schemeClr val="lt1">
                  <a:alpha val="51000"/>
                </a:schemeClr>
              </a:gs>
            </a:gsLst>
            <a:lin ang="54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11546" y="2352184"/>
            <a:ext cx="259567" cy="259567"/>
          </a:xfrm>
          <a:prstGeom prst="ellipse">
            <a:avLst/>
          </a:prstGeom>
          <a:solidFill>
            <a:schemeClr val="accent2">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1022221" y="4869455"/>
            <a:ext cx="1813010" cy="1813010"/>
          </a:xfrm>
          <a:prstGeom prst="ellipse">
            <a:avLst/>
          </a:prstGeom>
          <a:gradFill>
            <a:gsLst>
              <a:gs pos="0">
                <a:schemeClr val="accent2">
                  <a:alpha val="27000"/>
                </a:schemeClr>
              </a:gs>
              <a:gs pos="100000">
                <a:schemeClr val="accent2">
                  <a:alpha val="27000"/>
                  <a:lumMod val="40000"/>
                  <a:lumOff val="6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298477" y="0"/>
            <a:ext cx="668835" cy="1915360"/>
          </a:xfrm>
          <a:prstGeom prst="rect">
            <a:avLst/>
          </a:prstGeom>
          <a:gradFill>
            <a:gsLst>
              <a:gs pos="0">
                <a:schemeClr val="accent2">
                  <a:alpha val="62000"/>
                </a:schemeClr>
              </a:gs>
              <a:gs pos="100000">
                <a:schemeClr val="lt1">
                  <a:alpha val="62000"/>
                </a:schemeClr>
              </a:gs>
            </a:gsLst>
            <a:lin ang="162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298477" y="1580942"/>
            <a:ext cx="668835" cy="668835"/>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10066688" y="5912672"/>
            <a:ext cx="531248" cy="531248"/>
          </a:xfrm>
          <a:prstGeom prst="ellipse">
            <a:avLst/>
          </a:prstGeom>
          <a:gradFill>
            <a:gsLst>
              <a:gs pos="0">
                <a:schemeClr val="accent2">
                  <a:alpha val="59000"/>
                </a:schemeClr>
              </a:gs>
              <a:gs pos="100000">
                <a:schemeClr val="accent2">
                  <a:alpha val="59000"/>
                  <a:lumMod val="40000"/>
                  <a:lumOff val="6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10779576" y="-508283"/>
            <a:ext cx="2423643" cy="2423643"/>
          </a:xfrm>
          <a:prstGeom prst="ellipse">
            <a:avLst/>
          </a:prstGeom>
          <a:gradFill>
            <a:gsLst>
              <a:gs pos="0">
                <a:schemeClr val="accent2">
                  <a:alpha val="27000"/>
                </a:schemeClr>
              </a:gs>
              <a:gs pos="100000">
                <a:schemeClr val="accent2">
                  <a:alpha val="27000"/>
                  <a:lumMod val="40000"/>
                  <a:lumOff val="6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1140760" y="0"/>
            <a:ext cx="2809137" cy="3421221"/>
          </a:xfrm>
          <a:prstGeom prst="rect">
            <a:avLst/>
          </a:prstGeom>
          <a:gradFill>
            <a:gsLst>
              <a:gs pos="0">
                <a:schemeClr val="accent2">
                  <a:alpha val="75000"/>
                </a:schemeClr>
              </a:gs>
              <a:gs pos="100000">
                <a:schemeClr val="lt1">
                  <a:alpha val="75000"/>
                </a:schemeClr>
              </a:gs>
            </a:gsLst>
            <a:lin ang="162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1140760" y="1983274"/>
            <a:ext cx="2809137" cy="2809137"/>
          </a:xfrm>
          <a:prstGeom prst="ellipse">
            <a:avLst/>
          </a:prstGeom>
          <a:gradFill>
            <a:gsLst>
              <a:gs pos="0">
                <a:schemeClr val="accent2">
                  <a:alpha val="100000"/>
                </a:schemeClr>
              </a:gs>
              <a:gs pos="100000">
                <a:schemeClr val="accent2">
                  <a:alpha val="100000"/>
                  <a:lumMod val="60000"/>
                  <a:lumOff val="4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1884456" y="2656540"/>
            <a:ext cx="2004496" cy="61493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spcBef>
                <a:spcPct val="0"/>
              </a:spcBef>
            </a:pPr>
            <a:r>
              <a:rPr lang="en-US" sz="1350">
                <a:solidFill>
                  <a:srgbClr val="FFFFFF">
                    <a:alpha val="40000"/>
                  </a:srgbClr>
                </a:solidFill>
                <a:latin typeface="Microsoft Yahei"/>
                <a:ea typeface="Microsoft Yahei"/>
                <a:cs typeface="Microsoft Yahei"/>
              </a:rPr>
              <a:t>CATALOGUE</a:t>
            </a:r>
          </a:p>
        </p:txBody>
      </p:sp>
      <p:sp>
        <p:nvSpPr>
          <p:cNvPr id="5" name="TextBox 5"/>
          <p:cNvSpPr txBox="1"/>
          <p:nvPr/>
        </p:nvSpPr>
        <p:spPr>
          <a:xfrm>
            <a:off x="1649672" y="2818600"/>
            <a:ext cx="1766929" cy="1834896"/>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5775" b="1">
                <a:solidFill>
                  <a:srgbClr val="FFFFFF">
                    <a:alpha val="100000"/>
                  </a:srgbClr>
                </a:solidFill>
                <a:latin typeface="Microsoft Yahei"/>
                <a:ea typeface="Microsoft Yahei"/>
                <a:cs typeface="Microsoft Yahei"/>
              </a:rPr>
              <a:t>目录</a:t>
            </a:r>
          </a:p>
        </p:txBody>
      </p:sp>
      <p:sp>
        <p:nvSpPr>
          <p:cNvPr id="6" name="TextBox 6"/>
          <p:cNvSpPr txBox="1"/>
          <p:nvPr/>
        </p:nvSpPr>
        <p:spPr>
          <a:xfrm>
            <a:off x="5344782" y="1304925"/>
            <a:ext cx="5981700" cy="42481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引言</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全白键琶音</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全黑键琶音</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全白键与全黑键琶音的比较</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琶音在音乐作品中的应用</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结论与展望</a:t>
            </a:r>
          </a:p>
        </p:txBody>
      </p:sp>
      <p:cxnSp>
        <p:nvCxnSpPr>
          <p:cNvPr id="7" name="Connector 7"/>
          <p:cNvCxnSpPr/>
          <p:nvPr/>
        </p:nvCxnSpPr>
        <p:spPr>
          <a:xfrm flipH="1">
            <a:off x="3198500" y="2897445"/>
            <a:ext cx="0" cy="130951"/>
          </a:xfrm>
          <a:prstGeom prst="line">
            <a:avLst/>
          </a:prstGeom>
          <a:ln w="9525">
            <a:solidFill>
              <a:srgbClr val="FFFFFF">
                <a:alpha val="100000"/>
              </a:srgbClr>
            </a:solidFill>
            <a:prstDash val="solid"/>
            <a:headEnd type="none"/>
            <a:tailEnd type="none"/>
          </a:ln>
        </p:spPr>
      </p:cxnSp>
      <p:cxnSp>
        <p:nvCxnSpPr>
          <p:cNvPr id="8" name="Connector 8"/>
          <p:cNvCxnSpPr/>
          <p:nvPr/>
        </p:nvCxnSpPr>
        <p:spPr>
          <a:xfrm flipH="1">
            <a:off x="1823497" y="2897445"/>
            <a:ext cx="0" cy="130951"/>
          </a:xfrm>
          <a:prstGeom prst="line">
            <a:avLst/>
          </a:prstGeom>
          <a:ln w="9525">
            <a:solidFill>
              <a:srgbClr val="FFFFFF">
                <a:alpha val="100000"/>
              </a:srgbClr>
            </a:solidFill>
            <a:prstDash val="solid"/>
            <a:headEnd type="none"/>
            <a:tailEnd type="none"/>
          </a:ln>
        </p:spPr>
      </p:cxnSp>
      <p:sp>
        <p:nvSpPr>
          <p:cNvPr id="9" name="AutoShape 9"/>
          <p:cNvSpPr/>
          <p:nvPr/>
        </p:nvSpPr>
        <p:spPr>
          <a:xfrm>
            <a:off x="611546" y="2481967"/>
            <a:ext cx="259567" cy="1408741"/>
          </a:xfrm>
          <a:prstGeom prst="rect">
            <a:avLst/>
          </a:prstGeom>
          <a:gradFill>
            <a:gsLst>
              <a:gs pos="0">
                <a:schemeClr val="accent2">
                  <a:alpha val="51000"/>
                </a:schemeClr>
              </a:gs>
              <a:gs pos="100000">
                <a:schemeClr val="lt1">
                  <a:alpha val="51000"/>
                </a:schemeClr>
              </a:gs>
            </a:gsLst>
            <a:lin ang="54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11546" y="2352184"/>
            <a:ext cx="259567" cy="259567"/>
          </a:xfrm>
          <a:prstGeom prst="ellipse">
            <a:avLst/>
          </a:prstGeom>
          <a:solidFill>
            <a:schemeClr val="accent2">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1022221" y="4869455"/>
            <a:ext cx="1813010" cy="1813010"/>
          </a:xfrm>
          <a:prstGeom prst="ellipse">
            <a:avLst/>
          </a:prstGeom>
          <a:gradFill>
            <a:gsLst>
              <a:gs pos="0">
                <a:schemeClr val="accent2">
                  <a:alpha val="27000"/>
                </a:schemeClr>
              </a:gs>
              <a:gs pos="100000">
                <a:schemeClr val="accent2">
                  <a:alpha val="27000"/>
                  <a:lumMod val="40000"/>
                  <a:lumOff val="6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298477" y="0"/>
            <a:ext cx="668835" cy="1915360"/>
          </a:xfrm>
          <a:prstGeom prst="rect">
            <a:avLst/>
          </a:prstGeom>
          <a:gradFill>
            <a:gsLst>
              <a:gs pos="0">
                <a:schemeClr val="accent2">
                  <a:alpha val="62000"/>
                </a:schemeClr>
              </a:gs>
              <a:gs pos="100000">
                <a:schemeClr val="lt1">
                  <a:alpha val="62000"/>
                </a:schemeClr>
              </a:gs>
            </a:gsLst>
            <a:lin ang="162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298477" y="1580942"/>
            <a:ext cx="668835" cy="668835"/>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10066688" y="5912672"/>
            <a:ext cx="531248" cy="531248"/>
          </a:xfrm>
          <a:prstGeom prst="ellipse">
            <a:avLst/>
          </a:prstGeom>
          <a:gradFill>
            <a:gsLst>
              <a:gs pos="0">
                <a:schemeClr val="accent2">
                  <a:alpha val="59000"/>
                </a:schemeClr>
              </a:gs>
              <a:gs pos="100000">
                <a:schemeClr val="accent2">
                  <a:alpha val="59000"/>
                  <a:lumMod val="40000"/>
                  <a:lumOff val="6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10779576" y="-508283"/>
            <a:ext cx="2423643" cy="2423643"/>
          </a:xfrm>
          <a:prstGeom prst="ellipse">
            <a:avLst/>
          </a:prstGeom>
          <a:gradFill>
            <a:gsLst>
              <a:gs pos="0">
                <a:schemeClr val="accent2">
                  <a:alpha val="27000"/>
                </a:schemeClr>
              </a:gs>
              <a:gs pos="100000">
                <a:schemeClr val="accent2">
                  <a:alpha val="27000"/>
                  <a:lumMod val="40000"/>
                  <a:lumOff val="6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870446" y="1714805"/>
            <a:ext cx="8551930" cy="140939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64000"/>
              </a:lnSpc>
              <a:spcBef>
                <a:spcPts val="450"/>
              </a:spcBef>
            </a:pPr>
            <a:r>
              <a:rPr lang="en-US" sz="9225" b="1">
                <a:solidFill>
                  <a:schemeClr val="accent3">
                    <a:lumMod val="60000"/>
                    <a:lumOff val="40000"/>
                    <a:alpha val="100000"/>
                  </a:schemeClr>
                </a:solidFill>
                <a:latin typeface="Microsoft Yahei"/>
                <a:ea typeface="Microsoft Yahei"/>
                <a:cs typeface="Microsoft Yahei"/>
              </a:rPr>
              <a:t>01</a:t>
            </a:r>
          </a:p>
        </p:txBody>
      </p:sp>
      <p:cxnSp>
        <p:nvCxnSpPr>
          <p:cNvPr id="3" name="Connector 3"/>
          <p:cNvCxnSpPr/>
          <p:nvPr/>
        </p:nvCxnSpPr>
        <p:spPr>
          <a:xfrm>
            <a:off x="2473714" y="3043743"/>
            <a:ext cx="7337793" cy="0"/>
          </a:xfrm>
          <a:prstGeom prst="line">
            <a:avLst/>
          </a:prstGeom>
          <a:ln w="19050">
            <a:solidFill>
              <a:schemeClr val="accent3">
                <a:lumMod val="60000"/>
                <a:lumOff val="40000"/>
              </a:schemeClr>
            </a:solidFill>
            <a:prstDash val="solid"/>
            <a:headEnd type="none"/>
            <a:tailEnd type="none"/>
          </a:ln>
        </p:spPr>
        <p:style>
          <a:lnRef idx="0">
            <a:schemeClr val="accent3"/>
          </a:lnRef>
          <a:fillRef idx="1">
            <a:schemeClr val="accent3"/>
          </a:fillRef>
          <a:effectRef idx="0">
            <a:schemeClr val="accent3"/>
          </a:effectRef>
          <a:fontRef idx="minor">
            <a:schemeClr val="lt1"/>
          </a:fontRef>
        </p:style>
      </p:cxnSp>
      <p:sp>
        <p:nvSpPr>
          <p:cNvPr id="4" name="TextBox 4"/>
          <p:cNvSpPr txBox="1"/>
          <p:nvPr/>
        </p:nvSpPr>
        <p:spPr>
          <a:xfrm>
            <a:off x="2216099" y="3124200"/>
            <a:ext cx="7860623" cy="18726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450"/>
              </a:spcBef>
            </a:pPr>
            <a:r>
              <a:rPr lang="en-US" sz="4575" b="1">
                <a:solidFill>
                  <a:srgbClr val="000000">
                    <a:alpha val="100000"/>
                  </a:srgbClr>
                </a:solidFill>
                <a:latin typeface="Microsoft Yahei"/>
                <a:ea typeface="Microsoft Yahei"/>
                <a:cs typeface="Microsoft Yahei"/>
              </a:rPr>
              <a:t>引言</a:t>
            </a:r>
          </a:p>
        </p:txBody>
      </p:sp>
      <p:sp>
        <p:nvSpPr>
          <p:cNvPr id="5" name="Freeform 5"/>
          <p:cNvSpPr/>
          <p:nvPr/>
        </p:nvSpPr>
        <p:spPr>
          <a:xfrm>
            <a:off x="8967143" y="2331720"/>
            <a:ext cx="514088" cy="514088"/>
          </a:xfrm>
          <a:custGeom>
            <a:rect l="l" t="t" r="r" b="b"/>
            <a:pathLst>
              <a:path w="1905000" h="1905000">
                <a:moveTo>
                  <a:pt x="952500" y="0"/>
                </a:moveTo>
                <a:lnTo>
                  <a:pt x="1190625" y="714375"/>
                </a:lnTo>
                <a:lnTo>
                  <a:pt x="1905000" y="952500"/>
                </a:lnTo>
                <a:lnTo>
                  <a:pt x="1190625" y="1190625"/>
                </a:lnTo>
                <a:lnTo>
                  <a:pt x="952500" y="1905000"/>
                </a:lnTo>
                <a:lnTo>
                  <a:pt x="714375" y="1190625"/>
                </a:lnTo>
                <a:lnTo>
                  <a:pt x="0" y="952500"/>
                </a:lnTo>
                <a:lnTo>
                  <a:pt x="714375" y="714375"/>
                </a:lnTo>
                <a:close/>
              </a:path>
            </a:pathLst>
          </a:custGeom>
          <a:solidFill>
            <a:schemeClr val="accent3">
              <a:lumMod val="60000"/>
              <a:lumOff val="4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870446" y="1714805"/>
            <a:ext cx="8551930" cy="140939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64000"/>
              </a:lnSpc>
              <a:spcBef>
                <a:spcPts val="450"/>
              </a:spcBef>
            </a:pPr>
            <a:r>
              <a:rPr lang="en-US" sz="9225" b="1">
                <a:solidFill>
                  <a:schemeClr val="accent3">
                    <a:lumMod val="60000"/>
                    <a:lumOff val="40000"/>
                    <a:alpha val="100000"/>
                  </a:schemeClr>
                </a:solidFill>
                <a:latin typeface="Microsoft Yahei"/>
                <a:ea typeface="Microsoft Yahei"/>
                <a:cs typeface="Microsoft Yahei"/>
              </a:rPr>
              <a:t>01</a:t>
            </a:r>
          </a:p>
        </p:txBody>
      </p:sp>
      <p:cxnSp>
        <p:nvCxnSpPr>
          <p:cNvPr id="3" name="Connector 3"/>
          <p:cNvCxnSpPr/>
          <p:nvPr/>
        </p:nvCxnSpPr>
        <p:spPr>
          <a:xfrm>
            <a:off x="2473714" y="3043743"/>
            <a:ext cx="7337793" cy="0"/>
          </a:xfrm>
          <a:prstGeom prst="line">
            <a:avLst/>
          </a:prstGeom>
          <a:ln w="19050">
            <a:solidFill>
              <a:schemeClr val="accent3">
                <a:lumMod val="60000"/>
                <a:lumOff val="40000"/>
              </a:schemeClr>
            </a:solidFill>
            <a:prstDash val="solid"/>
            <a:headEnd type="none"/>
            <a:tailEnd type="none"/>
          </a:ln>
        </p:spPr>
        <p:style>
          <a:lnRef idx="0">
            <a:schemeClr val="accent3"/>
          </a:lnRef>
          <a:fillRef idx="1">
            <a:schemeClr val="accent3"/>
          </a:fillRef>
          <a:effectRef idx="0">
            <a:schemeClr val="accent3"/>
          </a:effectRef>
          <a:fontRef idx="minor">
            <a:schemeClr val="lt1"/>
          </a:fontRef>
        </p:style>
      </p:cxnSp>
      <p:sp>
        <p:nvSpPr>
          <p:cNvPr id="4" name="TextBox 4"/>
          <p:cNvSpPr txBox="1"/>
          <p:nvPr/>
        </p:nvSpPr>
        <p:spPr>
          <a:xfrm>
            <a:off x="2216099" y="3124200"/>
            <a:ext cx="7860623" cy="18726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450"/>
              </a:spcBef>
            </a:pPr>
            <a:r>
              <a:rPr lang="en-US" sz="4575" b="1">
                <a:solidFill>
                  <a:srgbClr val="000000">
                    <a:alpha val="100000"/>
                  </a:srgbClr>
                </a:solidFill>
                <a:latin typeface="Microsoft Yahei"/>
                <a:ea typeface="Microsoft Yahei"/>
                <a:cs typeface="Microsoft Yahei"/>
              </a:rPr>
              <a:t>引言</a:t>
            </a:r>
          </a:p>
        </p:txBody>
      </p:sp>
      <p:sp>
        <p:nvSpPr>
          <p:cNvPr id="5" name="Freeform 5"/>
          <p:cNvSpPr/>
          <p:nvPr/>
        </p:nvSpPr>
        <p:spPr>
          <a:xfrm>
            <a:off x="8967143" y="2331720"/>
            <a:ext cx="514088" cy="514088"/>
          </a:xfrm>
          <a:custGeom>
            <a:rect l="l" t="t" r="r" b="b"/>
            <a:pathLst>
              <a:path w="1905000" h="1905000">
                <a:moveTo>
                  <a:pt x="952500" y="0"/>
                </a:moveTo>
                <a:lnTo>
                  <a:pt x="1190625" y="714375"/>
                </a:lnTo>
                <a:lnTo>
                  <a:pt x="1905000" y="952500"/>
                </a:lnTo>
                <a:lnTo>
                  <a:pt x="1190625" y="1190625"/>
                </a:lnTo>
                <a:lnTo>
                  <a:pt x="952500" y="1905000"/>
                </a:lnTo>
                <a:lnTo>
                  <a:pt x="714375" y="1190625"/>
                </a:lnTo>
                <a:lnTo>
                  <a:pt x="0" y="952500"/>
                </a:lnTo>
                <a:lnTo>
                  <a:pt x="714375" y="714375"/>
                </a:lnTo>
                <a:close/>
              </a:path>
            </a:pathLst>
          </a:custGeom>
          <a:solidFill>
            <a:schemeClr val="accent3">
              <a:lumMod val="60000"/>
              <a:lumOff val="4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mt="70000"/>
          </a:blip>
          <a:srcRect t="16667" b="16667"/>
          <a:stretch>
            <a:fillRect/>
          </a:stretch>
        </p:blipFill>
        <p:spPr>
          <a:xfrm>
            <a:off x="939482" y="1415327"/>
            <a:ext cx="4843295" cy="4843296"/>
          </a:xfrm>
          <a:prstGeom prst="roundRect">
            <a:avLst/>
          </a:prstGeom>
        </p:spPr>
      </p:pic>
      <p:sp>
        <p:nvSpPr>
          <p:cNvPr id="3" name="TextBox 3"/>
          <p:cNvSpPr txBox="1"/>
          <p:nvPr/>
        </p:nvSpPr>
        <p:spPr>
          <a:xfrm>
            <a:off x="6261748" y="2005888"/>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探讨全白键或全黑键构成的琶音在音乐创作和演奏中的独特性和价值。</a:t>
            </a:r>
          </a:p>
        </p:txBody>
      </p:sp>
      <p:sp>
        <p:nvSpPr>
          <p:cNvPr id="4" name="TextBox 4"/>
          <p:cNvSpPr txBox="1"/>
          <p:nvPr/>
        </p:nvSpPr>
        <p:spPr>
          <a:xfrm>
            <a:off x="6261748" y="1352723"/>
            <a:ext cx="4638675"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alpha val="100000"/>
                  </a:schemeClr>
                </a:solidFill>
                <a:latin typeface="Microsoft Yahei"/>
                <a:ea typeface="Microsoft Yahei"/>
                <a:cs typeface="Microsoft Yahei"/>
              </a:rPr>
              <a:t>研究目的</a:t>
            </a:r>
          </a:p>
        </p:txBody>
      </p:sp>
      <p:sp>
        <p:nvSpPr>
          <p:cNvPr id="5" name="TextBox 5"/>
          <p:cNvSpPr txBox="1"/>
          <p:nvPr/>
        </p:nvSpPr>
        <p:spPr>
          <a:xfrm>
            <a:off x="6261748" y="4499375"/>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琶音作为一种重要的音乐元素，广泛存在于各种音乐作品中。全白键或全黑键构成的琶音则具有特殊的色彩和表现力，对于丰富音乐作品的内涵和风格具有重要意义。</a:t>
            </a:r>
          </a:p>
        </p:txBody>
      </p:sp>
      <p:sp>
        <p:nvSpPr>
          <p:cNvPr id="6" name="TextBox 6"/>
          <p:cNvSpPr txBox="1"/>
          <p:nvPr/>
        </p:nvSpPr>
        <p:spPr>
          <a:xfrm>
            <a:off x="6261748" y="3870593"/>
            <a:ext cx="5124450"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alpha val="100000"/>
                  </a:schemeClr>
                </a:solidFill>
                <a:latin typeface="Microsoft Yahei"/>
                <a:ea typeface="Microsoft Yahei"/>
                <a:cs typeface="Microsoft Yahei"/>
              </a:rPr>
              <a:t>背景介绍</a:t>
            </a:r>
          </a:p>
        </p:txBody>
      </p:sp>
      <p:grpSp>
        <p:nvGrpSpPr>
          <p:cNvPr id="7" name="Group 7"/>
          <p:cNvGrpSpPr/>
          <p:nvPr/>
        </p:nvGrpSpPr>
        <p:grpSpPr>
          <a:xfrm>
            <a:off x="454963" y="93878"/>
            <a:ext cx="10641129" cy="914400"/>
            <a:chOff x="454963" y="93878"/>
            <a:chExt cx="10641129" cy="914400"/>
          </a:xfrm>
        </p:grpSpPr>
        <p:sp>
          <p:nvSpPr>
            <p:cNvPr id="8" name="AutoShape 8"/>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TextBox 28"/>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目的和背景</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mt="70000"/>
          </a:blip>
          <a:srcRect t="16667" b="16667"/>
          <a:stretch>
            <a:fillRect/>
          </a:stretch>
        </p:blipFill>
        <p:spPr>
          <a:xfrm>
            <a:off x="939482" y="1415327"/>
            <a:ext cx="4843295" cy="4843296"/>
          </a:xfrm>
          <a:prstGeom prst="roundRect">
            <a:avLst/>
          </a:prstGeom>
        </p:spPr>
      </p:pic>
      <p:sp>
        <p:nvSpPr>
          <p:cNvPr id="3" name="TextBox 3"/>
          <p:cNvSpPr txBox="1"/>
          <p:nvPr/>
        </p:nvSpPr>
        <p:spPr>
          <a:xfrm>
            <a:off x="6261748" y="2005888"/>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探讨全白键或全黑键构成的琶音在音乐创作和演奏中的独特性和价值。</a:t>
            </a:r>
          </a:p>
        </p:txBody>
      </p:sp>
      <p:sp>
        <p:nvSpPr>
          <p:cNvPr id="4" name="TextBox 4"/>
          <p:cNvSpPr txBox="1"/>
          <p:nvPr/>
        </p:nvSpPr>
        <p:spPr>
          <a:xfrm>
            <a:off x="6261748" y="1352723"/>
            <a:ext cx="4638675"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alpha val="100000"/>
                  </a:schemeClr>
                </a:solidFill>
                <a:latin typeface="Microsoft Yahei"/>
                <a:ea typeface="Microsoft Yahei"/>
                <a:cs typeface="Microsoft Yahei"/>
              </a:rPr>
              <a:t>研究目的</a:t>
            </a:r>
          </a:p>
        </p:txBody>
      </p:sp>
      <p:sp>
        <p:nvSpPr>
          <p:cNvPr id="5" name="TextBox 5"/>
          <p:cNvSpPr txBox="1"/>
          <p:nvPr/>
        </p:nvSpPr>
        <p:spPr>
          <a:xfrm>
            <a:off x="6261748" y="4499375"/>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琶音作为一种重要的音乐元素，广泛存在于各种音乐作品中。全白键或全黑键构成的琶音则具有特殊的色彩和表现力，对于丰富音乐作品的内涵和风格具有重要意义。</a:t>
            </a:r>
          </a:p>
        </p:txBody>
      </p:sp>
      <p:sp>
        <p:nvSpPr>
          <p:cNvPr id="6" name="TextBox 6"/>
          <p:cNvSpPr txBox="1"/>
          <p:nvPr/>
        </p:nvSpPr>
        <p:spPr>
          <a:xfrm>
            <a:off x="6261748" y="3870593"/>
            <a:ext cx="5124450"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alpha val="100000"/>
                  </a:schemeClr>
                </a:solidFill>
                <a:latin typeface="Microsoft Yahei"/>
                <a:ea typeface="Microsoft Yahei"/>
                <a:cs typeface="Microsoft Yahei"/>
              </a:rPr>
              <a:t>背景介绍</a:t>
            </a:r>
          </a:p>
        </p:txBody>
      </p:sp>
      <p:grpSp>
        <p:nvGrpSpPr>
          <p:cNvPr id="7" name="Group 7"/>
          <p:cNvGrpSpPr/>
          <p:nvPr/>
        </p:nvGrpSpPr>
        <p:grpSpPr>
          <a:xfrm>
            <a:off x="454963" y="93878"/>
            <a:ext cx="10641129" cy="914400"/>
            <a:chOff x="454963" y="93878"/>
            <a:chExt cx="10641129" cy="914400"/>
          </a:xfrm>
        </p:grpSpPr>
        <p:sp>
          <p:nvSpPr>
            <p:cNvPr id="8" name="AutoShape 8"/>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TextBox 28"/>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目的和背景</a:t>
              </a:r>
            </a:p>
          </p:txBody>
        </p:sp>
      </p:gr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https://d.book118.com/027024043011006034</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F4F7FF"/>
      </a:lt1>
      <a:dk2>
        <a:srgbClr val="0A0237"/>
      </a:dk2>
      <a:lt2>
        <a:srgbClr val="FFFFFF"/>
      </a:lt2>
      <a:accent1>
        <a:srgbClr val="0084FF"/>
      </a:accent1>
      <a:accent2>
        <a:srgbClr val="5196FF"/>
      </a:accent2>
      <a:accent3>
        <a:srgbClr val="4454DF"/>
      </a:accent3>
      <a:accent4>
        <a:srgbClr val="7FA9F1"/>
      </a:accent4>
      <a:accent5>
        <a:srgbClr val="ABDDFF"/>
      </a:accent5>
      <a:accent6>
        <a:srgbClr val="A2E5B9"/>
      </a:accent6>
      <a:hlink>
        <a:srgbClr val="0000FF"/>
      </a:hlink>
      <a:folHlink>
        <a:srgbClr val="800080"/>
      </a:folHlink>
    </a:clrScheme>
    <a:fontScheme name="Office">
      <a:majorFont>
        <a:latin typeface="Calibri"/>
        <a:ea typeface="Calibri"/>
        <a:cs typeface="Arial"/>
        <a:font script="Uigh" typeface="Microsoft Uighur"/>
        <a:font script="Beng" typeface="Vrinda"/>
        <a:font script="Thai" typeface="Angsana New"/>
        <a:font script="Mlym" typeface="Kartika"/>
        <a:font script="Yiii" typeface="Microsoft Yi Baiti"/>
        <a:font script="Cher" typeface="Plantagenet Cherokee"/>
        <a:font script="Orya" typeface="Kalinga"/>
        <a:font script="Gujr" typeface="Shruti"/>
        <a:font script="Viet" typeface="Times New Roman"/>
        <a:font script="Arab" typeface="Times New Roman"/>
        <a:font script="Hebr" typeface="Times New Roman"/>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MoolBoran"/>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ajorFont>
      <a:minorFont>
        <a:latin typeface="Calibri"/>
        <a:ea typeface="Calibri"/>
        <a:cs typeface="Arial"/>
        <a:font script="Uigh" typeface="Microsoft Uighur"/>
        <a:font script="Beng" typeface="Vrinda"/>
        <a:font script="Thai" typeface="Cordia New"/>
        <a:font script="Mlym" typeface="Kartika"/>
        <a:font script="Yiii" typeface="Microsoft Yi Baiti"/>
        <a:font script="Cher" typeface="Plantagenet Cherokee"/>
        <a:font script="Orya" typeface="Kalinga"/>
        <a:font script="Gujr" typeface="Shruti"/>
        <a:font script="Viet" typeface="Arial"/>
        <a:font script="Arab" typeface="Arial"/>
        <a:font script="Hebr" typeface="Arial"/>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DaunPenh"/>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32</Paragraphs>
  <Slides>8</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8</vt:i4>
      </vt:variant>
    </vt:vector>
  </HeadingPairs>
  <TitlesOfParts>
    <vt:vector baseType="lpstr" size="12">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2024-09-07T18:33:11.623</cp:lastPrinted>
  <dcterms:created xsi:type="dcterms:W3CDTF">2024-09-07T10:33:11Z</dcterms:created>
  <dcterms:modified xsi:type="dcterms:W3CDTF">2024-09-07T10:33:13Z</dcterms:modified>
</cp:coreProperties>
</file>