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EE1D40-4E94-4BB8-A04B-4AAF5A889E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12D280-D3D4-49E8-8C27-3BA7E75815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166BF4-2C25-4825-81A4-5AA1296D3D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259695-27FF-4693-9B65-5A4242946A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1E2B30-3633-4563-A08A-F9D3047E05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C54F1D-AE64-4F35-854D-3A0A0B0B51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EEC341-06CC-4F5A-9F6F-4B08ECF2C1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50BA40-168F-499B-A72C-AAEE026B89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14E727-6FE4-4992-A3AD-69015D909D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9EDB12-D614-48D6-9555-A9473BF3CD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37DB33-40EB-4A88-BB68-86BDC36AC8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2411601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新生儿窒息护理查房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新生儿窒息概述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新生儿窒息的紧急处理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新生儿窒息的预防措施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新生儿窒息的并发症及处理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新生儿窒息护理查房实践与案例分析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新生儿窒息概述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313" r="243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生儿窒息是指由于产前、产时或产后的各种原因导致胎儿缺氧而发生宫内窘迫或娩出过程中发生呼吸、循环障碍，导致生后1分钟内无自主呼吸或未能建立规律呼吸，以低氧血症、高碳酸血症和酸中毒为主要病理生理改变的疾病。</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根据窒息严重程度，可分为轻度窒息和重度窒息。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新生儿窒息的主要病因包括母孕期疾病、胎儿宫内发育异常、胎盘和脐带异常、分娩过程中胎儿窘迫等。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病因</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新生儿窒息时，缺氧导致机体各系统功能紊乱，出现酸中毒、低血糖、低钙血症等并发症，严重时可导致多器官功能衰竭。</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病理生理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新生儿窒息主要表现为皮肤颜色苍白或青紫，呼吸浅快或不规则，心跳缓慢或增快，对外界刺激无反应等。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根据新生儿窒息的典型临床表现及实验室检查，如血气分析、血糖、电解质等，可对新生儿窒息进行诊断。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临床表现</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新生儿窒息的紧急处理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ABCDE复苏方案</a:t>
              </a:r>
            </a:p>
          </p:txBody>
        </p:sp>
      </p:grpSp>
      <p:grpSp>
        <p:nvGrpSpPr>
          <p:cNvPr id="25" name="Group 25"/>
          <p:cNvGrpSpPr/>
          <p:nvPr/>
        </p:nvGrpSpPr>
        <p:grpSpPr>
          <a:xfrm>
            <a:off x="763829" y="2541248"/>
            <a:ext cx="2267763" cy="1218088"/>
            <a:chOff x="763829" y="2541248"/>
            <a:chExt cx="2267763" cy="1218088"/>
          </a:xfrm>
        </p:grpSpPr>
        <p:sp>
          <p:nvSpPr>
            <p:cNvPr id="26" name="TextBox 26"/>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A（Airway）：开放气道，保持呼吸道通畅。</a:t>
              </a:r>
            </a:p>
          </p:txBody>
        </p:sp>
      </p:grpSp>
      <p:grpSp>
        <p:nvGrpSpPr>
          <p:cNvPr id="27" name="Group 27"/>
          <p:cNvGrpSpPr/>
          <p:nvPr/>
        </p:nvGrpSpPr>
        <p:grpSpPr>
          <a:xfrm>
            <a:off x="3095436" y="4987041"/>
            <a:ext cx="2267763" cy="1218088"/>
            <a:chOff x="3095436" y="4987041"/>
            <a:chExt cx="2267763" cy="1218088"/>
          </a:xfrm>
        </p:grpSpPr>
        <p:sp>
          <p:nvSpPr>
            <p:cNvPr id="28" name="TextBox 28"/>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C（Circulation）：建立有效循环，给予胸外按压。</a:t>
              </a:r>
            </a:p>
          </p:txBody>
        </p:sp>
      </p:grpSp>
      <p:grpSp>
        <p:nvGrpSpPr>
          <p:cNvPr id="29" name="Group 29"/>
          <p:cNvGrpSpPr/>
          <p:nvPr/>
        </p:nvGrpSpPr>
        <p:grpSpPr>
          <a:xfrm>
            <a:off x="7054044" y="4987041"/>
            <a:ext cx="2267763" cy="1218088"/>
            <a:chOff x="7054044" y="4987041"/>
            <a:chExt cx="2267763" cy="1218088"/>
          </a:xfrm>
        </p:grpSpPr>
        <p:sp>
          <p:nvSpPr>
            <p:cNvPr id="30" name="TextBox 30"/>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D（Drugs）：给予药物，如肾上腺素。</a:t>
              </a:r>
            </a:p>
          </p:txBody>
        </p:sp>
      </p:grpSp>
      <p:grpSp>
        <p:nvGrpSpPr>
          <p:cNvPr id="31" name="Group 31"/>
          <p:cNvGrpSpPr/>
          <p:nvPr/>
        </p:nvGrpSpPr>
        <p:grpSpPr>
          <a:xfrm>
            <a:off x="8972595" y="2757148"/>
            <a:ext cx="2267763" cy="1218088"/>
            <a:chOff x="8972595" y="2757148"/>
            <a:chExt cx="2267763" cy="1218088"/>
          </a:xfrm>
        </p:grpSpPr>
        <p:sp>
          <p:nvSpPr>
            <p:cNvPr id="32" name="TextBox 32"/>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B（Breathing）：建立呼吸，给予人工呼吸。</a:t>
              </a:r>
            </a:p>
          </p:txBody>
        </p:sp>
      </p:grpSp>
      <p:sp>
        <p:nvSpPr>
          <p:cNvPr id="33" name="Freeform 33"/>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7802444" y="2287786"/>
            <a:ext cx="461677" cy="550831"/>
            <a:chOff x="7802444" y="2287786"/>
            <a:chExt cx="461677" cy="550831"/>
          </a:xfrm>
        </p:grpSpPr>
        <p:sp>
          <p:nvSpPr>
            <p:cNvPr id="38" name="Freeform 38"/>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3614276" y="3475144"/>
            <a:ext cx="664559" cy="579787"/>
            <a:chOff x="3614276" y="3475144"/>
            <a:chExt cx="664559" cy="579787"/>
          </a:xfrm>
        </p:grpSpPr>
        <p:sp>
          <p:nvSpPr>
            <p:cNvPr id="41" name="Freeform 41"/>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6455230" y="3620596"/>
            <a:ext cx="577692" cy="614458"/>
            <a:chOff x="6455230" y="3620596"/>
            <a:chExt cx="577692" cy="614458"/>
          </a:xfrm>
        </p:grpSpPr>
        <p:sp>
          <p:nvSpPr>
            <p:cNvPr id="44" name="Freeform 44"/>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8" name="Group 48"/>
          <p:cNvGrpSpPr/>
          <p:nvPr/>
        </p:nvGrpSpPr>
        <p:grpSpPr>
          <a:xfrm>
            <a:off x="5009105" y="2064915"/>
            <a:ext cx="559445" cy="701973"/>
            <a:chOff x="5009105" y="2064915"/>
            <a:chExt cx="559445" cy="701973"/>
          </a:xfrm>
        </p:grpSpPr>
        <p:sp>
          <p:nvSpPr>
            <p:cNvPr id="49" name="Freeform 49"/>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药物使用</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在医生指导下给予肾上腺素等药物。</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建立有效循环</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给予胸外按压，按压深度为胸廓厚度的1/3-1/2，频率为100-120次/分。</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建立呼吸</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给予人工呼吸，频率为40-60次/分，吹气时要确保胸部抬起。</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快速识别窒息</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观察新生儿是否有呼吸困难、发绀、哭声等窒息症状。</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保持呼吸道通畅</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将新生儿头后仰、下颌上抬，开放气道。如有异物阻塞，立即清除。</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复苏流程与操作要点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3611" r="23611"/>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822" r="18822"/>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复苏后护理与观察</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观察呼吸、心率、血压等指标，确保生命体征稳定。</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注意保暖，维持正常体温。</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监测血糖、电解质等指标，维持内环境稳定。</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密切观察神经系统症状，及时发现并处理脑损伤。</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新生儿窒息的预防措施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778" b="977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676" b="2767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产前预防</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定期产检</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孕妇应定期进行产前检查，以便及时发现并处理可能导致新生儿窒息的高危因素。</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控制孕期并发症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孕妇应积极控制孕期并发症，如糖尿病、高血压等，以降低新生儿窒息的风险。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避免孕期吸烟和饮酒</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孕妇应避免吸烟和饮酒，因为它们可能对胎儿的呼吸系统产生不良影响。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https://d.book118.com/027024116010006031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2024-09-02T23:59:47.573</cp:lastPrinted>
  <dcterms:created xsi:type="dcterms:W3CDTF">2024-09-02T15:59:47Z</dcterms:created>
  <dcterms:modified xsi:type="dcterms:W3CDTF">2024-09-02T15:59:49Z</dcterms:modified>
</cp:coreProperties>
</file>