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AB8C23-B2A1-49BC-8E0D-EF495DC66E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2CC4B4-6B19-471F-9ECC-D8EBD63279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532180-9608-46B2-A6A4-C15BF32BA7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D3CF21-D4FE-4FB0-A504-59549FDE8F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CF3242C-E3A9-41DB-9B37-B5B422181B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E5D1E64-D033-4E1A-8798-3EBFF0D8A2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45FB356-7873-42B9-BE67-A0B70EE449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83F65D-6D8C-43FA-B1CF-9100727685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D33DF8-C845-4EC6-9F8E-8E3C7E597B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F2D6B3-15B2-45D3-9AEA-3CB3170973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FE4292-D3DA-4D1B-B70F-116EF858D0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7025050031006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小红书营销策略总结分析报告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704397" y="3288030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704397" y="3754755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/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小红书营销策略分析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营销策略效果评估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优秀案例分享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未来展望与建议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分析小红书平台的营销策略，总结其特点和优势，为企业和品牌在小红书上进行营销活动提供参考和借鉴。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随着移动互联网的普及，社交媒体平台成为品牌营销的重要渠道。小红书作为国内知名的社交电商平台，吸引了大量品牌和用户的关注，因此对其营销策略进行总结分析具有重要意义。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2375" r="223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报告目的和背景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493" r="21493"/>
          <a:stretch>
            <a:fillRect/>
          </a:stretch>
        </p:blipFill>
        <p:spPr>
          <a:xfrm>
            <a:off x="1241255" y="1314002"/>
            <a:ext cx="2902138" cy="509023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小红书平台简介</a:t>
            </a:r>
          </a:p>
        </p:txBody>
      </p:sp>
      <p:cxnSp>
        <p:nvCxnSpPr>
          <p:cNvPr id="24" name="Connector 24"/>
          <p:cNvCxnSpPr/>
          <p:nvPr/>
        </p:nvCxnSpPr>
        <p:spPr>
          <a:xfrm>
            <a:off x="4146550" y="1868488"/>
            <a:ext cx="1419225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5" name="Connector 25"/>
          <p:cNvCxnSpPr/>
          <p:nvPr/>
        </p:nvCxnSpPr>
        <p:spPr>
          <a:xfrm>
            <a:off x="3970338" y="3735388"/>
            <a:ext cx="2301875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6" name="Connector 26"/>
          <p:cNvCxnSpPr/>
          <p:nvPr/>
        </p:nvCxnSpPr>
        <p:spPr>
          <a:xfrm>
            <a:off x="2298700" y="5591175"/>
            <a:ext cx="2921000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7" name="Freeform 27"/>
          <p:cNvSpPr/>
          <p:nvPr/>
        </p:nvSpPr>
        <p:spPr>
          <a:xfrm>
            <a:off x="5541931" y="1397032"/>
            <a:ext cx="1192244" cy="973169"/>
          </a:xfrm>
          <a:custGeom>
            <a:rect l="l" t="t" r="r" b="b"/>
            <a:pathLst>
              <a:path w="1210" h="984">
                <a:moveTo>
                  <a:pt x="1210" y="491"/>
                </a:moveTo>
                <a:cubicBezTo>
                  <a:pt x="982" y="424"/>
                  <a:pt x="982" y="424"/>
                  <a:pt x="982" y="424"/>
                </a:cubicBezTo>
                <a:cubicBezTo>
                  <a:pt x="949" y="184"/>
                  <a:pt x="743" y="0"/>
                  <a:pt x="494" y="0"/>
                </a:cubicBezTo>
                <a:cubicBezTo>
                  <a:pt x="221" y="0"/>
                  <a:pt x="0" y="221"/>
                  <a:pt x="0" y="493"/>
                </a:cubicBezTo>
                <a:cubicBezTo>
                  <a:pt x="0" y="766"/>
                  <a:pt x="221" y="986"/>
                  <a:pt x="494" y="986"/>
                </a:cubicBezTo>
                <a:cubicBezTo>
                  <a:pt x="745" y="986"/>
                  <a:pt x="952" y="799"/>
                  <a:pt x="983" y="557"/>
                </a:cubicBezTo>
                <a:lnTo>
                  <a:pt x="1210" y="491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643563" y="1495425"/>
            <a:ext cx="773144" cy="77628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5986463" y="3243263"/>
            <a:ext cx="1192244" cy="971550"/>
          </a:xfrm>
          <a:custGeom>
            <a:rect l="l" t="t" r="r" b="b"/>
            <a:pathLst>
              <a:path w="1210" h="984">
                <a:moveTo>
                  <a:pt x="1210" y="491"/>
                </a:moveTo>
                <a:cubicBezTo>
                  <a:pt x="982" y="424"/>
                  <a:pt x="982" y="424"/>
                  <a:pt x="982" y="424"/>
                </a:cubicBezTo>
                <a:cubicBezTo>
                  <a:pt x="949" y="184"/>
                  <a:pt x="743" y="0"/>
                  <a:pt x="494" y="0"/>
                </a:cubicBezTo>
                <a:cubicBezTo>
                  <a:pt x="221" y="0"/>
                  <a:pt x="0" y="221"/>
                  <a:pt x="0" y="493"/>
                </a:cubicBezTo>
                <a:cubicBezTo>
                  <a:pt x="0" y="766"/>
                  <a:pt x="221" y="986"/>
                  <a:pt x="494" y="986"/>
                </a:cubicBezTo>
                <a:cubicBezTo>
                  <a:pt x="745" y="986"/>
                  <a:pt x="952" y="799"/>
                  <a:pt x="983" y="557"/>
                </a:cubicBezTo>
                <a:lnTo>
                  <a:pt x="1210" y="491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088094" y="3341656"/>
            <a:ext cx="773144" cy="77466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918043" y="5105400"/>
            <a:ext cx="1193768" cy="971550"/>
          </a:xfrm>
          <a:custGeom>
            <a:rect l="l" t="t" r="r" b="b"/>
            <a:pathLst>
              <a:path w="1210" h="984">
                <a:moveTo>
                  <a:pt x="1210" y="491"/>
                </a:moveTo>
                <a:cubicBezTo>
                  <a:pt x="982" y="424"/>
                  <a:pt x="982" y="424"/>
                  <a:pt x="982" y="424"/>
                </a:cubicBezTo>
                <a:cubicBezTo>
                  <a:pt x="949" y="184"/>
                  <a:pt x="743" y="0"/>
                  <a:pt x="494" y="0"/>
                </a:cubicBezTo>
                <a:cubicBezTo>
                  <a:pt x="221" y="0"/>
                  <a:pt x="0" y="221"/>
                  <a:pt x="0" y="493"/>
                </a:cubicBezTo>
                <a:cubicBezTo>
                  <a:pt x="0" y="766"/>
                  <a:pt x="221" y="986"/>
                  <a:pt x="494" y="986"/>
                </a:cubicBezTo>
                <a:cubicBezTo>
                  <a:pt x="745" y="986"/>
                  <a:pt x="952" y="799"/>
                  <a:pt x="983" y="557"/>
                </a:cubicBezTo>
                <a:lnTo>
                  <a:pt x="1210" y="491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022818" y="5203793"/>
            <a:ext cx="774668" cy="77466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5753100" y="1618821"/>
            <a:ext cx="693277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176010" y="3464243"/>
            <a:ext cx="6972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5118735" y="5326380"/>
            <a:ext cx="6972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6861239" y="1206532"/>
            <a:ext cx="4364355" cy="135716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小红书是一个以UGC（用户生成内容）为主的社交电商平台，用户可以在上面分享自己的购物心得、使用体验等，同时也可以通过平台购买商品。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7178707" y="3037856"/>
            <a:ext cx="4364355" cy="1377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小红书的用户群体主要是年轻人，他们具有较高的消费能力和追求品质生活的需求，因此对于品牌和产品有着较高的要求。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118675" y="4936127"/>
            <a:ext cx="4362450" cy="1348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小红书平台具有以下几个特点：内容丰富多样、用户互动性强、商品品质有保障、推广方式灵活等。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小红书营销策略分析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493" r="21493"/>
          <a:stretch>
            <a:fillRect/>
          </a:stretch>
        </p:blipFill>
        <p:spPr>
          <a:xfrm>
            <a:off x="1256535" y="1126660"/>
            <a:ext cx="3172115" cy="556376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422775" y="1963738"/>
            <a:ext cx="1419225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3970338" y="3735388"/>
            <a:ext cx="2301875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2298700" y="5410200"/>
            <a:ext cx="2921000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6" name="Freeform 6"/>
          <p:cNvSpPr/>
          <p:nvPr/>
        </p:nvSpPr>
        <p:spPr>
          <a:xfrm>
            <a:off x="5541931" y="1492282"/>
            <a:ext cx="1192244" cy="973169"/>
          </a:xfrm>
          <a:custGeom>
            <a:rect l="l" t="t" r="r" b="b"/>
            <a:pathLst>
              <a:path w="1210" h="984">
                <a:moveTo>
                  <a:pt x="1210" y="491"/>
                </a:moveTo>
                <a:cubicBezTo>
                  <a:pt x="982" y="424"/>
                  <a:pt x="982" y="424"/>
                  <a:pt x="982" y="424"/>
                </a:cubicBezTo>
                <a:cubicBezTo>
                  <a:pt x="949" y="184"/>
                  <a:pt x="743" y="0"/>
                  <a:pt x="494" y="0"/>
                </a:cubicBezTo>
                <a:cubicBezTo>
                  <a:pt x="221" y="0"/>
                  <a:pt x="0" y="221"/>
                  <a:pt x="0" y="493"/>
                </a:cubicBezTo>
                <a:cubicBezTo>
                  <a:pt x="0" y="766"/>
                  <a:pt x="221" y="986"/>
                  <a:pt x="494" y="986"/>
                </a:cubicBezTo>
                <a:cubicBezTo>
                  <a:pt x="745" y="986"/>
                  <a:pt x="952" y="799"/>
                  <a:pt x="983" y="557"/>
                </a:cubicBezTo>
                <a:lnTo>
                  <a:pt x="1210" y="491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643563" y="1590675"/>
            <a:ext cx="773144" cy="77628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986463" y="3243263"/>
            <a:ext cx="1192244" cy="971550"/>
          </a:xfrm>
          <a:custGeom>
            <a:rect l="l" t="t" r="r" b="b"/>
            <a:pathLst>
              <a:path w="1210" h="984">
                <a:moveTo>
                  <a:pt x="1210" y="491"/>
                </a:moveTo>
                <a:cubicBezTo>
                  <a:pt x="982" y="424"/>
                  <a:pt x="982" y="424"/>
                  <a:pt x="982" y="424"/>
                </a:cubicBezTo>
                <a:cubicBezTo>
                  <a:pt x="949" y="184"/>
                  <a:pt x="743" y="0"/>
                  <a:pt x="494" y="0"/>
                </a:cubicBezTo>
                <a:cubicBezTo>
                  <a:pt x="221" y="0"/>
                  <a:pt x="0" y="221"/>
                  <a:pt x="0" y="493"/>
                </a:cubicBezTo>
                <a:cubicBezTo>
                  <a:pt x="0" y="766"/>
                  <a:pt x="221" y="986"/>
                  <a:pt x="494" y="986"/>
                </a:cubicBezTo>
                <a:cubicBezTo>
                  <a:pt x="745" y="986"/>
                  <a:pt x="952" y="799"/>
                  <a:pt x="983" y="557"/>
                </a:cubicBezTo>
                <a:lnTo>
                  <a:pt x="1210" y="491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088094" y="3341656"/>
            <a:ext cx="773144" cy="77466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4918043" y="4924425"/>
            <a:ext cx="1193768" cy="971550"/>
          </a:xfrm>
          <a:custGeom>
            <a:rect l="l" t="t" r="r" b="b"/>
            <a:pathLst>
              <a:path w="1210" h="984">
                <a:moveTo>
                  <a:pt x="1210" y="491"/>
                </a:moveTo>
                <a:cubicBezTo>
                  <a:pt x="982" y="424"/>
                  <a:pt x="982" y="424"/>
                  <a:pt x="982" y="424"/>
                </a:cubicBezTo>
                <a:cubicBezTo>
                  <a:pt x="949" y="184"/>
                  <a:pt x="743" y="0"/>
                  <a:pt x="494" y="0"/>
                </a:cubicBezTo>
                <a:cubicBezTo>
                  <a:pt x="221" y="0"/>
                  <a:pt x="0" y="221"/>
                  <a:pt x="0" y="493"/>
                </a:cubicBezTo>
                <a:cubicBezTo>
                  <a:pt x="0" y="766"/>
                  <a:pt x="221" y="986"/>
                  <a:pt x="494" y="986"/>
                </a:cubicBezTo>
                <a:cubicBezTo>
                  <a:pt x="745" y="986"/>
                  <a:pt x="952" y="799"/>
                  <a:pt x="983" y="557"/>
                </a:cubicBezTo>
                <a:lnTo>
                  <a:pt x="1210" y="491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022818" y="5022818"/>
            <a:ext cx="774668" cy="77466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753100" y="1714071"/>
            <a:ext cx="693277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176010" y="3464243"/>
            <a:ext cx="6972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5118735" y="5145405"/>
            <a:ext cx="6972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861239" y="1457325"/>
            <a:ext cx="4229100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内容类型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861239" y="1795982"/>
            <a:ext cx="436435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小红书用户偏爱真实、有趣、有用的内容，因此营销内容应注重这些特点，如产品测评、教程、生活分享等。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178707" y="3213215"/>
            <a:ext cx="4229100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内容质量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178707" y="3551872"/>
            <a:ext cx="4362450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高质量的内容更容易获得用户认可和分享，因此要注重内容的创意和制作质量，如精美的图片、视频等。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257377" y="4914900"/>
            <a:ext cx="4229100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内容频率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257377" y="5253557"/>
            <a:ext cx="4362450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保持一定的内容发布频率，定期更新，提高用户粘性。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TextBox 4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内容营销策略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用户互动策略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评论回复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及时回复用户的评论和私信，增强用户参与感和忠诚度。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用户调查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通过调查问卷了解用户需求和意见，优化营销策略。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UGC（用户生成内容）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鼓励用户分享自己的经验和故事，提高用户参与度。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与品牌进行合作，通过产品置换、赞助等方式进行推广。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品牌合作方式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与具有影响力的KOL进行合作，扩大品牌知名度和影响力。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KOL（关键意见领袖）合作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与其他品牌或行业进行跨界合作，共同推广产品和服务。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跨界合作</a:t>
            </a:r>
          </a:p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品牌合作策略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营销策略效果评估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5400000">
            <a:off x="4261455" y="1786438"/>
            <a:ext cx="3669090" cy="4127726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5400000">
            <a:off x="6507340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5400000">
            <a:off x="7484017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5400000">
            <a:off x="6495148" y="5075220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5400000">
            <a:off x="4599191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3589249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5400000">
            <a:off x="4611383" y="508741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776775" y="1207198"/>
            <a:ext cx="4129625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776775" y="1654506"/>
            <a:ext cx="3900518" cy="819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通过对比营销活动前后的用户数据，分析用户增长情况，包括新用户数量、活跃用户比例等指标。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746354" y="3180495"/>
            <a:ext cx="338414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746354" y="3627804"/>
            <a:ext cx="3305175" cy="1104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根据用户增长数据，分析用户增长趋势，包括用户增长速度、留存率等指标，以评估营销策略对用户增长的影响。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776775" y="5015040"/>
            <a:ext cx="4129625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776775" y="5462349"/>
            <a:ext cx="3994520" cy="95591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通过分析用户画像，了解用户的基本特征、兴趣爱好等信息，以评估营销策略对目标用户群体的吸引程度。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305680" y="1345950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05680" y="1793259"/>
            <a:ext cx="4048125" cy="819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评估营销策略对用户增长的影响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04586" y="3180495"/>
            <a:ext cx="316719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69245" y="3627804"/>
            <a:ext cx="3305175" cy="1104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分析用户增长趋势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454963" y="5015040"/>
            <a:ext cx="3895628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54963" y="5462349"/>
            <a:ext cx="3898264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用户画像分析</a:t>
            </a:r>
          </a:p>
        </p:txBody>
      </p:sp>
      <p:sp>
        <p:nvSpPr>
          <p:cNvPr id="21" name="Freeform 21"/>
          <p:cNvSpPr/>
          <p:nvPr/>
        </p:nvSpPr>
        <p:spPr>
          <a:xfrm>
            <a:off x="5410459" y="3071807"/>
            <a:ext cx="1371081" cy="1371081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519258" y="1436636"/>
            <a:ext cx="1122727" cy="1152525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347063" y="1412952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3444473" y="3277277"/>
            <a:ext cx="1281814" cy="1152525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344483" y="3265085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581926" y="5111822"/>
            <a:ext cx="1023483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6347063" y="5099630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sp>
        <p:nvSpPr>
          <p:cNvPr id="28" name="AutoShape 2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用户增长情况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768485" y="3856609"/>
            <a:ext cx="1333631" cy="1748539"/>
          </a:xfrm>
          <a:custGeom>
            <a:rect l="l" t="t" r="r" b="b"/>
            <a:pathLst>
              <a:path w="110" h="145">
                <a:moveTo>
                  <a:pt x="26" y="3"/>
                </a:moveTo>
                <a:cubicBezTo>
                  <a:pt x="14" y="0"/>
                  <a:pt x="0" y="30"/>
                  <a:pt x="12" y="68"/>
                </a:cubicBezTo>
                <a:cubicBezTo>
                  <a:pt x="26" y="112"/>
                  <a:pt x="50" y="142"/>
                  <a:pt x="81" y="143"/>
                </a:cubicBezTo>
                <a:cubicBezTo>
                  <a:pt x="110" y="145"/>
                  <a:pt x="111" y="119"/>
                  <a:pt x="93" y="78"/>
                </a:cubicBezTo>
                <a:cubicBezTo>
                  <a:pt x="76" y="43"/>
                  <a:pt x="38" y="5"/>
                  <a:pt x="26" y="3"/>
                </a:cubicBezTo>
                <a:close/>
              </a:path>
            </a:pathLst>
          </a:custGeom>
          <a:solidFill>
            <a:schemeClr val="accent5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359093" y="3744415"/>
            <a:ext cx="1466995" cy="1157930"/>
          </a:xfrm>
          <a:custGeom>
            <a:rect l="l" t="t" r="r" b="b"/>
            <a:pathLst>
              <a:path w="122" h="96">
                <a:moveTo>
                  <a:pt x="2" y="5"/>
                </a:moveTo>
                <a:cubicBezTo>
                  <a:pt x="0" y="13"/>
                  <a:pt x="34" y="53"/>
                  <a:pt x="69" y="74"/>
                </a:cubicBezTo>
                <a:cubicBezTo>
                  <a:pt x="103" y="94"/>
                  <a:pt x="122" y="96"/>
                  <a:pt x="119" y="75"/>
                </a:cubicBezTo>
                <a:cubicBezTo>
                  <a:pt x="116" y="55"/>
                  <a:pt x="97" y="37"/>
                  <a:pt x="67" y="19"/>
                </a:cubicBezTo>
                <a:cubicBezTo>
                  <a:pt x="52" y="10"/>
                  <a:pt x="36" y="4"/>
                  <a:pt x="24" y="2"/>
                </a:cubicBezTo>
                <a:cubicBezTo>
                  <a:pt x="11" y="0"/>
                  <a:pt x="2" y="1"/>
                  <a:pt x="2" y="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205397" y="2290121"/>
            <a:ext cx="973763" cy="1049970"/>
          </a:xfrm>
          <a:custGeom>
            <a:rect l="l" t="t" r="r" b="b"/>
            <a:pathLst>
              <a:path w="81" h="87">
                <a:moveTo>
                  <a:pt x="62" y="84"/>
                </a:moveTo>
                <a:cubicBezTo>
                  <a:pt x="73" y="87"/>
                  <a:pt x="81" y="66"/>
                  <a:pt x="71" y="45"/>
                </a:cubicBezTo>
                <a:cubicBezTo>
                  <a:pt x="60" y="24"/>
                  <a:pt x="47" y="12"/>
                  <a:pt x="27" y="6"/>
                </a:cubicBezTo>
                <a:cubicBezTo>
                  <a:pt x="6" y="0"/>
                  <a:pt x="0" y="8"/>
                  <a:pt x="8" y="29"/>
                </a:cubicBezTo>
                <a:cubicBezTo>
                  <a:pt x="16" y="50"/>
                  <a:pt x="50" y="82"/>
                  <a:pt x="62" y="8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4017829" y="2436186"/>
            <a:ext cx="1661748" cy="1047853"/>
          </a:xfrm>
          <a:custGeom>
            <a:rect l="l" t="t" r="r" b="b"/>
            <a:pathLst>
              <a:path w="138" h="87">
                <a:moveTo>
                  <a:pt x="135" y="83"/>
                </a:moveTo>
                <a:cubicBezTo>
                  <a:pt x="138" y="76"/>
                  <a:pt x="111" y="43"/>
                  <a:pt x="79" y="25"/>
                </a:cubicBezTo>
                <a:cubicBezTo>
                  <a:pt x="48" y="6"/>
                  <a:pt x="25" y="0"/>
                  <a:pt x="13" y="12"/>
                </a:cubicBezTo>
                <a:cubicBezTo>
                  <a:pt x="0" y="25"/>
                  <a:pt x="16" y="43"/>
                  <a:pt x="52" y="64"/>
                </a:cubicBezTo>
                <a:cubicBezTo>
                  <a:pt x="71" y="75"/>
                  <a:pt x="91" y="81"/>
                  <a:pt x="107" y="84"/>
                </a:cubicBezTo>
                <a:cubicBezTo>
                  <a:pt x="123" y="87"/>
                  <a:pt x="134" y="87"/>
                  <a:pt x="135" y="8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102952" y="2918834"/>
            <a:ext cx="988580" cy="749374"/>
          </a:xfrm>
          <a:custGeom>
            <a:rect l="l" t="t" r="r" b="b"/>
            <a:pathLst>
              <a:path w="82" h="62">
                <a:moveTo>
                  <a:pt x="7" y="44"/>
                </a:moveTo>
                <a:cubicBezTo>
                  <a:pt x="14" y="51"/>
                  <a:pt x="24" y="54"/>
                  <a:pt x="36" y="57"/>
                </a:cubicBezTo>
                <a:cubicBezTo>
                  <a:pt x="49" y="59"/>
                  <a:pt x="58" y="62"/>
                  <a:pt x="69" y="56"/>
                </a:cubicBezTo>
                <a:cubicBezTo>
                  <a:pt x="80" y="50"/>
                  <a:pt x="82" y="37"/>
                  <a:pt x="64" y="20"/>
                </a:cubicBezTo>
                <a:cubicBezTo>
                  <a:pt x="47" y="4"/>
                  <a:pt x="32" y="0"/>
                  <a:pt x="16" y="5"/>
                </a:cubicBezTo>
                <a:cubicBezTo>
                  <a:pt x="0" y="10"/>
                  <a:pt x="0" y="37"/>
                  <a:pt x="7" y="44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53309" y="3532728"/>
            <a:ext cx="1706201" cy="1166398"/>
          </a:xfrm>
          <a:custGeom>
            <a:rect l="l" t="t" r="r" b="b"/>
            <a:pathLst>
              <a:path w="142" h="97">
                <a:moveTo>
                  <a:pt x="132" y="19"/>
                </a:moveTo>
                <a:cubicBezTo>
                  <a:pt x="127" y="14"/>
                  <a:pt x="114" y="8"/>
                  <a:pt x="98" y="5"/>
                </a:cubicBezTo>
                <a:cubicBezTo>
                  <a:pt x="82" y="1"/>
                  <a:pt x="62" y="0"/>
                  <a:pt x="47" y="5"/>
                </a:cubicBezTo>
                <a:cubicBezTo>
                  <a:pt x="13" y="15"/>
                  <a:pt x="0" y="34"/>
                  <a:pt x="22" y="63"/>
                </a:cubicBezTo>
                <a:cubicBezTo>
                  <a:pt x="46" y="94"/>
                  <a:pt x="78" y="97"/>
                  <a:pt x="110" y="80"/>
                </a:cubicBezTo>
                <a:cubicBezTo>
                  <a:pt x="138" y="66"/>
                  <a:pt x="142" y="30"/>
                  <a:pt x="132" y="19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V="1">
            <a:off x="6809988" y="2817224"/>
            <a:ext cx="1500864" cy="478414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oval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 flipV="1">
            <a:off x="5698628" y="1934486"/>
            <a:ext cx="1403489" cy="514401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oval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0" name="Connector 10"/>
          <p:cNvCxnSpPr/>
          <p:nvPr/>
        </p:nvCxnSpPr>
        <p:spPr>
          <a:xfrm flipH="1" flipV="1">
            <a:off x="3435689" y="2328225"/>
            <a:ext cx="1297644" cy="444544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oval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1" name="Connector 11"/>
          <p:cNvCxnSpPr/>
          <p:nvPr/>
        </p:nvCxnSpPr>
        <p:spPr>
          <a:xfrm flipH="1">
            <a:off x="3435689" y="4002674"/>
            <a:ext cx="1570721" cy="776892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oval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6790935" y="5349006"/>
            <a:ext cx="13463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oval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3" name="AutoShape 13"/>
          <p:cNvSpPr/>
          <p:nvPr/>
        </p:nvSpPr>
        <p:spPr>
          <a:xfrm>
            <a:off x="8789173" y="4002674"/>
            <a:ext cx="1280710" cy="24574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7493738" y="4320205"/>
            <a:ext cx="1053152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oval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TextBox 15"/>
          <p:cNvSpPr txBox="1"/>
          <p:nvPr/>
        </p:nvSpPr>
        <p:spPr>
          <a:xfrm>
            <a:off x="1212210" y="1650927"/>
            <a:ext cx="20859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212210" y="4279264"/>
            <a:ext cx="20859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102116" y="1134196"/>
            <a:ext cx="20859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383959" y="2397868"/>
            <a:ext cx="20859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8600805" y="3744415"/>
            <a:ext cx="20859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206123" y="5141535"/>
            <a:ext cx="20859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21" name="AutoShape 2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TextBox 4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转化率提升情况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040760" y="2041035"/>
            <a:ext cx="2257425" cy="139094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评估营销策略对转化率的影响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1040760" y="4601821"/>
            <a:ext cx="2257425" cy="18478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通过对比营销活动前后的转化率数据，分析转化率提升情况，包括购买转化率、注册转化率等指标。</a:t>
            </a:r>
          </a:p>
        </p:txBody>
      </p:sp>
      <p:sp>
        <p:nvSpPr>
          <p:cNvPr id="44" name="AutoShape 44"/>
          <p:cNvSpPr/>
          <p:nvPr/>
        </p:nvSpPr>
        <p:spPr>
          <a:xfrm>
            <a:off x="8758048" y="4431794"/>
            <a:ext cx="1280710" cy="24574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TextBox 45"/>
          <p:cNvSpPr txBox="1"/>
          <p:nvPr/>
        </p:nvSpPr>
        <p:spPr>
          <a:xfrm>
            <a:off x="7102116" y="1408147"/>
            <a:ext cx="3371850" cy="759511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转化率提升趋势分析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8383959" y="2667138"/>
            <a:ext cx="3371850" cy="772662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根据转化率数据，分析转化率提升趋势，包括转化率提升速度、稳定程度等指标，以评估营销策略对转化率的影响。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8611541" y="4021135"/>
            <a:ext cx="3371850" cy="77836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优化转化路径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8206123" y="5435933"/>
            <a:ext cx="3371850" cy="85812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通过优化转化路径，提高用户转化的便捷性和效率，例如优化注册流程、购买流程等，以提高转化率。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https://d.book118.com/027025050031006053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2024-09-26T23:31:29.449</cp:lastPrinted>
  <dcterms:created xsi:type="dcterms:W3CDTF">2024-09-26T15:31:29Z</dcterms:created>
  <dcterms:modified xsi:type="dcterms:W3CDTF">2024-09-26T15:31:31Z</dcterms:modified>
</cp:coreProperties>
</file>