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3" r:id="rId38"/>
  </p:sldIdLst>
  <p:sldSz cx="12192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tags" Target="tags/tag152.xml" /><Relationship Id="rId4" Type="http://schemas.openxmlformats.org/officeDocument/2006/relationships/slide" Target="slides/slide2.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8.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9.emf" /><Relationship Id="rId2" Type="http://schemas.openxmlformats.org/officeDocument/2006/relationships/image" Target="../media/image10.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5AD11E-3803-4F72-8F1F-9A0A3D7ED2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4EE0A5-DB92-4E22-A342-460AB4E54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766353-E40E-443C-B686-A76ACC33E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BF4A6F-DA15-4AF3-BB5A-E93BB25CA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F7B402-D61E-4A89-BB2D-588C4BA72A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5F8052-97E2-4EEF-96BD-6C76D4B934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84923D-1B65-4C2C-8F90-B8A5C95BD0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8C57D7-F258-4850-A04B-F0FF821F1C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3BF182-4F4B-48FC-AE07-2B76F73302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3BF22-3532-448A-A276-DF38BF9B3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97895-8EE2-46CF-843A-86EFF20F6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章首格式">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栏目 专题">
    <p:spTree>
      <p:nvGrpSpPr>
        <p:cNvPr id="1" name=""/>
        <p:cNvGrpSpPr/>
        <p:nvPr/>
      </p:nvGrpSpPr>
      <p:grpSpPr>
        <a:xfrm>
          <a:off x="0" y="0"/>
          <a:ext cx="0" cy="0"/>
        </a:xfrm>
      </p:grpSpPr>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栏目 过高考">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cSld name="过基础内容页">
    <p:spTree>
      <p:nvGrpSpPr>
        <p:cNvPr id="1" name=""/>
        <p:cNvGrpSpPr/>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栏目 过综合 章末">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xml" /><Relationship Id="rId11" Type="http://schemas.openxmlformats.org/officeDocument/2006/relationships/tags" Target="../tags/tag14.xml" /><Relationship Id="rId12" Type="http://schemas.openxmlformats.org/officeDocument/2006/relationships/tags" Target="../tags/tag15.xml" /><Relationship Id="rId13" Type="http://schemas.openxmlformats.org/officeDocument/2006/relationships/image" Target="file:///D:\qq&#25991;&#20214;\712321467\Image\C2C\Image2\%7b75232B38-A165-1FB7-499C-2E1C792CACB5%7d.png" TargetMode="External" /><Relationship Id="rId14" Type="http://schemas.openxmlformats.org/officeDocument/2006/relationships/image" Target="../media/image1.png" /><Relationship Id="rId15" Type="http://schemas.openxmlformats.org/officeDocument/2006/relationships/image" Target="../media/image2.jpeg" /><Relationship Id="rId16" Type="http://schemas.openxmlformats.org/officeDocument/2006/relationships/tags" Target="../tags/tag16.xml"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ags" Target="../tags/tag11.xml" /><Relationship Id="rId9" Type="http://schemas.openxmlformats.org/officeDocument/2006/relationships/tags" Target="../tags/tag1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5"/>
          <a:stretch>
            <a:fillRect/>
          </a:stretch>
        </a:blipFill>
        <a:effectLst/>
      </p:bgPr>
    </p:bg>
    <p:spTree>
      <p:nvGrpSpPr>
        <p:cNvPr id="1" name=""/>
        <p:cNvGrpSpPr/>
        <p:nvPr/>
      </p:nvGrpSpPr>
      <p:grpSpPr>
        <a:xfrm>
          <a:off x="0" y="0"/>
          <a:ext cx="0" cy="0"/>
        </a:xfrm>
      </p:grpSpPr>
      <p:sp>
        <p:nvSpPr>
          <p:cNvPr id="2" name="标题占位符 1"/>
          <p:cNvSpPr>
            <a:spLocks noGrp="1"/>
          </p:cNvSpPr>
          <p:nvPr>
            <p:ph type="title"/>
            <p:custDataLst>
              <p:tags r:id="rId8"/>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9"/>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0"/>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1"/>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2"/>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4" r:link="rId13"/>
          <a:stretch>
            <a:fillRect/>
          </a:stretch>
        </p:blipFill>
        <p:spPr>
          <a:xfrm>
            <a:off x="838200" y="365125"/>
            <a:ext cx="9525" cy="9525"/>
          </a:xfrm>
          <a:prstGeom prst="rect">
            <a:avLst/>
          </a:prstGeom>
          <a:noFill/>
          <a:ln>
            <a:noFill/>
            <a:miter lim="800000"/>
          </a:ln>
        </p:spPr>
      </p:pic>
    </p:spTree>
    <p:custDataLst>
      <p:tags r:id="rId16"/>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image" Target="../media/image3.jpeg" /><Relationship Id="rId8" Type="http://schemas.openxmlformats.org/officeDocument/2006/relationships/tags" Target="../tags/tag30.xml" /><Relationship Id="rId9" Type="http://schemas.openxmlformats.org/officeDocument/2006/relationships/tags" Target="../tags/tag3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45.xml" /><Relationship Id="rId3" Type="http://schemas.openxmlformats.org/officeDocument/2006/relationships/image" Target="../media/image4.jpeg" /><Relationship Id="rId4" Type="http://schemas.openxmlformats.org/officeDocument/2006/relationships/tags" Target="../tags/tag46.xml" /><Relationship Id="rId5" Type="http://schemas.openxmlformats.org/officeDocument/2006/relationships/tags" Target="../tags/tag4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tags" Target="../tags/tag50.xml" /><Relationship Id="rId5" Type="http://schemas.openxmlformats.org/officeDocument/2006/relationships/tags" Target="../tags/tag51.xml" /><Relationship Id="rId6" Type="http://schemas.openxmlformats.org/officeDocument/2006/relationships/tags" Target="../tags/tag5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oleObject" Target="../embeddings/oleObject1.bin" TargetMode="Internal" /><Relationship Id="rId5" Type="http://schemas.openxmlformats.org/officeDocument/2006/relationships/image" Target="../media/image5.emf" /><Relationship Id="rId6" Type="http://schemas.openxmlformats.org/officeDocument/2006/relationships/tags" Target="../tags/tag69.xml" /><Relationship Id="rId7" Type="http://schemas.openxmlformats.org/officeDocument/2006/relationships/vmlDrawing" Target="../drawings/vmlDrawing1.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oleObject" Target="../embeddings/oleObject2.bin" TargetMode="Internal" /><Relationship Id="rId6" Type="http://schemas.openxmlformats.org/officeDocument/2006/relationships/image" Target="../media/image6.emf" /><Relationship Id="rId7" Type="http://schemas.openxmlformats.org/officeDocument/2006/relationships/tags" Target="../tags/tag87.xml" /><Relationship Id="rId8" Type="http://schemas.openxmlformats.org/officeDocument/2006/relationships/vmlDrawing" Target="../drawings/vmlDrawing2.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88.xml" /><Relationship Id="rId3" Type="http://schemas.openxmlformats.org/officeDocument/2006/relationships/tags" Target="../tags/tag89.xml" /><Relationship Id="rId4" Type="http://schemas.openxmlformats.org/officeDocument/2006/relationships/oleObject" Target="../embeddings/oleObject3.bin" TargetMode="Internal" /><Relationship Id="rId5" Type="http://schemas.openxmlformats.org/officeDocument/2006/relationships/image" Target="../media/image7.emf" /><Relationship Id="rId6" Type="http://schemas.openxmlformats.org/officeDocument/2006/relationships/tags" Target="../tags/tag90.xml" /><Relationship Id="rId7" Type="http://schemas.openxmlformats.org/officeDocument/2006/relationships/vmlDrawing" Target="../drawings/vmlDrawing3.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oleObject" Target="../embeddings/oleObject4.bin" TargetMode="Internal" /><Relationship Id="rId5" Type="http://schemas.openxmlformats.org/officeDocument/2006/relationships/image" Target="../media/image8.emf" /><Relationship Id="rId6" Type="http://schemas.openxmlformats.org/officeDocument/2006/relationships/tags" Target="../tags/tag93.xml" /><Relationship Id="rId7" Type="http://schemas.openxmlformats.org/officeDocument/2006/relationships/vmlDrawing" Target="../drawings/vmlDrawing4.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vmlDrawing" Target="../drawings/vmlDrawing5.v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oleObject" Target="../embeddings/oleObject5.bin" TargetMode="Internal" /><Relationship Id="rId5" Type="http://schemas.openxmlformats.org/officeDocument/2006/relationships/image" Target="../media/image9.emf" /><Relationship Id="rId6" Type="http://schemas.openxmlformats.org/officeDocument/2006/relationships/tags" Target="../tags/tag96.xml" /><Relationship Id="rId7" Type="http://schemas.openxmlformats.org/officeDocument/2006/relationships/oleObject" Target="../embeddings/oleObject6.bin" TargetMode="Internal" /><Relationship Id="rId8" Type="http://schemas.openxmlformats.org/officeDocument/2006/relationships/image" Target="../media/image10.emf" /><Relationship Id="rId9" Type="http://schemas.openxmlformats.org/officeDocument/2006/relationships/tags" Target="../tags/tag9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0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0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0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0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0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0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9.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8.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image" Target="../media/image11.png" /><Relationship Id="rId6" Type="http://schemas.openxmlformats.org/officeDocument/2006/relationships/tags" Target="../tags/tag151.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2603606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文本框 4" title=""/>
          <p:cNvSpPr txBox="1"/>
          <p:nvPr/>
        </p:nvSpPr>
        <p:spPr>
          <a:xfrm>
            <a:off x="1645602" y="2729230"/>
            <a:ext cx="919924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smtClean="0">
                <a:solidFill>
                  <a:srgbClr val="000000"/>
                </a:solidFill>
                <a:latin typeface="微软雅黑" panose="020b0503020204020204" charset="-122"/>
                <a:cs typeface="微软雅黑" panose="020b0503020204020204" charset="-122"/>
              </a:rPr>
              <a:t>  </a:t>
            </a:r>
            <a:r>
              <a:rPr lang="zh-CN" altLang="en-US" sz="3200" b="1" smtClean="0">
                <a:solidFill>
                  <a:srgbClr val="000000"/>
                </a:solidFill>
                <a:latin typeface="微软雅黑" panose="020b0503020204020204" charset="-122"/>
                <a:cs typeface="微软雅黑" panose="020b0503020204020204" charset="-122"/>
              </a:rPr>
              <a:t>第</a:t>
            </a:r>
            <a:r>
              <a:rPr lang="en-US" altLang="zh-CN" sz="3200" b="1" smtClean="0">
                <a:solidFill>
                  <a:srgbClr val="000000"/>
                </a:solidFill>
                <a:latin typeface="微软雅黑" panose="020b0503020204020204" charset="-122"/>
                <a:cs typeface="微软雅黑" panose="020b0503020204020204" charset="-122"/>
              </a:rPr>
              <a:t>3</a:t>
            </a:r>
            <a:r>
              <a:rPr lang="zh-CN" altLang="en-US" sz="3200" b="1" smtClean="0">
                <a:solidFill>
                  <a:srgbClr val="000000"/>
                </a:solidFill>
                <a:latin typeface="微软雅黑" panose="020b0503020204020204" charset="-122"/>
                <a:cs typeface="微软雅黑" panose="020b0503020204020204" charset="-122"/>
              </a:rPr>
              <a:t>节</a:t>
            </a:r>
            <a:r>
              <a:rPr lang="en-US" altLang="zh-CN" sz="3200" b="1" smtClean="0">
                <a:solidFill>
                  <a:srgbClr val="000000"/>
                </a:solidFill>
                <a:latin typeface="微软雅黑" panose="020b0503020204020204" charset="-122"/>
                <a:cs typeface="微软雅黑" panose="020b0503020204020204" charset="-122"/>
              </a:rPr>
              <a:t> </a:t>
            </a:r>
            <a:r>
              <a:rPr lang="zh-CN" altLang="zh-CN" sz="3200" b="1" smtClean="0"/>
              <a:t>秦汉</a:t>
            </a:r>
            <a:r>
              <a:rPr lang="zh-CN" altLang="zh-CN" sz="3200" b="1"/>
              <a:t>统一多民族封建国家的建立与巩固</a:t>
            </a:r>
            <a:endParaRPr lang="zh-CN" altLang="zh-CN" sz="3200" b="1"/>
          </a:p>
        </p:txBody>
      </p:sp>
    </p:spTree>
    <p:custDataLst>
      <p:tags r:id="rId2"/>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4" name="C_5_BD#3f00934b9?vbadefaultcenterpage=1&amp;parentnodeid=d38f3f62d&amp;vbahtmlprocessed=1" title=""/>
          <p:cNvSpPr/>
          <p:nvPr>
            <p:custDataLst>
              <p:tags r:id="rId3"/>
            </p:custDataLst>
          </p:nvPr>
        </p:nvSpPr>
        <p:spPr>
          <a:xfrm>
            <a:off x="496570" y="929640"/>
            <a:ext cx="11183112" cy="94996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zh-CN" altLang="en-US" sz="2600" b="1" i="0">
                <a:solidFill>
                  <a:srgbClr val="000000"/>
                </a:solidFill>
                <a:latin typeface="Times New Roman" panose="02020603050405020304" pitchFamily="18" charset="0"/>
                <a:ea typeface="微软雅黑"/>
                <a:cs typeface="Times New Roman" panose="02020603050405020304" pitchFamily="34" charset="-120"/>
              </a:rPr>
              <a:t>一、</a:t>
            </a:r>
            <a:r>
              <a:rPr lang="en-US" altLang="zh-CN" sz="2600" b="1" i="0">
                <a:solidFill>
                  <a:srgbClr val="000000"/>
                </a:solidFill>
                <a:latin typeface="Times New Roman" panose="02020603050405020304" pitchFamily="18" charset="0"/>
                <a:ea typeface="微软雅黑"/>
                <a:cs typeface="Times New Roman" panose="02020603050405020304" pitchFamily="34" charset="-120"/>
              </a:rPr>
              <a:t>秦的统一</a:t>
            </a:r>
            <a:endParaRPr lang="en-US" altLang="zh-CN" sz="2600"/>
          </a:p>
        </p:txBody>
      </p:sp>
      <p:sp>
        <p:nvSpPr>
          <p:cNvPr id="5" name="P_6_BD#8978d199a?segpoint=1&amp;vbadefaultcenterpage=1&amp;parentnodeid=3f00934b9&amp;vbahtmlprocessed=1" title=""/>
          <p:cNvSpPr/>
          <p:nvPr>
            <p:custDataLst>
              <p:tags r:id="rId4"/>
            </p:custDataLst>
          </p:nvPr>
        </p:nvSpPr>
        <p:spPr>
          <a:xfrm>
            <a:off x="502920" y="1629824"/>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1.统一条件</a:t>
            </a:r>
            <a:endParaRPr lang="en-US" altLang="zh-CN" sz="2400"/>
          </a:p>
        </p:txBody>
      </p:sp>
      <p:graphicFrame>
        <p:nvGraphicFramePr>
          <p:cNvPr id="9" name="P_6_BD#8978d199a?colgroup=4,30&amp;vbadefaultcenterpage=1&amp;parentnodeid=3f00934b9&amp;vbahtmlprocessed=1" title=""/>
          <p:cNvGraphicFramePr>
            <a:graphicFrameLocks noGrp="1"/>
          </p:cNvGraphicFramePr>
          <p:nvPr>
            <p:custDataLst>
              <p:tags r:id="rId5"/>
            </p:custDataLst>
          </p:nvPr>
        </p:nvGraphicFramePr>
        <p:xfrm>
          <a:off x="496570" y="2377440"/>
          <a:ext cx="11155680" cy="2612898"/>
        </p:xfrm>
        <a:graphic>
          <a:graphicData uri="http://schemas.openxmlformats.org/drawingml/2006/table">
            <a:tbl>
              <a:tblPr/>
              <a:tblGrid>
                <a:gridCol w="1600200"/>
                <a:gridCol w="9555480"/>
              </a:tblGrid>
              <a:tr h="435356">
                <a:tc rowSpan="3">
                  <a:txBody>
                    <a:bodyPr vert="horz" wrap="square"/>
                    <a:lstStyle/>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客观条件</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长期战乱给社会带来巨大灾难，人民渴望安定统一。</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5356">
                <a:tc vMerge="1">
                  <a:txBody>
                    <a:bodyPr vert="horz" wrap="square"/>
                    <a:lstStyle/>
                    <a:p/>
                  </a:txBody>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各地域经济的发展，要求打破政治分裂所带来的阻碍。</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5356">
                <a:tc vMerge="1">
                  <a:txBody>
                    <a:bodyPr vert="horz" wrap="square"/>
                    <a:lstStyle/>
                    <a:p/>
                  </a:txBody>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秦国地理位置优越，物质基础雄厚。</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44500">
                <a:tc rowSpan="3">
                  <a:txBody>
                    <a:bodyPr vert="horz" wrap="square"/>
                    <a:lstStyle/>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主观条件</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数代秦王励精图治，广纳贤才，吏治较为清明。</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vMerge="1">
                  <a:txBody>
                    <a:bodyPr vert="horz" wrap="square"/>
                    <a:lstStyle/>
                    <a:p/>
                  </a:txBody>
                  <a:tcPr/>
                </a:tc>
                <a:tc>
                  <a:txBody>
                    <a:bodyPr vert="horz" wrap="square"/>
                    <a:lstStyle/>
                    <a:p>
                      <a:pPr algn="l" latinLnBrk="1" hangingPunct="0">
                        <a:lnSpc>
                          <a:spcPts val="34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[1]</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后，秦尊奉法家，奖励耕战，国家日益强盛。</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vMerge="1">
                  <a:txBody>
                    <a:bodyPr vert="horz" wrap="square"/>
                    <a:lstStyle/>
                    <a:p/>
                  </a:txBody>
                  <a:tcPr/>
                </a:tc>
                <a:tc>
                  <a:txBody>
                    <a:bodyPr vert="horz" wrap="square"/>
                    <a:lstStyle/>
                    <a:p>
                      <a:pPr algn="l" latinLnBrk="1" hangingPunct="0">
                        <a:lnSpc>
                          <a:spcPts val="34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秦国采取[2]</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策略。</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7" name="P_6_AN.1_1#8978d199a.blank?vbadefaultcenterpage=1&amp;parentnodeid=3f00934b9&amp;vbapositionanswer=1&amp;vbahtmlprocessed=1" title=""/>
          <p:cNvSpPr/>
          <p:nvPr>
            <p:custDataLst>
              <p:tags r:id="rId6"/>
            </p:custDataLst>
          </p:nvPr>
        </p:nvSpPr>
        <p:spPr>
          <a:xfrm>
            <a:off x="2657475" y="4063365"/>
            <a:ext cx="1287780" cy="457200"/>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400"/>
              </a:lnSpc>
            </a:pPr>
            <a:r>
              <a:rPr lang="en-US" altLang="zh-CN" sz="2400" b="0" i="0">
                <a:solidFill>
                  <a:srgbClr val="A00021"/>
                </a:solidFill>
                <a:latin typeface="Times New Roman" panose="02020603050405020304" pitchFamily="18" charset="0"/>
                <a:ea typeface="微软雅黑"/>
                <a:cs typeface="Times New Roman" panose="02020603050405020304" pitchFamily="34" charset="-120"/>
              </a:rPr>
              <a:t>商鞅变法</a:t>
            </a:r>
            <a:endParaRPr lang="en-US" altLang="zh-CN" sz="2400"/>
          </a:p>
        </p:txBody>
      </p:sp>
      <p:sp>
        <p:nvSpPr>
          <p:cNvPr id="8" name="P_6_AN.2_1#8978d199a.blank?vbadefaultcenterpage=1&amp;parentnodeid=3f00934b9&amp;vbapositionanswer=2&amp;vbahtmlprocessed=1" title=""/>
          <p:cNvSpPr/>
          <p:nvPr>
            <p:custDataLst>
              <p:tags r:id="rId7"/>
            </p:custDataLst>
          </p:nvPr>
        </p:nvSpPr>
        <p:spPr>
          <a:xfrm>
            <a:off x="3876920" y="4520692"/>
            <a:ext cx="1287463" cy="402590"/>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400"/>
              </a:lnSpc>
            </a:pPr>
            <a:r>
              <a:rPr lang="en-US" altLang="zh-CN" sz="2400" b="0" i="0">
                <a:solidFill>
                  <a:srgbClr val="A00021"/>
                </a:solidFill>
                <a:latin typeface="Times New Roman" panose="02020603050405020304" pitchFamily="18" charset="0"/>
                <a:ea typeface="微软雅黑"/>
                <a:cs typeface="Times New Roman" panose="02020603050405020304" pitchFamily="34" charset="-120"/>
              </a:rPr>
              <a:t>远交近攻</a:t>
            </a:r>
            <a:endParaRPr lang="en-US" altLang="zh-CN" sz="2400"/>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wipe(left)">
                                      <p:cBhvr>
                                        <p:cTn id="1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3" name="P_6_BD#8978d199a?segpoint=1&amp;vbadefaultcenterpage=1&amp;parentnodeid=3f00934b9&amp;vbahtmlprocessed=1" title=""/>
          <p:cNvSpPr/>
          <p:nvPr>
            <p:custDataLst>
              <p:tags r:id="rId3"/>
            </p:custDataLst>
          </p:nvPr>
        </p:nvSpPr>
        <p:spPr>
          <a:xfrm>
            <a:off x="504825" y="967788"/>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2.统一过程</a:t>
            </a:r>
            <a:endParaRPr lang="en-US" altLang="zh-CN" sz="2400"/>
          </a:p>
        </p:txBody>
      </p:sp>
      <p:sp>
        <p:nvSpPr>
          <p:cNvPr id="4" name="P_6_BD#8978d199a?segpoint=1&amp;vbadefaultcenterpage=1&amp;parentnodeid=3f00934b9&amp;vbahtmlprocessed=1" title=""/>
          <p:cNvSpPr/>
          <p:nvPr>
            <p:custDataLst>
              <p:tags r:id="rId4"/>
            </p:custDataLst>
          </p:nvPr>
        </p:nvSpPr>
        <p:spPr>
          <a:xfrm>
            <a:off x="496570" y="1457817"/>
            <a:ext cx="11183112" cy="103867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（1）灭六国：公元前230—前221年，相继灭掉东方六国，建立起第一个统一王朝——秦朝。</a:t>
            </a:r>
            <a:endParaRPr lang="en-US" altLang="zh-CN" sz="2400"/>
          </a:p>
        </p:txBody>
      </p:sp>
      <p:sp>
        <p:nvSpPr>
          <p:cNvPr id="5" name="P_6_BD#8978d199a?segpoint=1&amp;vbadefaultcenterpage=1&amp;parentnodeid=3f00934b9&amp;vbahtmlprocessed=1" title=""/>
          <p:cNvSpPr/>
          <p:nvPr>
            <p:custDataLst>
              <p:tags r:id="rId5"/>
            </p:custDataLst>
          </p:nvPr>
        </p:nvSpPr>
        <p:spPr>
          <a:xfrm>
            <a:off x="496570" y="2495915"/>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（2）征南方：征服南方越族地区，加强了对云、贵一带西南夷的控制。</a:t>
            </a:r>
            <a:endParaRPr lang="en-US" altLang="zh-CN" sz="2400"/>
          </a:p>
        </p:txBody>
      </p:sp>
      <p:sp>
        <p:nvSpPr>
          <p:cNvPr id="7" name="P_6_BD#8978d199a?segpoint=1&amp;vbadefaultcenterpage=1&amp;parentnodeid=3f00934b9&amp;vbahtmlprocessed=1" title=""/>
          <p:cNvSpPr/>
          <p:nvPr>
            <p:custDataLst>
              <p:tags r:id="rId6"/>
            </p:custDataLst>
          </p:nvPr>
        </p:nvSpPr>
        <p:spPr>
          <a:xfrm>
            <a:off x="504825" y="3183747"/>
            <a:ext cx="11183112" cy="103886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（3）击匈奴：在北方击退了游牧民族匈奴的进攻。修筑西起临洮、东至辽东的万里长城。</a:t>
            </a:r>
            <a:endParaRPr lang="en-US" altLang="zh-CN" sz="2400"/>
          </a:p>
        </p:txBody>
      </p:sp>
      <p:pic>
        <p:nvPicPr>
          <p:cNvPr id="8" name="P_6_BD#8978d199a?vbadefaultcenterpage=1&amp;parentnodeid=3f00934b9&amp;vbahtmlprocessed=1" title=""/>
          <p:cNvPicPr>
            <a:picLocks noChangeAspect="1"/>
          </p:cNvPicPr>
          <p:nvPr>
            <p:custDataLst>
              <p:tags r:id="rId8"/>
            </p:custDataLst>
          </p:nvPr>
        </p:nvPicPr>
        <p:blipFill>
          <a:blip r:embed="rId7">
            <a:clrChange>
              <a:clrFrom>
                <a:srgbClr val="FFFFFF"/>
              </a:clrFrom>
              <a:clrTo>
                <a:srgbClr val="FFFFFF">
                  <a:alpha val="0"/>
                </a:srgbClr>
              </a:clrTo>
            </a:clrChange>
          </a:blip>
          <a:stretch>
            <a:fillRect/>
          </a:stretch>
        </p:blipFill>
        <p:spPr>
          <a:xfrm>
            <a:off x="2690495" y="4023995"/>
            <a:ext cx="6795135" cy="2355215"/>
          </a:xfrm>
          <a:prstGeom prst="rect">
            <a:avLst/>
          </a:prstGeom>
          <a:noFill/>
          <a:extLst>
            <a:ext uri="{909E8E84-426E-40DD-AFC4-6F175D3DCCD1}">
              <a14:hiddenFill xmlns:a14="http://schemas.microsoft.com/office/drawing/2010/main">
                <a:solidFill>
                  <a:scrgbClr b="0" g="0" r="0">
                    <a:alpha val="0"/>
                  </a:scrgbClr>
                </a:solidFill>
              </a14:hiddenFill>
            </a:ext>
          </a:extLst>
        </p:spPr>
      </p:pic>
    </p:spTree>
    <p:custDataLst>
      <p:tags r:id="rId9"/>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3" name="P_6_BD#8978d199a?segpoint=1&amp;vbadefaultcenterpage=1&amp;parentnodeid=3f00934b9&amp;vbahtmlprocessed=1" title=""/>
          <p:cNvSpPr/>
          <p:nvPr>
            <p:custDataLst>
              <p:tags r:id="rId3"/>
            </p:custDataLst>
          </p:nvPr>
        </p:nvSpPr>
        <p:spPr>
          <a:xfrm>
            <a:off x="502920" y="987250"/>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3.巩固措施</a:t>
            </a:r>
            <a:endParaRPr lang="en-US" altLang="zh-CN" sz="2400"/>
          </a:p>
        </p:txBody>
      </p:sp>
      <p:sp>
        <p:nvSpPr>
          <p:cNvPr id="4" name="P_6_BD#8978d199a?segpoint=1&amp;vbadefaultcenterpage=1&amp;parentnodeid=3f00934b9&amp;vbahtmlprocessed=1" title=""/>
          <p:cNvSpPr/>
          <p:nvPr>
            <p:custDataLst>
              <p:tags r:id="rId4"/>
            </p:custDataLst>
          </p:nvPr>
        </p:nvSpPr>
        <p:spPr>
          <a:xfrm>
            <a:off x="496570" y="1581927"/>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（1）确立中央集权制度</a:t>
            </a:r>
            <a:endParaRPr lang="en-US" altLang="zh-CN" sz="2400"/>
          </a:p>
        </p:txBody>
      </p:sp>
      <p:graphicFrame>
        <p:nvGraphicFramePr>
          <p:cNvPr id="12" name="P_6_BD#8978d199a?colgroup=1,2,31&amp;vbadefaultcenterpage=1&amp;parentnodeid=3f00934b9&amp;vbahtmlprocessed=1" title=""/>
          <p:cNvGraphicFramePr>
            <a:graphicFrameLocks noGrp="1"/>
          </p:cNvGraphicFramePr>
          <p:nvPr>
            <p:custDataLst>
              <p:tags r:id="rId5"/>
            </p:custDataLst>
          </p:nvPr>
        </p:nvGraphicFramePr>
        <p:xfrm>
          <a:off x="530225" y="2320925"/>
          <a:ext cx="11155680" cy="3455035"/>
        </p:xfrm>
        <a:graphic>
          <a:graphicData uri="http://schemas.openxmlformats.org/drawingml/2006/table">
            <a:tbl>
              <a:tblPr/>
              <a:tblGrid>
                <a:gridCol w="764540"/>
                <a:gridCol w="1562735"/>
                <a:gridCol w="8828405"/>
              </a:tblGrid>
              <a:tr h="661670">
                <a:tc rowSpan="3">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皇</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帝</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制</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度</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皇帝独尊</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命称“制”、令称“诏”、印称“玺”、自称“朕”。</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091565">
                <a:tc vMerge="1">
                  <a:txBody>
                    <a:bodyPr vert="horz" wrap="square"/>
                    <a:lstStyle/>
                    <a:p/>
                  </a:txBody>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皇位世袭</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皇位世代传承。</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701800">
                <a:tc vMerge="1">
                  <a:txBody>
                    <a:bodyPr vert="horz" wrap="square"/>
                    <a:lstStyle/>
                    <a:p/>
                  </a:txBody>
                  <a:tcPr>
                    <a:lnR w="9525" cap="flat" cmpd="sng" algn="ctr">
                      <a:solidFill>
                        <a:srgbClr val="000000"/>
                      </a:solidFill>
                      <a:prstDash val="solid"/>
                      <a:round/>
                      <a:headEnd type="none" w="med" len="med"/>
                      <a:tailEnd type="none" w="med" len="med"/>
                    </a:lnR>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800"/>
                        </a:lnSpc>
                        <a:buClrTx/>
                        <a:buSzTx/>
                        <a:buFontTx/>
                      </a:pPr>
                      <a:r>
                        <a:rPr lang="en-US" altLang="zh-CN" sz="2400">
                          <a:solidFill>
                            <a:srgbClr val="000000"/>
                          </a:solidFill>
                          <a:latin typeface="Times New Roman" panose="02020603050405020304" pitchFamily="18" charset="0"/>
                          <a:ea typeface="微软雅黑"/>
                          <a:cs typeface="Times New Roman" panose="02020603050405020304" pitchFamily="34" charset="-120"/>
                          <a:sym typeface="+mn-ea"/>
                        </a:rPr>
                        <a:t>皇权至上</a:t>
                      </a:r>
                      <a:endParaRPr lang="en-US" altLang="zh-CN" sz="2400">
                        <a:solidFill>
                          <a:srgbClr val="000000"/>
                        </a:solidFill>
                        <a:latin typeface="Times New Roman" panose="02020603050405020304" pitchFamily="18" charset="0"/>
                        <a:ea typeface="微软雅黑"/>
                        <a:cs typeface="Times New Roman" panose="02020603050405020304" pitchFamily="34" charset="-120"/>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ct val="300000"/>
                        </a:lnSpc>
                        <a:buClrTx/>
                        <a:buSzTx/>
                        <a:buFontTx/>
                        <a:buNone/>
                      </a:pPr>
                      <a:r>
                        <a:rPr lang="en-US" altLang="zh-CN" sz="2400">
                          <a:solidFill>
                            <a:srgbClr val="000000"/>
                          </a:solidFill>
                          <a:latin typeface="Times New Roman" panose="02020603050405020304" pitchFamily="18" charset="0"/>
                          <a:ea typeface="微软雅黑"/>
                          <a:cs typeface="Times New Roman" panose="02020603050405020304" pitchFamily="34" charset="-120"/>
                          <a:sym typeface="+mn-ea"/>
                        </a:rPr>
                        <a:t>掌握国家政治、经济、军事大权。</a:t>
                      </a:r>
                      <a:endParaRPr lang="en-US" altLang="zh-CN" sz="240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buClrTx/>
                        <a:buSzTx/>
                        <a:buFontTx/>
                        <a:buNone/>
                      </a:pPr>
                      <a:endParaRPr lang="en-US" altLang="zh-CN" sz="2400">
                        <a:solidFill>
                          <a:srgbClr val="000000"/>
                        </a:solidFill>
                        <a:latin typeface="Times New Roman" panose="02020603050405020304" pitchFamily="18" charset="0"/>
                        <a:ea typeface="微软雅黑"/>
                        <a:cs typeface="Times New Roman" panose="02020603050405020304" pitchFamily="34" charset="-120"/>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Tree>
    <p:custDataLst>
      <p:tags r:id="rId6"/>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graphicFrame>
        <p:nvGraphicFramePr>
          <p:cNvPr id="13" name="P_6_BD#8978d199a?colgroup=1,2,31&amp;vbadefaultcenterpage=1&amp;parentnodeid=3f00934b9&amp;vbahtmlprocessed=1" title=""/>
          <p:cNvGraphicFramePr>
            <a:graphicFrameLocks noGrp="1"/>
          </p:cNvGraphicFramePr>
          <p:nvPr>
            <p:custDataLst>
              <p:tags r:id="rId3"/>
            </p:custDataLst>
          </p:nvPr>
        </p:nvGraphicFramePr>
        <p:xfrm>
          <a:off x="502920" y="1549400"/>
          <a:ext cx="11155680" cy="3375660"/>
        </p:xfrm>
        <a:graphic>
          <a:graphicData uri="http://schemas.openxmlformats.org/drawingml/2006/table">
            <a:tbl>
              <a:tblPr/>
              <a:tblGrid>
                <a:gridCol w="631190"/>
                <a:gridCol w="786130"/>
                <a:gridCol w="9738360"/>
              </a:tblGrid>
              <a:tr h="1687830">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中</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央</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三公</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九卿</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制</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三公指[3]</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、太尉、御史大夫，为主要辅佐大臣；九卿泛指分掌具</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体事务的诸卿。三公九卿组成中央政府。</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687830">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地</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方</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郡县</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制</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彻底废除分封制，在全国推广郡县制，设立郡、县两级行政机构，其主</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要官员由[4]</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任免和考核。县以下设乡、里和亭，分别负责管理民</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众和治安。</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3" name="P_6_AN.3_1#8978d199a.blank?vbadefaultcenterpage=1&amp;parentnodeid=3f00934b9&amp;vbapositionanswer=3&amp;vbahtmlprocessed=1" title=""/>
          <p:cNvSpPr/>
          <p:nvPr>
            <p:custDataLst>
              <p:tags r:id="rId4"/>
            </p:custDataLst>
          </p:nvPr>
        </p:nvSpPr>
        <p:spPr>
          <a:xfrm>
            <a:off x="3400035" y="1876758"/>
            <a:ext cx="677863" cy="440690"/>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800"/>
              </a:lnSpc>
            </a:pPr>
            <a:r>
              <a:rPr lang="en-US" altLang="zh-CN" sz="2400" b="0" i="0">
                <a:solidFill>
                  <a:srgbClr val="A00021"/>
                </a:solidFill>
                <a:latin typeface="Times New Roman" panose="02020603050405020304" pitchFamily="18" charset="0"/>
                <a:ea typeface="微软雅黑"/>
                <a:cs typeface="Times New Roman" panose="02020603050405020304" pitchFamily="34" charset="-120"/>
              </a:rPr>
              <a:t>丞相</a:t>
            </a:r>
            <a:endParaRPr lang="en-US" altLang="zh-CN" sz="2400"/>
          </a:p>
        </p:txBody>
      </p:sp>
      <p:sp>
        <p:nvSpPr>
          <p:cNvPr id="4" name="P_6_AN.4_1#8978d199a.blank?vbadefaultcenterpage=1&amp;parentnodeid=3f00934b9&amp;vbapositionanswer=4&amp;vbahtmlprocessed=1" title=""/>
          <p:cNvSpPr/>
          <p:nvPr>
            <p:custDataLst>
              <p:tags r:id="rId5"/>
            </p:custDataLst>
          </p:nvPr>
        </p:nvSpPr>
        <p:spPr>
          <a:xfrm>
            <a:off x="3660385" y="3772996"/>
            <a:ext cx="677863" cy="440690"/>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800"/>
              </a:lnSpc>
            </a:pPr>
            <a:r>
              <a:rPr lang="en-US" altLang="zh-CN" sz="2400" b="0" i="0">
                <a:solidFill>
                  <a:srgbClr val="A00021"/>
                </a:solidFill>
                <a:latin typeface="Times New Roman" panose="02020603050405020304" pitchFamily="18" charset="0"/>
                <a:ea typeface="微软雅黑"/>
                <a:cs typeface="Times New Roman" panose="02020603050405020304" pitchFamily="34" charset="-120"/>
              </a:rPr>
              <a:t>中央</a:t>
            </a:r>
            <a:endParaRPr lang="en-US" altLang="zh-CN" sz="2400"/>
          </a:p>
        </p:txBody>
      </p:sp>
      <p:sp>
        <p:nvSpPr>
          <p:cNvPr id="5" name="P_6_BD#8978d199a?colgroup=1,2,31&amp;vbadefaultcenterpage=1&amp;parentnodeid=3f00934b9&amp;vbahtmlprocessed=1" title=""/>
          <p:cNvSpPr txBox="1"/>
          <p:nvPr>
            <p:custDataLst>
              <p:tags r:id="rId6"/>
            </p:custDataLst>
          </p:nvPr>
        </p:nvSpPr>
        <p:spPr>
          <a:xfrm>
            <a:off x="502920" y="925846"/>
            <a:ext cx="11186160" cy="490728"/>
          </a:xfrm>
          <a:prstGeom prst="rect">
            <a:avLst/>
          </a:prstGeom>
          <a:noFill/>
        </p:spPr>
        <p:txBody>
          <a:bodyPr vert="horz"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400">
                <a:latin typeface="Times New Roman" panose="02020603050405020304" pitchFamily="18" charset="0"/>
              </a:rPr>
              <a:t>续表</a:t>
            </a:r>
            <a:endParaRPr lang="zh-CN" altLang="en-US" sz="2400">
              <a:latin typeface="Times New Roman" panose="02020603050405020304" pitchFamily="18" charset="0"/>
            </a:endParaRPr>
          </a:p>
        </p:txBody>
      </p:sp>
      <p:sp>
        <p:nvSpPr>
          <p:cNvPr id="7" name="P_6_BD#8978d199a?segpoint=1&amp;vbadefaultcenterpage=1&amp;parentnodeid=3f00934b9&amp;vbahtmlprocessed=1" title=""/>
          <p:cNvSpPr/>
          <p:nvPr>
            <p:custDataLst>
              <p:tags r:id="rId7"/>
            </p:custDataLst>
          </p:nvPr>
        </p:nvSpPr>
        <p:spPr>
          <a:xfrm>
            <a:off x="475615" y="5127070"/>
            <a:ext cx="11183112" cy="1009015"/>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4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（2）其他措施：统一车轨、[5]</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、货币和度量衡;修驰道、直道，开凿灵渠，</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latinLnBrk="1">
              <a:lnSpc>
                <a:spcPts val="39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颁行法律，编制户籍，迁徙六国贵族豪强到关中、巴蜀等地，整顿社会风俗等。</a:t>
            </a:r>
            <a:endParaRPr lang="en-US" altLang="zh-CN" sz="2400"/>
          </a:p>
        </p:txBody>
      </p:sp>
      <p:sp>
        <p:nvSpPr>
          <p:cNvPr id="8" name="P_6_AN.5_1#8978d199a.blank?vbadefaultcenterpage=1&amp;parentnodeid=3f00934b9&amp;vbapositionanswer=5&amp;vbahtmlprocessed=1" title=""/>
          <p:cNvSpPr/>
          <p:nvPr>
            <p:custDataLst>
              <p:tags r:id="rId8"/>
            </p:custDataLst>
          </p:nvPr>
        </p:nvSpPr>
        <p:spPr>
          <a:xfrm>
            <a:off x="4718050" y="5111195"/>
            <a:ext cx="677863" cy="497840"/>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400"/>
              </a:lnSpc>
            </a:pPr>
            <a:r>
              <a:rPr lang="en-US" altLang="zh-CN" sz="2400" b="0" i="0">
                <a:solidFill>
                  <a:srgbClr val="A00021"/>
                </a:solidFill>
                <a:latin typeface="Times New Roman" panose="02020603050405020304" pitchFamily="18" charset="0"/>
                <a:ea typeface="微软雅黑"/>
                <a:cs typeface="Times New Roman" panose="02020603050405020304" pitchFamily="34" charset="-120"/>
              </a:rPr>
              <a:t>文字</a:t>
            </a:r>
            <a:endParaRPr lang="en-US" altLang="zh-CN" sz="2400"/>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left)">
                                      <p:cBhvr>
                                        <p:cTn id="12" dur="500"/>
                                        <p:tgtEl>
                                          <p:spTgt spid="4">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wipe(left)">
                                      <p:cBhvr>
                                        <p:cTn id="1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8" grpId="0"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pic>
        <p:nvPicPr>
          <p:cNvPr id="5" name="QO_6_BD.10_1#268cb4374?hastextimagelayout=1&amp;vbadefaultcenterpage=1&amp;parentnodeid=0eed976db&amp;vbahtmlprocessed=1" title=""/>
          <p:cNvPicPr>
            <a:picLocks noChangeAspect="1"/>
          </p:cNvPicPr>
          <p:nvPr>
            <p:custDataLst>
              <p:tags r:id="rId4"/>
            </p:custDataLst>
          </p:nvPr>
        </p:nvPicPr>
        <p:blipFill>
          <a:blip r:embed="rId3">
            <a:clrChange>
              <a:clrFrom>
                <a:srgbClr val="FFFFFF"/>
              </a:clrFrom>
              <a:clrTo>
                <a:srgbClr val="FFFFFF">
                  <a:alpha val="0"/>
                </a:srgbClr>
              </a:clrTo>
            </a:clrChange>
          </a:blip>
          <a:stretch>
            <a:fillRect/>
          </a:stretch>
        </p:blipFill>
        <p:spPr>
          <a:xfrm>
            <a:off x="2983230" y="1584960"/>
            <a:ext cx="5546090" cy="4679950"/>
          </a:xfrm>
          <a:prstGeom prst="rect">
            <a:avLst/>
          </a:prstGeom>
          <a:noFill/>
          <a:extLst>
            <a:ext uri="{909E8E84-426E-40DD-AFC4-6F175D3DCCD1}">
              <a14:hiddenFill xmlns:a14="http://schemas.microsoft.com/office/drawing/2010/main">
                <a:solidFill>
                  <a:scrgbClr b="0" g="0" r="0">
                    <a:alpha val="0"/>
                  </a:scrgbClr>
                </a:solidFill>
              </a14:hiddenFill>
            </a:ext>
          </a:extLst>
        </p:spPr>
      </p:pic>
      <p:sp>
        <p:nvSpPr>
          <p:cNvPr id="4" name="文本框 3" title=""/>
          <p:cNvSpPr txBox="1"/>
          <p:nvPr/>
        </p:nvSpPr>
        <p:spPr>
          <a:xfrm>
            <a:off x="4144645" y="920115"/>
            <a:ext cx="388366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t>秦朝中枢行政体制</a:t>
            </a:r>
            <a:endParaRPr lang="zh-CN" altLang="en-US" sz="2400" b="1"/>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3" name="P_6_BD#5d3ad63f8?vbadefaultcenterpage=1&amp;parentnodeid=e1f64d6d6&amp;vbahtmlprocessed=1" title=""/>
          <p:cNvSpPr/>
          <p:nvPr>
            <p:custDataLst>
              <p:tags r:id="rId3"/>
            </p:custDataLst>
          </p:nvPr>
        </p:nvSpPr>
        <p:spPr>
          <a:xfrm>
            <a:off x="336550" y="960755"/>
            <a:ext cx="11183112" cy="486029"/>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对比分析</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18" charset="0"/>
                <a:ea typeface="微软雅黑"/>
                <a:cs typeface="Times New Roman" panose="02020603050405020304" pitchFamily="34" charset="-120"/>
              </a:rPr>
              <a:t>分封制与郡县制的比较</a:t>
            </a:r>
            <a:endParaRPr lang="en-US" altLang="zh-CN" sz="2400"/>
          </a:p>
        </p:txBody>
      </p:sp>
      <p:sp>
        <p:nvSpPr>
          <p:cNvPr id="4" name="P_7_BD#5de55ccd6?segpoint=1&amp;vbadefaultcenterpage=1&amp;parentnodeid=d0aa3a6b8&amp;vbahtmlprocessed=1" title=""/>
          <p:cNvSpPr/>
          <p:nvPr>
            <p:custDataLst>
              <p:tags r:id="rId4"/>
            </p:custDataLst>
          </p:nvPr>
        </p:nvSpPr>
        <p:spPr>
          <a:xfrm>
            <a:off x="496570" y="1637221"/>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（1）</a:t>
            </a:r>
            <a:r>
              <a:rPr lang="en-US" altLang="zh-CN" sz="2400" b="1" i="0">
                <a:solidFill>
                  <a:srgbClr val="000000"/>
                </a:solidFill>
                <a:latin typeface="Times New Roman" panose="02020603050405020304" pitchFamily="18" charset="0"/>
                <a:ea typeface="微软雅黑"/>
                <a:cs typeface="Times New Roman" panose="02020603050405020304" pitchFamily="34" charset="-120"/>
              </a:rPr>
              <a:t>特点</a:t>
            </a:r>
            <a:endParaRPr lang="en-US" altLang="zh-CN" sz="2400"/>
          </a:p>
        </p:txBody>
      </p:sp>
      <p:graphicFrame>
        <p:nvGraphicFramePr>
          <p:cNvPr id="28" name="P_7_BD#5de55ccd6?colgroup=1,33&amp;vbadefaultcenterpage=1&amp;parentnodeid=d0aa3a6b8&amp;vbahtmlprocessed=1" title=""/>
          <p:cNvGraphicFramePr>
            <a:graphicFrameLocks noGrp="1"/>
          </p:cNvGraphicFramePr>
          <p:nvPr>
            <p:custDataLst>
              <p:tags r:id="rId5"/>
            </p:custDataLst>
          </p:nvPr>
        </p:nvGraphicFramePr>
        <p:xfrm>
          <a:off x="502920" y="2400300"/>
          <a:ext cx="11155680" cy="2880360"/>
        </p:xfrm>
        <a:graphic>
          <a:graphicData uri="http://schemas.openxmlformats.org/drawingml/2006/table">
            <a:tbl>
              <a:tblPr/>
              <a:tblGrid>
                <a:gridCol w="1145540"/>
                <a:gridCol w="10010140"/>
              </a:tblGrid>
              <a:tr h="1288415">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官僚</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政治</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中央和地方的主要官吏都由皇帝直接任免，且不能世袭；主要官吏没有封</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土，只食俸禄。</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591945">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皇权</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独尊</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皇位在一家一姓中世袭，“家国同治”；皇权具有至高无上的地位。</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Tree>
    <p:custDataLst>
      <p:tags r:id="rId6"/>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graphicFrame>
        <p:nvGraphicFramePr>
          <p:cNvPr id="29" name="P_7_BD#5de55ccd6?colgroup=1,33&amp;vbadefaultcenterpage=1&amp;parentnodeid=d0aa3a6b8&amp;vbahtmlprocessed=1" title=""/>
          <p:cNvGraphicFramePr>
            <a:graphicFrameLocks noGrp="1"/>
          </p:cNvGraphicFramePr>
          <p:nvPr>
            <p:custDataLst>
              <p:tags r:id="rId3"/>
            </p:custDataLst>
          </p:nvPr>
        </p:nvGraphicFramePr>
        <p:xfrm>
          <a:off x="502920" y="2005092"/>
          <a:ext cx="11155680" cy="3234690"/>
        </p:xfrm>
        <a:graphic>
          <a:graphicData uri="http://schemas.openxmlformats.org/drawingml/2006/table">
            <a:tbl>
              <a:tblPr/>
              <a:tblGrid>
                <a:gridCol w="1501140"/>
                <a:gridCol w="9654540"/>
              </a:tblGrid>
              <a:tr h="1617345">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高度</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集权</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地方绝对服从中央；中央实行以“三公九卿”为核心的官制，三公九卿各司其职，彼此牵制，最终决定权在皇帝手中，从而保证了权力的高度集中。</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617345">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两对</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矛盾</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一是中央内部的矛盾，主要表现为皇权与相权之间的矛盾；二是中央集权和地方分权之间的矛盾。</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3" name="P_7_BD#5de55ccd6?colgroup=1,33&amp;vbadefaultcenterpage=1&amp;parentnodeid=d0aa3a6b8&amp;vbahtmlprocessed=1" title=""/>
          <p:cNvSpPr txBox="1"/>
          <p:nvPr>
            <p:custDataLst>
              <p:tags r:id="rId4"/>
            </p:custDataLst>
          </p:nvPr>
        </p:nvSpPr>
        <p:spPr>
          <a:xfrm>
            <a:off x="502920" y="1381268"/>
            <a:ext cx="11186160" cy="490728"/>
          </a:xfrm>
          <a:prstGeom prst="rect">
            <a:avLst/>
          </a:prstGeom>
          <a:noFill/>
        </p:spPr>
        <p:txBody>
          <a:bodyPr vert="horz"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400">
                <a:latin typeface="Times New Roman" panose="02020603050405020304" pitchFamily="18" charset="0"/>
              </a:rPr>
              <a:t>续表</a:t>
            </a:r>
            <a:endParaRPr lang="zh-CN" altLang="en-US" sz="2400">
              <a:latin typeface="Times New Roman" panose="02020603050405020304" pitchFamily="18" charset="0"/>
            </a:endParaRPr>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3" name="P_7_BD#5de55ccd6?segpoint=1&amp;vbadefaultcenterpage=1&amp;parentnodeid=d0aa3a6b8&amp;vbahtmlprocessed=1" title=""/>
          <p:cNvSpPr/>
          <p:nvPr>
            <p:custDataLst>
              <p:tags r:id="rId3"/>
            </p:custDataLst>
          </p:nvPr>
        </p:nvSpPr>
        <p:spPr>
          <a:xfrm>
            <a:off x="502920" y="1023763"/>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（2）</a:t>
            </a:r>
            <a:r>
              <a:rPr lang="en-US" altLang="zh-CN" sz="2400" b="1" i="0">
                <a:solidFill>
                  <a:srgbClr val="000000"/>
                </a:solidFill>
                <a:latin typeface="Times New Roman" panose="02020603050405020304" pitchFamily="18" charset="0"/>
                <a:ea typeface="微软雅黑"/>
                <a:cs typeface="Times New Roman" panose="02020603050405020304" pitchFamily="34" charset="-120"/>
              </a:rPr>
              <a:t>影响</a:t>
            </a:r>
            <a:endParaRPr lang="en-US" altLang="zh-CN" sz="2400"/>
          </a:p>
        </p:txBody>
      </p:sp>
      <p:sp>
        <p:nvSpPr>
          <p:cNvPr id="4" name="P_7_BD#5de55ccd6?segpoint=1&amp;vbadefaultcenterpage=1&amp;parentnodeid=d0aa3a6b8&amp;vbahtmlprocessed=1" title=""/>
          <p:cNvSpPr/>
          <p:nvPr>
            <p:custDataLst>
              <p:tags r:id="rId4"/>
            </p:custDataLst>
          </p:nvPr>
        </p:nvSpPr>
        <p:spPr>
          <a:xfrm>
            <a:off x="591820" y="1767157"/>
            <a:ext cx="11183112" cy="158750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①积极：形成了中国历史上第一个统一的多民族封建国家；促进了封建经济文化的发展，对祖国疆域的初步奠定和中华民族的形成都起了重要作用；奠定了中国两千多年封建政治制度的基本格局。</a:t>
            </a:r>
            <a:endParaRPr lang="en-US" altLang="zh-CN" sz="2400"/>
          </a:p>
        </p:txBody>
      </p:sp>
      <p:sp>
        <p:nvSpPr>
          <p:cNvPr id="5" name="P_7_BD#5de55ccd6?segpoint=1&amp;vbadefaultcenterpage=1&amp;parentnodeid=d0aa3a6b8&amp;vbahtmlprocessed=1" title=""/>
          <p:cNvSpPr/>
          <p:nvPr>
            <p:custDataLst>
              <p:tags r:id="rId5"/>
            </p:custDataLst>
          </p:nvPr>
        </p:nvSpPr>
        <p:spPr>
          <a:xfrm>
            <a:off x="591820" y="3607832"/>
            <a:ext cx="11183112" cy="103886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②消极：封建专制统治的强化使人民处境日趋恶劣，阶级矛盾激化，给社会发展造成了极大破坏。</a:t>
            </a:r>
            <a:endParaRPr lang="en-US" altLang="zh-CN" sz="2400"/>
          </a:p>
        </p:txBody>
      </p:sp>
    </p:spTree>
    <p:custDataLst>
      <p:tags r:id="rId6"/>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4" name="P_6_BD#8978d199a?vbadefaultcenterpage=1&amp;parentnodeid=3f00934b9&amp;vbahtmlprocessed=1" title=""/>
          <p:cNvSpPr/>
          <p:nvPr>
            <p:custDataLst>
              <p:tags r:id="rId3"/>
            </p:custDataLst>
          </p:nvPr>
        </p:nvSpPr>
        <p:spPr>
          <a:xfrm>
            <a:off x="502920" y="1144667"/>
            <a:ext cx="11183112" cy="323342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君主专制与中央集权</a:t>
            </a:r>
            <a:endParaRPr lang="en-US" altLang="zh-CN" sz="2400"/>
          </a:p>
          <a:p>
            <a:pPr algn="l" latinLnBrk="1">
              <a:lnSpc>
                <a:spcPct val="150000"/>
              </a:lnSpc>
            </a:pPr>
            <a:r>
              <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0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000" b="0" i="0">
                <a:solidFill>
                  <a:srgbClr val="000000"/>
                </a:solidFill>
                <a:latin typeface="Times New Roman" panose="02020603050405020304" pitchFamily="18" charset="0"/>
                <a:ea typeface="微软雅黑"/>
                <a:cs typeface="Times New Roman" panose="02020603050405020304" pitchFamily="34" charset="-120"/>
              </a:rPr>
              <a:t>君主专制是指一种决策方式，其特点是皇帝个人专断独裁，集国家最高权力于一身，皇帝从决策到行使军、政、财等大权具有很大的随意性和独断性。</a:t>
            </a:r>
            <a:endParaRPr lang="en-US" altLang="zh-CN" sz="2000"/>
          </a:p>
          <a:p>
            <a:pPr algn="l" latinLnBrk="1">
              <a:lnSpc>
                <a:spcPct val="150000"/>
              </a:lnSpc>
            </a:pPr>
            <a:r>
              <a:rPr lang="en-US" altLang="zh-CN" sz="20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000" b="0" i="0">
                <a:solidFill>
                  <a:srgbClr val="000000"/>
                </a:solidFill>
                <a:latin typeface="Times New Roman" panose="02020603050405020304" pitchFamily="18" charset="0"/>
                <a:ea typeface="微软雅黑"/>
                <a:cs typeface="Times New Roman" panose="02020603050405020304" pitchFamily="34" charset="-120"/>
              </a:rPr>
              <a:t>中央集权是针对中央和地方的关系而言的，是一种国家行政管理体制，与地方分权相对。其特点是全国军、政、财等大权都归属中央，地方必须绝对听命于中央，没有任何独立性。</a:t>
            </a:r>
            <a:endParaRPr lang="en-US" altLang="zh-CN" sz="2000" b="0" i="0">
              <a:solidFill>
                <a:srgbClr val="000000"/>
              </a:solidFill>
              <a:latin typeface="Times New Roman" panose="02020603050405020304" pitchFamily="18" charset="0"/>
              <a:ea typeface="微软雅黑"/>
              <a:cs typeface="Times New Roman" panose="02020603050405020304" pitchFamily="34" charset="-120"/>
            </a:endParaRPr>
          </a:p>
        </p:txBody>
      </p:sp>
      <p:sp>
        <p:nvSpPr>
          <p:cNvPr id="3" name="P_6_BD#8978d199a?vbadefaultcenterpage=1&amp;parentnodeid=3f00934b9&amp;vbahtmlprocessed=1" title=""/>
          <p:cNvSpPr/>
          <p:nvPr>
            <p:custDataLst>
              <p:tags r:id="rId4"/>
            </p:custDataLst>
          </p:nvPr>
        </p:nvSpPr>
        <p:spPr>
          <a:xfrm>
            <a:off x="496570" y="4838526"/>
            <a:ext cx="11183112" cy="158750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100" b="0" i="0" kern="0" spc="-99900">
                <a:solidFill>
                  <a:srgbClr val="FFFFFF"/>
                </a:solidFill>
                <a:latin typeface="Times New Roman" panose="02020603050405020304" pitchFamily="18" charset="0"/>
                <a:ea typeface="微软雅黑"/>
                <a:cs typeface="Times New Roman" panose="02020603050405020304" pitchFamily="34" charset="-120"/>
              </a:rPr>
              <a:t>&amp;1&amp;</a:t>
            </a:r>
            <a:r>
              <a:rPr lang="en-US" altLang="zh-CN" sz="900" b="0" i="0" kern="0">
                <a:solidFill>
                  <a:srgbClr val="FFFFFF"/>
                </a:solidFill>
                <a:latin typeface="宋体" panose="02010600030101010101" pitchFamily="2" charset="-122"/>
                <a:ea typeface="微软雅黑"/>
                <a:cs typeface="Times New Roman" panose="02020603050405020304" pitchFamily="34" charset="-120"/>
              </a:rPr>
              <a:t>   </a:t>
            </a:r>
            <a:r>
              <a:rPr lang="en-US" altLang="zh-CN" sz="2000" b="0" i="0" kern="0">
                <a:solidFill>
                  <a:srgbClr val="FFFFFF"/>
                </a:solidFill>
                <a:latin typeface="宋体" panose="02010600030101010101" pitchFamily="2" charset="-122"/>
                <a:ea typeface="微软雅黑"/>
                <a:cs typeface="Times New Roman" panose="02020603050405020304" pitchFamily="34" charset="-120"/>
              </a:rPr>
              <a:t>      </a:t>
            </a:r>
            <a:r>
              <a:rPr lang="en-US" altLang="zh-CN" sz="2000" b="0" i="0">
                <a:solidFill>
                  <a:srgbClr val="000000"/>
                </a:solidFill>
                <a:latin typeface="Times New Roman" panose="02020603050405020304" pitchFamily="18" charset="0"/>
                <a:ea typeface="微软雅黑"/>
                <a:cs typeface="Times New Roman" panose="02020603050405020304" pitchFamily="34" charset="-120"/>
              </a:rPr>
              <a:t>郡县制最早出现于春秋战国时期而不是秦朝，郡县制的建立是中央集权制度形成过程中的重要环节。秦统一后，在全国推行郡县制，郡县的长官由皇帝任免，各级官吏不再拥有封地。从此郡县制取代了分封制。</a:t>
            </a:r>
            <a:endParaRPr lang="en-US" altLang="zh-CN" sz="2000"/>
          </a:p>
        </p:txBody>
      </p:sp>
      <p:sp>
        <p:nvSpPr>
          <p:cNvPr id="5" name="文本框 4" title=""/>
          <p:cNvSpPr txBox="1"/>
          <p:nvPr>
            <p:custDataLst>
              <p:tags r:id="rId5"/>
            </p:custDataLst>
          </p:nvPr>
        </p:nvSpPr>
        <p:spPr>
          <a:xfrm>
            <a:off x="4983480" y="4378325"/>
            <a:ext cx="220853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t>易错点拨</a:t>
            </a:r>
            <a:endParaRPr lang="zh-CN" altLang="en-US" sz="2400" b="1"/>
          </a:p>
        </p:txBody>
      </p:sp>
    </p:spTree>
    <p:custDataLst>
      <p:tags r:id="rId6"/>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graphicFrame>
        <p:nvGraphicFramePr>
          <p:cNvPr id="4" name="对象 3" title=""/>
          <p:cNvGraphicFramePr>
            <a:graphicFrameLocks noChangeAspect="1"/>
          </p:cNvGraphicFramePr>
          <p:nvPr>
            <p:custDataLst>
              <p:tags r:id="rId3"/>
            </p:custDataLst>
          </p:nvPr>
        </p:nvGraphicFramePr>
        <p:xfrm>
          <a:off x="600393" y="847725"/>
          <a:ext cx="10927715" cy="6010275"/>
        </p:xfrm>
        <a:graphic>
          <a:graphicData uri="http://schemas.openxmlformats.org/presentationml/2006/ole">
            <mc:AlternateContent>
              <mc:Choice xmlns:v="urn:schemas-microsoft-com:vml" Requires="v">
                <p:oleObj spid="_x0000_s1038" name="文档" r:id="rId4" imgW="11134725" imgH="6134100" progId="Word.Document.8">
                  <p:embed/>
                </p:oleObj>
              </mc:Choice>
              <mc:Fallback>
                <p:oleObj name="文档" r:id="rId4" imgW="11134725" imgH="6134100" progId="Word.Document.8">
                  <p:embed/>
                  <p:pic>
                    <p:nvPicPr>
                      <p:cNvPr id="0" name="OLE substitute image"/>
                      <p:cNvPicPr/>
                      <p:nvPr/>
                    </p:nvPicPr>
                    <p:blipFill>
                      <a:blip r:embed="rId5"/>
                      <a:stretch>
                        <a:fillRect/>
                      </a:stretch>
                    </p:blipFill>
                    <p:spPr>
                      <a:xfrm>
                        <a:off x="600393" y="847725"/>
                        <a:ext cx="10927715" cy="6010275"/>
                      </a:xfrm>
                      <a:prstGeom prst="rect">
                        <a:avLst/>
                      </a:prstGeom>
                      <a:noFill/>
                      <a:ln>
                        <a:noFill/>
                      </a:ln>
                    </p:spPr>
                  </p:pic>
                </p:oleObj>
              </mc:Fallback>
            </mc:AlternateContent>
          </a:graphicData>
        </a:graphic>
      </p:graphicFrame>
    </p:spTree>
    <p:custDataLst>
      <p:tags r:id="rId6"/>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3" name="P_6_BD#8978d199a?segpoint=1&amp;vbadefaultcenterpage=1&amp;parentnodeid=3f00934b9&amp;vbahtmlprocessed=1" title=""/>
          <p:cNvSpPr/>
          <p:nvPr>
            <p:custDataLst>
              <p:tags r:id="rId3"/>
            </p:custDataLst>
          </p:nvPr>
        </p:nvSpPr>
        <p:spPr>
          <a:xfrm>
            <a:off x="502920" y="1015571"/>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4.统一意义</a:t>
            </a:r>
            <a:endParaRPr lang="en-US" altLang="zh-CN" sz="2400"/>
          </a:p>
        </p:txBody>
      </p:sp>
      <p:sp>
        <p:nvSpPr>
          <p:cNvPr id="4" name="P_6_BD#8978d199a?segpoint=1&amp;vbadefaultcenterpage=1&amp;parentnodeid=3f00934b9&amp;vbahtmlprocessed=1" title=""/>
          <p:cNvSpPr/>
          <p:nvPr>
            <p:custDataLst>
              <p:tags r:id="rId4"/>
            </p:custDataLst>
          </p:nvPr>
        </p:nvSpPr>
        <p:spPr>
          <a:xfrm>
            <a:off x="496570" y="1612280"/>
            <a:ext cx="11183112" cy="103867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（1）建立起“东至海暨朝鲜，西至临洮、羌中,南至北向户，北据河为塞，并阴山至辽东”幅员辽阔的国家。</a:t>
            </a:r>
            <a:endParaRPr lang="en-US" altLang="zh-CN" sz="2400"/>
          </a:p>
        </p:txBody>
      </p:sp>
      <p:sp>
        <p:nvSpPr>
          <p:cNvPr id="5" name="P_6_BD#8978d199a?segpoint=1&amp;vbadefaultcenterpage=1&amp;parentnodeid=3f00934b9&amp;vbahtmlprocessed=1" title=""/>
          <p:cNvSpPr/>
          <p:nvPr>
            <p:custDataLst>
              <p:tags r:id="rId5"/>
            </p:custDataLst>
          </p:nvPr>
        </p:nvSpPr>
        <p:spPr>
          <a:xfrm>
            <a:off x="496570" y="2698003"/>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（2）</a:t>
            </a:r>
            <a:r>
              <a:rPr lang="en-US" altLang="zh-CN" sz="2400" b="1" i="0">
                <a:solidFill>
                  <a:srgbClr val="000000"/>
                </a:solidFill>
                <a:latin typeface="Times New Roman" panose="02020603050405020304" pitchFamily="18" charset="0"/>
                <a:ea typeface="微软雅黑"/>
                <a:cs typeface="Times New Roman" panose="02020603050405020304" pitchFamily="34" charset="-120"/>
              </a:rPr>
              <a:t>统一中央集权国家的形成是历史发展的必然</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，也是客观需要。</a:t>
            </a:r>
            <a:endParaRPr lang="en-US" altLang="zh-CN" sz="2400"/>
          </a:p>
        </p:txBody>
      </p:sp>
      <p:sp>
        <p:nvSpPr>
          <p:cNvPr id="7" name="P_6_BD#8978d199a?segpoint=1&amp;vbadefaultcenterpage=1&amp;parentnodeid=3f00934b9&amp;vbahtmlprocessed=1" title=""/>
          <p:cNvSpPr/>
          <p:nvPr>
            <p:custDataLst>
              <p:tags r:id="rId6"/>
            </p:custDataLst>
          </p:nvPr>
        </p:nvSpPr>
        <p:spPr>
          <a:xfrm>
            <a:off x="496570" y="3327288"/>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spc="-100">
                <a:solidFill>
                  <a:srgbClr val="000000"/>
                </a:solidFill>
                <a:latin typeface="Times New Roman" panose="02020603050405020304" pitchFamily="18" charset="0"/>
                <a:ea typeface="微软雅黑"/>
                <a:cs typeface="Times New Roman" panose="02020603050405020304" pitchFamily="34" charset="-120"/>
              </a:rPr>
              <a:t>（3）促进了各民族的交往交流交融，推动了统一多民族国家政治、经济、社会的发展。</a:t>
            </a:r>
            <a:endParaRPr lang="en-US" altLang="zh-CN" sz="2400" spc="-100"/>
          </a:p>
        </p:txBody>
      </p:sp>
      <p:sp>
        <p:nvSpPr>
          <p:cNvPr id="8" name="P_6_BD#8978d199a?segpoint=1&amp;vbadefaultcenterpage=1&amp;parentnodeid=3f00934b9&amp;vbahtmlprocessed=1" title=""/>
          <p:cNvSpPr/>
          <p:nvPr>
            <p:custDataLst>
              <p:tags r:id="rId7"/>
            </p:custDataLst>
          </p:nvPr>
        </p:nvSpPr>
        <p:spPr>
          <a:xfrm>
            <a:off x="502920" y="3956574"/>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（4）秦朝确立的政治制度被以后的王朝长期沿用，影响深远。</a:t>
            </a:r>
            <a:endParaRPr lang="en-US" altLang="zh-CN" sz="2400"/>
          </a:p>
        </p:txBody>
      </p:sp>
    </p:spTree>
    <p:custDataLst>
      <p:tags r:id="rId8"/>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3" name="C_5_BD#db15ec47a?vbadefaultcenterpage=1&amp;parentnodeid=d38f3f62d&amp;vbahtmlprocessed=1" title=""/>
          <p:cNvSpPr/>
          <p:nvPr>
            <p:custDataLst>
              <p:tags r:id="rId3"/>
            </p:custDataLst>
          </p:nvPr>
        </p:nvSpPr>
        <p:spPr>
          <a:xfrm>
            <a:off x="502920" y="722376"/>
            <a:ext cx="11183112" cy="94996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zh-CN" altLang="en-US" sz="2600" b="1" i="0">
                <a:solidFill>
                  <a:srgbClr val="000000"/>
                </a:solidFill>
                <a:latin typeface="Times New Roman" panose="02020603050405020304" pitchFamily="18" charset="0"/>
                <a:ea typeface="微软雅黑"/>
                <a:cs typeface="Times New Roman" panose="02020603050405020304" pitchFamily="34" charset="-120"/>
              </a:rPr>
              <a:t>二、</a:t>
            </a:r>
            <a:r>
              <a:rPr lang="en-US" altLang="zh-CN" sz="2600" b="1" i="0">
                <a:solidFill>
                  <a:srgbClr val="000000"/>
                </a:solidFill>
                <a:latin typeface="Times New Roman" panose="02020603050405020304" pitchFamily="18" charset="0"/>
                <a:ea typeface="微软雅黑"/>
                <a:cs typeface="Times New Roman" panose="02020603050405020304" pitchFamily="34" charset="-120"/>
              </a:rPr>
              <a:t>秦的暴政与速亡</a:t>
            </a:r>
            <a:endParaRPr lang="en-US" altLang="zh-CN" sz="2600"/>
          </a:p>
        </p:txBody>
      </p:sp>
      <p:sp>
        <p:nvSpPr>
          <p:cNvPr id="4" name="P_6_BD#c33bf2621?segpoint=1&amp;vbadefaultcenterpage=1&amp;parentnodeid=db15ec47a&amp;vbahtmlprocessed=1" title=""/>
          <p:cNvSpPr/>
          <p:nvPr>
            <p:custDataLst>
              <p:tags r:id="rId4"/>
            </p:custDataLst>
          </p:nvPr>
        </p:nvSpPr>
        <p:spPr>
          <a:xfrm>
            <a:off x="502920" y="1323334"/>
            <a:ext cx="11183112" cy="446024"/>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39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1.暴政表现</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：徭役繁重、刑罚严苛、“[6]</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”等。</a:t>
            </a:r>
            <a:endParaRPr lang="en-US" altLang="zh-CN" sz="2400"/>
          </a:p>
        </p:txBody>
      </p:sp>
      <p:sp>
        <p:nvSpPr>
          <p:cNvPr id="5" name="P_6_AN.6_1#c33bf2621.blank?vbadefaultcenterpage=1&amp;parentnodeid=db15ec47a&amp;vbapositionanswer=6&amp;vbahtmlprocessed=1" title=""/>
          <p:cNvSpPr/>
          <p:nvPr>
            <p:custDataLst>
              <p:tags r:id="rId5"/>
            </p:custDataLst>
          </p:nvPr>
        </p:nvSpPr>
        <p:spPr>
          <a:xfrm>
            <a:off x="5921058" y="1285234"/>
            <a:ext cx="1287463" cy="450215"/>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900"/>
              </a:lnSpc>
            </a:pPr>
            <a:r>
              <a:rPr lang="en-US" altLang="zh-CN" sz="2400" b="0" i="0">
                <a:solidFill>
                  <a:srgbClr val="A00021"/>
                </a:solidFill>
                <a:latin typeface="Times New Roman" panose="02020603050405020304" pitchFamily="18" charset="0"/>
                <a:ea typeface="微软雅黑"/>
                <a:cs typeface="Times New Roman" panose="02020603050405020304" pitchFamily="34" charset="-120"/>
              </a:rPr>
              <a:t>焚书坑儒</a:t>
            </a:r>
            <a:endParaRPr lang="en-US" altLang="zh-CN" sz="2400"/>
          </a:p>
        </p:txBody>
      </p:sp>
      <p:sp>
        <p:nvSpPr>
          <p:cNvPr id="7" name="P_6_BD#c33bf2621?segpoint=1&amp;vbadefaultcenterpage=1&amp;parentnodeid=db15ec47a&amp;vbahtmlprocessed=1" title=""/>
          <p:cNvSpPr/>
          <p:nvPr>
            <p:custDataLst>
              <p:tags r:id="rId6"/>
            </p:custDataLst>
          </p:nvPr>
        </p:nvSpPr>
        <p:spPr>
          <a:xfrm>
            <a:off x="502920" y="1949996"/>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2.秦末农民起义与秦的速亡</a:t>
            </a:r>
            <a:endParaRPr lang="en-US" altLang="zh-CN" sz="2400"/>
          </a:p>
        </p:txBody>
      </p:sp>
      <p:graphicFrame>
        <p:nvGraphicFramePr>
          <p:cNvPr id="17" name="P_6_BD#c33bf2621?colgroup=2,33&amp;vbadefaultcenterpage=1&amp;parentnodeid=db15ec47a&amp;vbahtmlprocessed=1" title=""/>
          <p:cNvGraphicFramePr>
            <a:graphicFrameLocks noGrp="1"/>
          </p:cNvGraphicFramePr>
          <p:nvPr>
            <p:custDataLst>
              <p:tags r:id="rId7"/>
            </p:custDataLst>
          </p:nvPr>
        </p:nvGraphicFramePr>
        <p:xfrm>
          <a:off x="502920" y="2654655"/>
          <a:ext cx="11155680" cy="2256854"/>
        </p:xfrm>
        <a:graphic>
          <a:graphicData uri="http://schemas.openxmlformats.org/drawingml/2006/table">
            <a:tbl>
              <a:tblPr/>
              <a:tblGrid>
                <a:gridCol w="905256"/>
                <a:gridCol w="10250424"/>
              </a:tblGrid>
              <a:tr h="435166">
                <a:tc rowSpan="2">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农民</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起义</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公元前209年，陈胜、吴广发动起义，陈胜自立为王，号为“张楚”。</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10844">
                <a:tc vMerge="1">
                  <a:txBody>
                    <a:bodyPr vert="horz" wrap="square"/>
                    <a:lstStyle/>
                    <a:p/>
                  </a:txBody>
                  <a:tcPr/>
                </a:tc>
                <a:tc>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陈胜起义失败后，项羽、刘邦等领导的反秦势力日益壮大。公元前[7]</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a:t>
                      </a:r>
                      <a:endPar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endParaRPr>
                    </a:p>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年，刘邦的军队攻占咸阳，秦朝灭亡。</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10844">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楚汉</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战争</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秦朝灭亡后，公元前206—前202年，刘邦和项羽展开了楚汉战争，最终刘邦</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获胜。</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8" name="文本框 7" title=""/>
          <p:cNvSpPr txBox="1"/>
          <p:nvPr/>
        </p:nvSpPr>
        <p:spPr>
          <a:xfrm>
            <a:off x="8439150" y="6080760"/>
            <a:ext cx="4064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4" name="P_6_BD#c33bf2621?vbadefaultcenterpage=1&amp;parentnodeid=db15ec47a&amp;vbahtmlprocessed=1" title=""/>
          <p:cNvSpPr/>
          <p:nvPr>
            <p:custDataLst>
              <p:tags r:id="rId3"/>
            </p:custDataLst>
          </p:nvPr>
        </p:nvSpPr>
        <p:spPr>
          <a:xfrm>
            <a:off x="502920" y="1168400"/>
            <a:ext cx="11183112" cy="1486916"/>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4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秦朝建立后反对其统治的群体</a:t>
            </a:r>
            <a:endParaRPr lang="en-US" altLang="zh-CN" sz="2400"/>
          </a:p>
          <a:p>
            <a:pPr algn="l" latinLnBrk="1">
              <a:lnSpc>
                <a:spcPct val="140000"/>
              </a:lnSpc>
            </a:pPr>
            <a:r>
              <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34" charset="-120"/>
              </a:rPr>
              <a:t>    人民因为负担沉重、法律严酷反对秦朝的统治；知识分子因为“焚书坑儒”反对秦朝的统治；六国旧贵族企图恢复旧有的权势反对秦朝的统治。</a:t>
            </a:r>
            <a:endPar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2" charset="-122"/>
            </a:endParaRPr>
          </a:p>
        </p:txBody>
      </p:sp>
      <p:graphicFrame>
        <p:nvGraphicFramePr>
          <p:cNvPr id="5" name="对象 4" title=""/>
          <p:cNvGraphicFramePr>
            <a:graphicFrameLocks noChangeAspect="1"/>
          </p:cNvGraphicFramePr>
          <p:nvPr>
            <p:custDataLst>
              <p:tags r:id="rId4"/>
            </p:custDataLst>
          </p:nvPr>
        </p:nvGraphicFramePr>
        <p:xfrm>
          <a:off x="496781" y="2901287"/>
          <a:ext cx="10918190" cy="3296920"/>
        </p:xfrm>
        <a:graphic>
          <a:graphicData uri="http://schemas.openxmlformats.org/presentationml/2006/ole">
            <mc:AlternateContent>
              <mc:Choice xmlns:v="urn:schemas-microsoft-com:vml" Requires="v">
                <p:oleObj spid="_x0000_s1039" name="文档" r:id="rId5" imgW="11125200" imgH="3371850" progId="Word.Document.8">
                  <p:embed/>
                </p:oleObj>
              </mc:Choice>
              <mc:Fallback>
                <p:oleObj name="文档" r:id="rId5" imgW="11125200" imgH="3371850" progId="Word.Document.8">
                  <p:embed/>
                  <p:pic>
                    <p:nvPicPr>
                      <p:cNvPr id="0" name="OLE substitute image"/>
                      <p:cNvPicPr/>
                      <p:nvPr/>
                    </p:nvPicPr>
                    <p:blipFill>
                      <a:blip r:embed="rId6"/>
                      <a:stretch>
                        <a:fillRect/>
                      </a:stretch>
                    </p:blipFill>
                    <p:spPr>
                      <a:xfrm>
                        <a:off x="496781" y="2901287"/>
                        <a:ext cx="10918190" cy="3296920"/>
                      </a:xfrm>
                      <a:prstGeom prst="rect">
                        <a:avLst/>
                      </a:prstGeom>
                      <a:noFill/>
                      <a:ln>
                        <a:noFill/>
                      </a:ln>
                    </p:spPr>
                  </p:pic>
                </p:oleObj>
              </mc:Fallback>
            </mc:AlternateContent>
          </a:graphicData>
        </a:graphic>
      </p:graphicFrame>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graphicFrame>
        <p:nvGraphicFramePr>
          <p:cNvPr id="4" name="对象 3" title=""/>
          <p:cNvGraphicFramePr>
            <a:graphicFrameLocks noChangeAspect="1"/>
          </p:cNvGraphicFramePr>
          <p:nvPr>
            <p:custDataLst>
              <p:tags r:id="rId3"/>
            </p:custDataLst>
          </p:nvPr>
        </p:nvGraphicFramePr>
        <p:xfrm>
          <a:off x="711669" y="1464420"/>
          <a:ext cx="10917555" cy="3767455"/>
        </p:xfrm>
        <a:graphic>
          <a:graphicData uri="http://schemas.openxmlformats.org/presentationml/2006/ole">
            <mc:AlternateContent>
              <mc:Choice xmlns:v="urn:schemas-microsoft-com:vml" Requires="v">
                <p:oleObj spid="_x0000_s1040" name="文档" r:id="rId4" imgW="11125200" imgH="3848100" progId="Word.Document.8">
                  <p:embed/>
                </p:oleObj>
              </mc:Choice>
              <mc:Fallback>
                <p:oleObj name="文档" r:id="rId4" imgW="11125200" imgH="3848100" progId="Word.Document.8">
                  <p:embed/>
                  <p:pic>
                    <p:nvPicPr>
                      <p:cNvPr id="0" name="OLE substitute image"/>
                      <p:cNvPicPr/>
                      <p:nvPr/>
                    </p:nvPicPr>
                    <p:blipFill>
                      <a:blip r:embed="rId5"/>
                      <a:stretch>
                        <a:fillRect/>
                      </a:stretch>
                    </p:blipFill>
                    <p:spPr>
                      <a:xfrm>
                        <a:off x="711669" y="1464420"/>
                        <a:ext cx="10917555" cy="3767455"/>
                      </a:xfrm>
                      <a:prstGeom prst="rect">
                        <a:avLst/>
                      </a:prstGeom>
                      <a:noFill/>
                      <a:ln>
                        <a:noFill/>
                      </a:ln>
                    </p:spPr>
                  </p:pic>
                </p:oleObj>
              </mc:Fallback>
            </mc:AlternateContent>
          </a:graphicData>
        </a:graphic>
      </p:graphicFrame>
    </p:spTree>
    <p:custDataLst>
      <p:tags r:id="rId6"/>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graphicFrame>
        <p:nvGraphicFramePr>
          <p:cNvPr id="3" name="对象 2" title=""/>
          <p:cNvGraphicFramePr>
            <a:graphicFrameLocks noChangeAspect="1"/>
          </p:cNvGraphicFramePr>
          <p:nvPr>
            <p:custDataLst>
              <p:tags r:id="rId3"/>
            </p:custDataLst>
          </p:nvPr>
        </p:nvGraphicFramePr>
        <p:xfrm>
          <a:off x="636710" y="1214962"/>
          <a:ext cx="10917555" cy="4428490"/>
        </p:xfrm>
        <a:graphic>
          <a:graphicData uri="http://schemas.openxmlformats.org/presentationml/2006/ole">
            <mc:AlternateContent>
              <mc:Choice xmlns:v="urn:schemas-microsoft-com:vml" Requires="v">
                <p:oleObj spid="_x0000_s1041" name="文档" r:id="rId4" imgW="11125200" imgH="4524375" progId="Word.Document.8">
                  <p:embed/>
                </p:oleObj>
              </mc:Choice>
              <mc:Fallback>
                <p:oleObj name="文档" r:id="rId4" imgW="11125200" imgH="4524375" progId="Word.Document.8">
                  <p:embed/>
                  <p:pic>
                    <p:nvPicPr>
                      <p:cNvPr id="0" name="OLE substitute image"/>
                      <p:cNvPicPr/>
                      <p:nvPr/>
                    </p:nvPicPr>
                    <p:blipFill>
                      <a:blip r:embed="rId5"/>
                      <a:stretch>
                        <a:fillRect/>
                      </a:stretch>
                    </p:blipFill>
                    <p:spPr>
                      <a:xfrm>
                        <a:off x="636710" y="1214962"/>
                        <a:ext cx="10917555" cy="4428490"/>
                      </a:xfrm>
                      <a:prstGeom prst="rect">
                        <a:avLst/>
                      </a:prstGeom>
                      <a:noFill/>
                      <a:ln>
                        <a:noFill/>
                      </a:ln>
                    </p:spPr>
                  </p:pic>
                </p:oleObj>
              </mc:Fallback>
            </mc:AlternateContent>
          </a:graphicData>
        </a:graphic>
      </p:graphicFrame>
    </p:spTree>
    <p:custDataLst>
      <p:tags r:id="rId6"/>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68750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6</a:t>
            </a:r>
            <a:r>
              <a:rPr lang="zh-CN" altLang="en-US" sz="2000" b="1" smtClean="0">
                <a:solidFill>
                  <a:schemeClr val="bg2"/>
                </a:solidFill>
              </a:rPr>
              <a:t>：</a:t>
            </a:r>
            <a:r>
              <a:rPr lang="zh-CN" altLang="zh-CN" sz="2000" b="1">
                <a:solidFill>
                  <a:schemeClr val="bg2"/>
                </a:solidFill>
              </a:rPr>
              <a:t>秦统一多民族封建国家的</a:t>
            </a:r>
            <a:r>
              <a:rPr lang="zh-CN" altLang="zh-CN" sz="2000" b="1" smtClean="0">
                <a:solidFill>
                  <a:schemeClr val="bg2"/>
                </a:solidFill>
              </a:rPr>
              <a:t>建立</a:t>
            </a:r>
            <a:endParaRPr lang="zh-CN" altLang="zh-CN" sz="2000" b="1">
              <a:solidFill>
                <a:schemeClr val="bg2"/>
              </a:solidFill>
            </a:endParaRPr>
          </a:p>
        </p:txBody>
      </p:sp>
      <p:sp>
        <p:nvSpPr>
          <p:cNvPr id="2" name="文本框 1" title=""/>
          <p:cNvSpPr txBox="1"/>
          <p:nvPr>
            <p:custDataLst>
              <p:tags r:id="rId2"/>
            </p:custDataLst>
          </p:nvPr>
        </p:nvSpPr>
        <p:spPr>
          <a:xfrm>
            <a:off x="5184140" y="347345"/>
            <a:ext cx="7334250" cy="4229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graphicFrame>
        <p:nvGraphicFramePr>
          <p:cNvPr id="3" name="对象 2" title=""/>
          <p:cNvGraphicFramePr>
            <a:graphicFrameLocks noChangeAspect="1"/>
          </p:cNvGraphicFramePr>
          <p:nvPr>
            <p:custDataLst>
              <p:tags r:id="rId3"/>
            </p:custDataLst>
          </p:nvPr>
        </p:nvGraphicFramePr>
        <p:xfrm>
          <a:off x="198192" y="745495"/>
          <a:ext cx="5283835" cy="800100"/>
        </p:xfrm>
        <a:graphic>
          <a:graphicData uri="http://schemas.openxmlformats.org/presentationml/2006/ole">
            <mc:AlternateContent>
              <mc:Choice xmlns:v="urn:schemas-microsoft-com:vml" Requires="v">
                <p:oleObj spid="_x0000_s1042" name="文档" r:id="rId4" imgW="5286375" imgH="800100" progId="Word.Document.8">
                  <p:embed/>
                </p:oleObj>
              </mc:Choice>
              <mc:Fallback>
                <p:oleObj name="文档" r:id="rId4" imgW="5286375" imgH="800100" progId="Word.Document.8">
                  <p:embed/>
                  <p:pic>
                    <p:nvPicPr>
                      <p:cNvPr id="0" name="OLE substitute image"/>
                      <p:cNvPicPr/>
                      <p:nvPr/>
                    </p:nvPicPr>
                    <p:blipFill>
                      <a:blip r:embed="rId5"/>
                      <a:stretch>
                        <a:fillRect/>
                      </a:stretch>
                    </p:blipFill>
                    <p:spPr>
                      <a:xfrm>
                        <a:off x="198192" y="745495"/>
                        <a:ext cx="5283835" cy="800100"/>
                      </a:xfrm>
                      <a:prstGeom prst="rect">
                        <a:avLst/>
                      </a:prstGeom>
                    </p:spPr>
                  </p:pic>
                </p:oleObj>
              </mc:Fallback>
            </mc:AlternateContent>
          </a:graphicData>
        </a:graphic>
      </p:graphicFrame>
      <p:graphicFrame>
        <p:nvGraphicFramePr>
          <p:cNvPr id="4" name="对象 3" title=""/>
          <p:cNvGraphicFramePr>
            <a:graphicFrameLocks noChangeAspect="1"/>
          </p:cNvGraphicFramePr>
          <p:nvPr>
            <p:custDataLst>
              <p:tags r:id="rId6"/>
            </p:custDataLst>
          </p:nvPr>
        </p:nvGraphicFramePr>
        <p:xfrm>
          <a:off x="-358508" y="1376363"/>
          <a:ext cx="13067030" cy="5591810"/>
        </p:xfrm>
        <a:graphic>
          <a:graphicData uri="http://schemas.openxmlformats.org/presentationml/2006/ole">
            <mc:AlternateContent>
              <mc:Choice xmlns:v="urn:schemas-microsoft-com:vml" Requires="v">
                <p:oleObj spid="_x0000_s1043" name="文档" r:id="rId7" imgW="11877675" imgH="5086350" progId="Word.Document.8">
                  <p:embed/>
                </p:oleObj>
              </mc:Choice>
              <mc:Fallback>
                <p:oleObj name="文档" r:id="rId7" imgW="11877675" imgH="5086350" progId="Word.Document.8">
                  <p:embed/>
                  <p:pic>
                    <p:nvPicPr>
                      <p:cNvPr id="0" name="OLE substitute image"/>
                      <p:cNvPicPr/>
                      <p:nvPr/>
                    </p:nvPicPr>
                    <p:blipFill>
                      <a:blip r:embed="rId8"/>
                      <a:stretch>
                        <a:fillRect/>
                      </a:stretch>
                    </p:blipFill>
                    <p:spPr>
                      <a:xfrm>
                        <a:off x="-358508" y="1376363"/>
                        <a:ext cx="13067030" cy="5591810"/>
                      </a:xfrm>
                      <a:prstGeom prst="rect">
                        <a:avLst/>
                      </a:prstGeom>
                      <a:noFill/>
                      <a:ln>
                        <a:noFill/>
                      </a:ln>
                    </p:spPr>
                  </p:pic>
                </p:oleObj>
              </mc:Fallback>
            </mc:AlternateContent>
          </a:graphicData>
        </a:graphic>
      </p:graphicFrame>
    </p:spTree>
    <p:custDataLst>
      <p:tags r:id="rId9"/>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7" name="组合 6" title=""/>
          <p:cNvGrpSpPr/>
          <p:nvPr/>
        </p:nvGrpSpPr>
        <p:grpSpPr>
          <a:xfrm>
            <a:off x="2362200" y="2292350"/>
            <a:ext cx="9199245" cy="1921510"/>
            <a:chOff x="3720" y="3610"/>
            <a:chExt cx="14487" cy="3026"/>
          </a:xfrm>
        </p:grpSpPr>
        <p:sp>
          <p:nvSpPr>
            <p:cNvPr id="6" name="文本框 5"/>
            <p:cNvSpPr txBox="1"/>
            <p:nvPr>
              <p:custDataLst>
                <p:tags r:id="rId2"/>
              </p:custDataLst>
            </p:nvPr>
          </p:nvSpPr>
          <p:spPr>
            <a:xfrm>
              <a:off x="3720" y="3610"/>
              <a:ext cx="14487" cy="227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b="1">
                  <a:solidFill>
                    <a:srgbClr val="000000"/>
                  </a:solidFill>
                  <a:latin typeface="微软雅黑" panose="020b0503020204020204" charset="-122"/>
                  <a:cs typeface="微软雅黑" panose="020b0503020204020204" charset="-122"/>
                </a:rPr>
                <a:t>教材素材变式</a:t>
              </a:r>
              <a:endParaRPr lang="zh-CN" altLang="en-US" sz="8800" b="1">
                <a:solidFill>
                  <a:srgbClr val="000000"/>
                </a:solidFill>
                <a:latin typeface="微软雅黑" panose="020b0503020204020204" charset="-122"/>
                <a:cs typeface="微软雅黑" panose="020b0503020204020204" charset="-122"/>
              </a:endParaRPr>
            </a:p>
          </p:txBody>
        </p:sp>
        <p:sp>
          <p:nvSpPr>
            <p:cNvPr id="8" name="文本框 7"/>
            <p:cNvSpPr txBox="1"/>
            <p:nvPr>
              <p:custDataLst>
                <p:tags r:id="rId3"/>
              </p:custDataLst>
            </p:nvPr>
          </p:nvSpPr>
          <p:spPr>
            <a:xfrm>
              <a:off x="7598" y="5814"/>
              <a:ext cx="6746"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rgbClr val="000000"/>
                  </a:solidFill>
                  <a:latin typeface="微软雅黑" panose="020b0503020204020204" charset="-122"/>
                  <a:cs typeface="微软雅黑" panose="020b0503020204020204" charset="-122"/>
                </a:rPr>
                <a:t>多维变式，夯基础</a:t>
              </a:r>
              <a:endParaRPr lang="zh-CN" altLang="en-US" sz="2800">
                <a:solidFill>
                  <a:srgbClr val="000000"/>
                </a:solidFill>
                <a:latin typeface="微软雅黑" panose="020b0503020204020204" charset="-122"/>
                <a:cs typeface="微软雅黑" panose="020b0503020204020204" charset="-122"/>
              </a:endParaRPr>
            </a:p>
          </p:txBody>
        </p:sp>
      </p:grpSp>
    </p:spTree>
    <p:custDataLst>
      <p:tags r:id="rId4"/>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5" name="矩形 4" title=""/>
          <p:cNvSpPr/>
          <p:nvPr/>
        </p:nvSpPr>
        <p:spPr>
          <a:xfrm>
            <a:off x="503179" y="951819"/>
            <a:ext cx="11223802" cy="29997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mtClean="0"/>
              <a:t>1. </a:t>
            </a:r>
            <a:r>
              <a:rPr lang="zh-CN" altLang="zh-CN"/>
              <a:t>据《史记》记载</a:t>
            </a:r>
            <a:r>
              <a:rPr lang="en-US" altLang="zh-CN"/>
              <a:t>,</a:t>
            </a:r>
            <a:r>
              <a:rPr lang="zh-CN" altLang="zh-CN"/>
              <a:t>韩国派遣水工郑国游说秦王大兴水利</a:t>
            </a:r>
            <a:r>
              <a:rPr lang="en-US" altLang="zh-CN"/>
              <a:t>,</a:t>
            </a:r>
            <a:r>
              <a:rPr lang="zh-CN" altLang="zh-CN"/>
              <a:t>秦王嬴政发觉这是韩国的阴谋</a:t>
            </a:r>
            <a:r>
              <a:rPr lang="en-US" altLang="zh-CN"/>
              <a:t>,</a:t>
            </a:r>
            <a:r>
              <a:rPr lang="zh-CN" altLang="zh-CN"/>
              <a:t>于是下令驱逐所有其他诸侯国的人。为此</a:t>
            </a:r>
            <a:r>
              <a:rPr lang="en-US" altLang="zh-CN"/>
              <a:t>,</a:t>
            </a:r>
            <a:r>
              <a:rPr lang="zh-CN" altLang="zh-CN"/>
              <a:t>李斯上书</a:t>
            </a:r>
            <a:r>
              <a:rPr lang="en-US" altLang="zh-CN"/>
              <a:t>,</a:t>
            </a:r>
            <a:r>
              <a:rPr lang="zh-CN" altLang="zh-CN"/>
              <a:t>促使嬴政改变了主张</a:t>
            </a:r>
            <a:r>
              <a:rPr lang="en-US" altLang="zh-CN"/>
              <a:t>,</a:t>
            </a:r>
            <a:r>
              <a:rPr lang="zh-CN" altLang="zh-CN"/>
              <a:t>网罗了天下英才。郑国渠修成后</a:t>
            </a:r>
            <a:r>
              <a:rPr lang="en-US" altLang="zh-CN"/>
              <a:t>,</a:t>
            </a:r>
            <a:r>
              <a:rPr lang="zh-CN" altLang="zh-CN"/>
              <a:t>关中变成沃野</a:t>
            </a:r>
            <a:r>
              <a:rPr lang="en-US" altLang="zh-CN"/>
              <a:t>,</a:t>
            </a:r>
            <a:r>
              <a:rPr lang="zh-CN" altLang="zh-CN"/>
              <a:t>秦国更加富强</a:t>
            </a:r>
            <a:r>
              <a:rPr lang="en-US" altLang="zh-CN"/>
              <a:t>,</a:t>
            </a:r>
            <a:r>
              <a:rPr lang="zh-CN" altLang="zh-CN"/>
              <a:t>后统一六国。这说明</a:t>
            </a:r>
            <a:endParaRPr lang="zh-CN" altLang="zh-CN"/>
          </a:p>
          <a:p>
            <a:pPr>
              <a:lnSpc>
                <a:spcPct val="150000"/>
              </a:lnSpc>
            </a:pPr>
            <a:r>
              <a:rPr lang="en-US" altLang="zh-CN"/>
              <a:t>A.</a:t>
            </a:r>
            <a:r>
              <a:rPr lang="zh-CN" altLang="zh-CN"/>
              <a:t>秦王善于纳谏并重用儒家人才</a:t>
            </a:r>
            <a:endParaRPr lang="zh-CN" altLang="zh-CN"/>
          </a:p>
          <a:p>
            <a:pPr>
              <a:lnSpc>
                <a:spcPct val="150000"/>
              </a:lnSpc>
            </a:pPr>
            <a:r>
              <a:rPr lang="en-US" altLang="zh-CN"/>
              <a:t>B.</a:t>
            </a:r>
            <a:r>
              <a:rPr lang="zh-CN" altLang="zh-CN"/>
              <a:t>国家兴衰取决于统治者的才能</a:t>
            </a:r>
            <a:endParaRPr lang="zh-CN" altLang="zh-CN"/>
          </a:p>
          <a:p>
            <a:pPr>
              <a:lnSpc>
                <a:spcPct val="150000"/>
              </a:lnSpc>
            </a:pPr>
            <a:r>
              <a:rPr lang="en-US" altLang="zh-CN"/>
              <a:t>C.</a:t>
            </a:r>
            <a:r>
              <a:rPr lang="zh-CN" altLang="zh-CN"/>
              <a:t>秦国崛起开始于郑国渠的修建</a:t>
            </a:r>
            <a:endParaRPr lang="zh-CN" altLang="zh-CN"/>
          </a:p>
          <a:p>
            <a:pPr>
              <a:lnSpc>
                <a:spcPct val="150000"/>
              </a:lnSpc>
            </a:pPr>
            <a:r>
              <a:rPr lang="en-US" altLang="zh-CN"/>
              <a:t>D.</a:t>
            </a:r>
            <a:r>
              <a:rPr lang="zh-CN" altLang="zh-CN"/>
              <a:t>招贤纳士助推了秦国完成统一</a:t>
            </a:r>
            <a:endParaRPr lang="zh-CN" altLang="zh-CN"/>
          </a:p>
        </p:txBody>
      </p:sp>
      <p:grpSp>
        <p:nvGrpSpPr>
          <p:cNvPr id="3" name="组合 2" title=""/>
          <p:cNvGrpSpPr/>
          <p:nvPr/>
        </p:nvGrpSpPr>
        <p:grpSpPr>
          <a:xfrm>
            <a:off x="422031" y="4220629"/>
            <a:ext cx="11289442" cy="1807458"/>
            <a:chOff x="422031" y="4220629"/>
            <a:chExt cx="11289442" cy="1807458"/>
          </a:xfrm>
        </p:grpSpPr>
        <p:sp>
          <p:nvSpPr>
            <p:cNvPr id="8" name="文本框 7"/>
            <p:cNvSpPr txBox="1"/>
            <p:nvPr/>
          </p:nvSpPr>
          <p:spPr>
            <a:xfrm>
              <a:off x="487552" y="4220629"/>
              <a:ext cx="916761" cy="398780"/>
            </a:xfrm>
            <a:prstGeom prst="rect">
              <a:avLst/>
            </a:prstGeom>
            <a:solidFill>
              <a:srgbClr val="F26463"/>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FF"/>
                  </a:solidFill>
                </a:rPr>
                <a:t>答案</a:t>
              </a:r>
              <a:endParaRPr lang="zh-CN" altLang="en-US" sz="2000" b="1">
                <a:solidFill>
                  <a:srgbClr val="FFFFFF"/>
                </a:solidFill>
              </a:endParaRPr>
            </a:p>
          </p:txBody>
        </p:sp>
        <p:sp>
          <p:nvSpPr>
            <p:cNvPr id="9" name="矩形 8"/>
            <p:cNvSpPr/>
            <p:nvPr/>
          </p:nvSpPr>
          <p:spPr>
            <a:xfrm>
              <a:off x="422031" y="4689259"/>
              <a:ext cx="11289442" cy="133882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t>1.D</a:t>
              </a:r>
              <a:r>
                <a:rPr lang="zh-CN" altLang="zh-CN"/>
                <a:t>　据材料中的</a:t>
              </a:r>
              <a:r>
                <a:rPr lang="en-US" altLang="zh-CN"/>
                <a:t>“</a:t>
              </a:r>
              <a:r>
                <a:rPr lang="zh-CN" altLang="zh-CN"/>
                <a:t>网罗了天下英才</a:t>
              </a:r>
              <a:r>
                <a:rPr lang="en-US" altLang="zh-CN"/>
                <a:t>”“</a:t>
              </a:r>
              <a:r>
                <a:rPr lang="zh-CN" altLang="zh-CN"/>
                <a:t>统一六国</a:t>
              </a:r>
              <a:r>
                <a:rPr lang="en-US" altLang="zh-CN"/>
                <a:t>”</a:t>
              </a:r>
              <a:r>
                <a:rPr lang="zh-CN" altLang="zh-CN"/>
                <a:t>可知</a:t>
              </a:r>
              <a:r>
                <a:rPr lang="en-US" altLang="zh-CN"/>
                <a:t>,</a:t>
              </a:r>
              <a:r>
                <a:rPr lang="zh-CN" altLang="zh-CN"/>
                <a:t>秦国通过招纳并保留人才</a:t>
              </a:r>
              <a:r>
                <a:rPr lang="en-US" altLang="zh-CN"/>
                <a:t>,</a:t>
              </a:r>
              <a:r>
                <a:rPr lang="zh-CN" altLang="zh-CN"/>
                <a:t>为国家富强和统一六国奠定了基础</a:t>
              </a:r>
              <a:r>
                <a:rPr lang="en-US" altLang="zh-CN"/>
                <a:t>,D</a:t>
              </a:r>
              <a:r>
                <a:rPr lang="zh-CN" altLang="zh-CN"/>
                <a:t>项正确</a:t>
              </a:r>
              <a:r>
                <a:rPr lang="en-US" altLang="zh-CN"/>
                <a:t>;</a:t>
              </a:r>
              <a:r>
                <a:rPr lang="zh-CN" altLang="zh-CN"/>
                <a:t>材料并没有指明是儒家人才</a:t>
              </a:r>
              <a:r>
                <a:rPr lang="en-US" altLang="zh-CN"/>
                <a:t>,</a:t>
              </a:r>
              <a:r>
                <a:rPr lang="zh-CN" altLang="zh-CN"/>
                <a:t>且秦国注重法家思想</a:t>
              </a:r>
              <a:r>
                <a:rPr lang="en-US" altLang="zh-CN"/>
                <a:t>,</a:t>
              </a:r>
              <a:r>
                <a:rPr lang="zh-CN" altLang="zh-CN"/>
                <a:t>排除</a:t>
              </a:r>
              <a:r>
                <a:rPr lang="en-US" altLang="zh-CN"/>
                <a:t>A</a:t>
              </a:r>
              <a:r>
                <a:rPr lang="zh-CN" altLang="zh-CN"/>
                <a:t>项</a:t>
              </a:r>
              <a:r>
                <a:rPr lang="en-US" altLang="zh-CN"/>
                <a:t>;</a:t>
              </a:r>
              <a:r>
                <a:rPr lang="zh-CN" altLang="zh-CN"/>
                <a:t>统治者的才能是影响国家兴衰的重要因素</a:t>
              </a:r>
              <a:r>
                <a:rPr lang="en-US" altLang="zh-CN"/>
                <a:t>,</a:t>
              </a:r>
              <a:r>
                <a:rPr lang="zh-CN" altLang="zh-CN"/>
                <a:t>但</a:t>
              </a:r>
              <a:r>
                <a:rPr lang="en-US" altLang="zh-CN"/>
                <a:t>“</a:t>
              </a:r>
              <a:r>
                <a:rPr lang="zh-CN" altLang="zh-CN"/>
                <a:t>取决于</a:t>
              </a:r>
              <a:r>
                <a:rPr lang="en-US" altLang="zh-CN"/>
                <a:t>”</a:t>
              </a:r>
              <a:r>
                <a:rPr lang="zh-CN" altLang="zh-CN"/>
                <a:t>说法错误</a:t>
              </a:r>
              <a:r>
                <a:rPr lang="en-US" altLang="zh-CN"/>
                <a:t>,</a:t>
              </a:r>
              <a:r>
                <a:rPr lang="zh-CN" altLang="zh-CN"/>
                <a:t>排除</a:t>
              </a:r>
              <a:r>
                <a:rPr lang="en-US" altLang="zh-CN"/>
                <a:t>B</a:t>
              </a:r>
              <a:r>
                <a:rPr lang="zh-CN" altLang="zh-CN"/>
                <a:t>项</a:t>
              </a:r>
              <a:r>
                <a:rPr lang="en-US" altLang="zh-CN"/>
                <a:t>;</a:t>
              </a:r>
              <a:r>
                <a:rPr lang="zh-CN" altLang="zh-CN"/>
                <a:t>郑国渠的修建促进了秦国的崛起</a:t>
              </a:r>
              <a:r>
                <a:rPr lang="en-US" altLang="zh-CN"/>
                <a:t>,</a:t>
              </a:r>
              <a:r>
                <a:rPr lang="zh-CN" altLang="zh-CN"/>
                <a:t>但秦国崛起并非从郑国渠的修建开始</a:t>
              </a:r>
              <a:r>
                <a:rPr lang="en-US" altLang="zh-CN"/>
                <a:t>,</a:t>
              </a:r>
              <a:r>
                <a:rPr lang="zh-CN" altLang="zh-CN"/>
                <a:t>排除</a:t>
              </a:r>
              <a:r>
                <a:rPr lang="en-US" altLang="zh-CN"/>
                <a:t>C</a:t>
              </a:r>
              <a:r>
                <a:rPr lang="zh-CN" altLang="zh-CN"/>
                <a:t>项。</a:t>
              </a:r>
              <a:endParaRPr lang="zh-CN" altLang="zh-CN"/>
            </a:p>
          </p:txBody>
        </p:sp>
      </p:gr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5" name="矩形 4" title=""/>
          <p:cNvSpPr/>
          <p:nvPr/>
        </p:nvSpPr>
        <p:spPr>
          <a:xfrm>
            <a:off x="503179" y="855107"/>
            <a:ext cx="11223802" cy="21685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mtClean="0"/>
              <a:t>2. </a:t>
            </a:r>
            <a:r>
              <a:rPr lang="zh-CN" altLang="zh-CN"/>
              <a:t>从周王</a:t>
            </a:r>
            <a:r>
              <a:rPr lang="en-US" altLang="zh-CN"/>
              <a:t>“</a:t>
            </a:r>
            <a:r>
              <a:rPr lang="zh-CN" altLang="zh-CN"/>
              <a:t>天下共主</a:t>
            </a:r>
            <a:r>
              <a:rPr lang="en-US" altLang="zh-CN"/>
              <a:t>”</a:t>
            </a:r>
            <a:r>
              <a:rPr lang="zh-CN" altLang="zh-CN"/>
              <a:t>到秦始皇</a:t>
            </a:r>
            <a:r>
              <a:rPr lang="en-US" altLang="zh-CN"/>
              <a:t>“</a:t>
            </a:r>
            <a:r>
              <a:rPr lang="zh-CN" altLang="zh-CN"/>
              <a:t>皇权至上</a:t>
            </a:r>
            <a:r>
              <a:rPr lang="en-US" altLang="zh-CN"/>
              <a:t>”</a:t>
            </a:r>
            <a:r>
              <a:rPr lang="zh-CN" altLang="zh-CN"/>
              <a:t>的变化反映了</a:t>
            </a:r>
            <a:endParaRPr lang="zh-CN" altLang="zh-CN"/>
          </a:p>
          <a:p>
            <a:pPr>
              <a:lnSpc>
                <a:spcPct val="150000"/>
              </a:lnSpc>
            </a:pPr>
            <a:r>
              <a:rPr lang="en-US" altLang="zh-CN"/>
              <a:t>A.</a:t>
            </a:r>
            <a:r>
              <a:rPr lang="zh-CN" altLang="zh-CN"/>
              <a:t>集体统治到君主专制的转变</a:t>
            </a:r>
            <a:endParaRPr lang="zh-CN" altLang="zh-CN"/>
          </a:p>
          <a:p>
            <a:pPr>
              <a:lnSpc>
                <a:spcPct val="150000"/>
              </a:lnSpc>
            </a:pPr>
            <a:r>
              <a:rPr lang="en-US" altLang="zh-CN"/>
              <a:t>B.</a:t>
            </a:r>
            <a:r>
              <a:rPr lang="zh-CN" altLang="zh-CN"/>
              <a:t>贵族政治到官僚政治的过渡</a:t>
            </a:r>
            <a:endParaRPr lang="zh-CN" altLang="zh-CN"/>
          </a:p>
          <a:p>
            <a:pPr>
              <a:lnSpc>
                <a:spcPct val="150000"/>
              </a:lnSpc>
            </a:pPr>
            <a:r>
              <a:rPr lang="en-US" altLang="zh-CN"/>
              <a:t>C.</a:t>
            </a:r>
            <a:r>
              <a:rPr lang="zh-CN" altLang="zh-CN"/>
              <a:t>诸侯割据到国家统一的实现</a:t>
            </a:r>
            <a:endParaRPr lang="zh-CN" altLang="zh-CN"/>
          </a:p>
          <a:p>
            <a:pPr>
              <a:lnSpc>
                <a:spcPct val="150000"/>
              </a:lnSpc>
            </a:pPr>
            <a:r>
              <a:rPr lang="en-US" altLang="zh-CN"/>
              <a:t>D.</a:t>
            </a:r>
            <a:r>
              <a:rPr lang="zh-CN" altLang="zh-CN"/>
              <a:t>地方分权到中央集权的建立</a:t>
            </a:r>
            <a:endParaRPr lang="zh-CN" altLang="zh-CN"/>
          </a:p>
        </p:txBody>
      </p:sp>
      <p:grpSp>
        <p:nvGrpSpPr>
          <p:cNvPr id="3" name="组合 2" title=""/>
          <p:cNvGrpSpPr/>
          <p:nvPr/>
        </p:nvGrpSpPr>
        <p:grpSpPr>
          <a:xfrm>
            <a:off x="487552" y="3798613"/>
            <a:ext cx="11223921" cy="2173584"/>
            <a:chOff x="487552" y="3798613"/>
            <a:chExt cx="11223921" cy="2173584"/>
          </a:xfrm>
        </p:grpSpPr>
        <p:sp>
          <p:nvSpPr>
            <p:cNvPr id="8" name="文本框 7"/>
            <p:cNvSpPr txBox="1"/>
            <p:nvPr/>
          </p:nvSpPr>
          <p:spPr>
            <a:xfrm>
              <a:off x="487552" y="3798613"/>
              <a:ext cx="916761" cy="398780"/>
            </a:xfrm>
            <a:prstGeom prst="rect">
              <a:avLst/>
            </a:prstGeom>
            <a:solidFill>
              <a:srgbClr val="F26463"/>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FF"/>
                  </a:solidFill>
                </a:rPr>
                <a:t>答案</a:t>
              </a:r>
              <a:endParaRPr lang="zh-CN" altLang="en-US" sz="2000" b="1">
                <a:solidFill>
                  <a:srgbClr val="FFFFFF"/>
                </a:solidFill>
              </a:endParaRPr>
            </a:p>
          </p:txBody>
        </p:sp>
        <p:sp>
          <p:nvSpPr>
            <p:cNvPr id="9" name="矩形 8"/>
            <p:cNvSpPr/>
            <p:nvPr/>
          </p:nvSpPr>
          <p:spPr>
            <a:xfrm>
              <a:off x="518687" y="4267243"/>
              <a:ext cx="11192786" cy="17049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t>2.B</a:t>
              </a:r>
              <a:r>
                <a:rPr lang="zh-CN" altLang="zh-CN"/>
                <a:t>　根据所学知识可知</a:t>
              </a:r>
              <a:r>
                <a:rPr lang="en-US" altLang="zh-CN"/>
                <a:t>,</a:t>
              </a:r>
              <a:r>
                <a:rPr lang="zh-CN" altLang="zh-CN"/>
                <a:t>周王</a:t>
              </a:r>
              <a:r>
                <a:rPr lang="en-US" altLang="zh-CN"/>
                <a:t>“</a:t>
              </a:r>
              <a:r>
                <a:rPr lang="zh-CN" altLang="zh-CN"/>
                <a:t>天下共主</a:t>
              </a:r>
              <a:r>
                <a:rPr lang="en-US" altLang="zh-CN"/>
                <a:t>”</a:t>
              </a:r>
              <a:r>
                <a:rPr lang="zh-CN" altLang="zh-CN"/>
                <a:t>的地位以血亲关系维系的宗法制为根基</a:t>
              </a:r>
              <a:r>
                <a:rPr lang="en-US" altLang="zh-CN"/>
                <a:t>,</a:t>
              </a:r>
              <a:r>
                <a:rPr lang="zh-CN" altLang="zh-CN"/>
                <a:t>是贵族政治的体现</a:t>
              </a:r>
              <a:r>
                <a:rPr lang="en-US" altLang="zh-CN"/>
                <a:t>;“</a:t>
              </a:r>
              <a:r>
                <a:rPr lang="zh-CN" altLang="zh-CN"/>
                <a:t>皇权至上</a:t>
              </a:r>
              <a:r>
                <a:rPr lang="en-US" altLang="zh-CN"/>
                <a:t>”</a:t>
              </a:r>
              <a:r>
                <a:rPr lang="zh-CN" altLang="zh-CN"/>
                <a:t>建立在专制主义中央集权制度之上</a:t>
              </a:r>
              <a:r>
                <a:rPr lang="en-US" altLang="zh-CN"/>
                <a:t>,</a:t>
              </a:r>
              <a:r>
                <a:rPr lang="zh-CN" altLang="zh-CN"/>
                <a:t>是官僚政治的体现</a:t>
              </a:r>
              <a:r>
                <a:rPr lang="en-US" altLang="zh-CN"/>
                <a:t>,</a:t>
              </a:r>
              <a:r>
                <a:rPr lang="zh-CN" altLang="zh-CN"/>
                <a:t>故选</a:t>
              </a:r>
              <a:r>
                <a:rPr lang="en-US" altLang="zh-CN"/>
                <a:t>B</a:t>
              </a:r>
              <a:r>
                <a:rPr lang="zh-CN" altLang="zh-CN"/>
                <a:t>项</a:t>
              </a:r>
              <a:r>
                <a:rPr lang="en-US" altLang="zh-CN"/>
                <a:t>;“</a:t>
              </a:r>
              <a:r>
                <a:rPr lang="zh-CN" altLang="zh-CN"/>
                <a:t>天下共主</a:t>
              </a:r>
              <a:r>
                <a:rPr lang="en-US" altLang="zh-CN"/>
                <a:t>”</a:t>
              </a:r>
              <a:r>
                <a:rPr lang="zh-CN" altLang="zh-CN"/>
                <a:t>并非集体统治</a:t>
              </a:r>
              <a:r>
                <a:rPr lang="en-US" altLang="zh-CN"/>
                <a:t>,</a:t>
              </a:r>
              <a:r>
                <a:rPr lang="zh-CN" altLang="zh-CN"/>
                <a:t>而是周王和地方诸侯的</a:t>
              </a:r>
              <a:r>
                <a:rPr lang="en-US" altLang="zh-CN"/>
                <a:t>“</a:t>
              </a:r>
              <a:r>
                <a:rPr lang="zh-CN" altLang="zh-CN"/>
                <a:t>共治</a:t>
              </a:r>
              <a:r>
                <a:rPr lang="en-US" altLang="zh-CN"/>
                <a:t>”,</a:t>
              </a:r>
              <a:r>
                <a:rPr lang="zh-CN" altLang="zh-CN"/>
                <a:t>排除</a:t>
              </a:r>
              <a:r>
                <a:rPr lang="en-US" altLang="zh-CN"/>
                <a:t>A</a:t>
              </a:r>
              <a:r>
                <a:rPr lang="zh-CN" altLang="zh-CN"/>
                <a:t>项</a:t>
              </a:r>
              <a:r>
                <a:rPr lang="en-US" altLang="zh-CN"/>
                <a:t>;</a:t>
              </a:r>
              <a:r>
                <a:rPr lang="zh-CN" altLang="zh-CN"/>
                <a:t>西周分封制下</a:t>
              </a:r>
              <a:r>
                <a:rPr lang="en-US" altLang="zh-CN"/>
                <a:t>,</a:t>
              </a:r>
              <a:r>
                <a:rPr lang="zh-CN" altLang="zh-CN"/>
                <a:t>形成的是诸侯拱卫王室的政治格局</a:t>
              </a:r>
              <a:r>
                <a:rPr lang="en-US" altLang="zh-CN"/>
                <a:t>,</a:t>
              </a:r>
              <a:r>
                <a:rPr lang="zh-CN" altLang="zh-CN"/>
                <a:t>尚未形成诸侯割据的局面</a:t>
              </a:r>
              <a:r>
                <a:rPr lang="en-US" altLang="zh-CN"/>
                <a:t>,</a:t>
              </a:r>
              <a:r>
                <a:rPr lang="zh-CN" altLang="zh-CN"/>
                <a:t>排除</a:t>
              </a:r>
              <a:r>
                <a:rPr lang="en-US" altLang="zh-CN"/>
                <a:t>C</a:t>
              </a:r>
              <a:r>
                <a:rPr lang="zh-CN" altLang="zh-CN"/>
                <a:t>项</a:t>
              </a:r>
              <a:r>
                <a:rPr lang="en-US" altLang="zh-CN"/>
                <a:t>;</a:t>
              </a:r>
              <a:r>
                <a:rPr lang="zh-CN" altLang="zh-CN"/>
                <a:t>地方分权与</a:t>
              </a:r>
              <a:r>
                <a:rPr lang="en-US" altLang="zh-CN"/>
                <a:t>“</a:t>
              </a:r>
              <a:r>
                <a:rPr lang="zh-CN" altLang="zh-CN"/>
                <a:t>天下共主</a:t>
              </a:r>
              <a:r>
                <a:rPr lang="en-US" altLang="zh-CN"/>
                <a:t>”</a:t>
              </a:r>
              <a:r>
                <a:rPr lang="zh-CN" altLang="zh-CN"/>
                <a:t>不符</a:t>
              </a:r>
              <a:r>
                <a:rPr lang="en-US" altLang="zh-CN"/>
                <a:t>,</a:t>
              </a:r>
              <a:r>
                <a:rPr lang="zh-CN" altLang="zh-CN"/>
                <a:t>排除</a:t>
              </a:r>
              <a:r>
                <a:rPr lang="en-US" altLang="zh-CN"/>
                <a:t>D</a:t>
              </a:r>
              <a:r>
                <a:rPr lang="zh-CN" altLang="zh-CN"/>
                <a:t>项。</a:t>
              </a:r>
              <a:endParaRPr lang="zh-CN" altLang="zh-CN"/>
            </a:p>
          </p:txBody>
        </p:sp>
      </p:gr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5" name="矩形 4" title=""/>
          <p:cNvSpPr/>
          <p:nvPr/>
        </p:nvSpPr>
        <p:spPr>
          <a:xfrm>
            <a:off x="503179" y="855107"/>
            <a:ext cx="11223802" cy="17532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mtClean="0"/>
              <a:t>3. </a:t>
            </a:r>
            <a:r>
              <a:rPr lang="zh-CN" altLang="zh-CN"/>
              <a:t>周公</a:t>
            </a:r>
            <a:r>
              <a:rPr lang="en-US" altLang="zh-CN"/>
              <a:t>“</a:t>
            </a:r>
            <a:r>
              <a:rPr lang="zh-CN" altLang="zh-CN"/>
              <a:t>国西土为方千里</a:t>
            </a:r>
            <a:r>
              <a:rPr lang="en-US" altLang="zh-CN"/>
              <a:t>,</a:t>
            </a:r>
            <a:r>
              <a:rPr lang="zh-CN" altLang="zh-CN"/>
              <a:t>分以百县</a:t>
            </a:r>
            <a:r>
              <a:rPr lang="en-US" altLang="zh-CN"/>
              <a:t>,</a:t>
            </a:r>
            <a:r>
              <a:rPr lang="zh-CN" altLang="zh-CN"/>
              <a:t>县有四郡</a:t>
            </a:r>
            <a:r>
              <a:rPr lang="en-US" altLang="zh-CN"/>
              <a:t>”(</a:t>
            </a:r>
            <a:r>
              <a:rPr lang="zh-CN" altLang="zh-CN"/>
              <a:t>《逸周书》</a:t>
            </a:r>
            <a:r>
              <a:rPr lang="en-US" altLang="zh-CN"/>
              <a:t>),</a:t>
            </a:r>
            <a:r>
              <a:rPr lang="zh-CN" altLang="zh-CN"/>
              <a:t>县大于郡</a:t>
            </a:r>
            <a:r>
              <a:rPr lang="en-US" altLang="zh-CN"/>
              <a:t>;</a:t>
            </a:r>
            <a:r>
              <a:rPr lang="zh-CN" altLang="zh-CN"/>
              <a:t>秦始皇统一天下后</a:t>
            </a:r>
            <a:r>
              <a:rPr lang="en-US" altLang="zh-CN"/>
              <a:t>,“</a:t>
            </a:r>
            <a:r>
              <a:rPr lang="zh-CN" altLang="zh-CN"/>
              <a:t>分天下以为三十六郡</a:t>
            </a:r>
            <a:r>
              <a:rPr lang="en-US" altLang="zh-CN"/>
              <a:t>,</a:t>
            </a:r>
            <a:r>
              <a:rPr lang="zh-CN" altLang="zh-CN"/>
              <a:t>郡置守、尉、监</a:t>
            </a:r>
            <a:r>
              <a:rPr lang="en-US" altLang="zh-CN"/>
              <a:t>”(</a:t>
            </a:r>
            <a:r>
              <a:rPr lang="zh-CN" altLang="zh-CN"/>
              <a:t>《史记》</a:t>
            </a:r>
            <a:r>
              <a:rPr lang="en-US" altLang="zh-CN"/>
              <a:t>),</a:t>
            </a:r>
            <a:r>
              <a:rPr lang="zh-CN" altLang="zh-CN"/>
              <a:t>郡下辖县</a:t>
            </a:r>
            <a:r>
              <a:rPr lang="en-US" altLang="zh-CN"/>
              <a:t>,</a:t>
            </a:r>
            <a:r>
              <a:rPr lang="zh-CN" altLang="zh-CN"/>
              <a:t>郡守与县令</a:t>
            </a:r>
            <a:r>
              <a:rPr lang="en-US" altLang="zh-CN"/>
              <a:t>,</a:t>
            </a:r>
            <a:r>
              <a:rPr lang="zh-CN" altLang="zh-CN"/>
              <a:t>均由皇帝直接任命。这表明秦朝实行的郡县制 </a:t>
            </a:r>
            <a:endParaRPr lang="zh-CN" altLang="zh-CN"/>
          </a:p>
          <a:p>
            <a:pPr>
              <a:lnSpc>
                <a:spcPct val="150000"/>
              </a:lnSpc>
            </a:pPr>
            <a:r>
              <a:rPr lang="en-US" altLang="zh-CN"/>
              <a:t>A.</a:t>
            </a:r>
            <a:r>
              <a:rPr lang="zh-CN" altLang="zh-CN"/>
              <a:t>因袭周代制度</a:t>
            </a:r>
            <a:r>
              <a:rPr lang="en-US" altLang="zh-CN"/>
              <a:t>	B.</a:t>
            </a:r>
            <a:r>
              <a:rPr lang="zh-CN" altLang="zh-CN"/>
              <a:t>强化宗法管理</a:t>
            </a:r>
            <a:endParaRPr lang="zh-CN" altLang="zh-CN"/>
          </a:p>
          <a:p>
            <a:pPr>
              <a:lnSpc>
                <a:spcPct val="150000"/>
              </a:lnSpc>
            </a:pPr>
            <a:r>
              <a:rPr lang="en-US" altLang="zh-CN"/>
              <a:t>C.</a:t>
            </a:r>
            <a:r>
              <a:rPr lang="zh-CN" altLang="zh-CN"/>
              <a:t>尚需不断完善</a:t>
            </a:r>
            <a:r>
              <a:rPr lang="en-US" altLang="zh-CN"/>
              <a:t>	D.</a:t>
            </a:r>
            <a:r>
              <a:rPr lang="zh-CN" altLang="zh-CN"/>
              <a:t>具备创新特性</a:t>
            </a:r>
            <a:endParaRPr lang="zh-CN" altLang="zh-CN"/>
          </a:p>
        </p:txBody>
      </p:sp>
      <p:grpSp>
        <p:nvGrpSpPr>
          <p:cNvPr id="3" name="组合 2" title=""/>
          <p:cNvGrpSpPr/>
          <p:nvPr/>
        </p:nvGrpSpPr>
        <p:grpSpPr>
          <a:xfrm>
            <a:off x="505136" y="3570013"/>
            <a:ext cx="11144353" cy="2589082"/>
            <a:chOff x="505136" y="3570013"/>
            <a:chExt cx="11144353" cy="2589082"/>
          </a:xfrm>
        </p:grpSpPr>
        <p:sp>
          <p:nvSpPr>
            <p:cNvPr id="8" name="文本框 7"/>
            <p:cNvSpPr txBox="1"/>
            <p:nvPr/>
          </p:nvSpPr>
          <p:spPr>
            <a:xfrm>
              <a:off x="505136" y="3570013"/>
              <a:ext cx="916761" cy="398780"/>
            </a:xfrm>
            <a:prstGeom prst="rect">
              <a:avLst/>
            </a:prstGeom>
            <a:solidFill>
              <a:srgbClr val="F26463"/>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FF"/>
                  </a:solidFill>
                </a:rPr>
                <a:t>答案</a:t>
              </a:r>
              <a:endParaRPr lang="zh-CN" altLang="en-US" sz="2000" b="1">
                <a:solidFill>
                  <a:srgbClr val="FFFFFF"/>
                </a:solidFill>
              </a:endParaRPr>
            </a:p>
          </p:txBody>
        </p:sp>
        <p:sp>
          <p:nvSpPr>
            <p:cNvPr id="9" name="矩形 8"/>
            <p:cNvSpPr/>
            <p:nvPr/>
          </p:nvSpPr>
          <p:spPr>
            <a:xfrm>
              <a:off x="536271" y="4038643"/>
              <a:ext cx="11113218" cy="21204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t>3.D</a:t>
              </a:r>
              <a:r>
                <a:rPr lang="zh-CN" altLang="zh-CN"/>
                <a:t>　据题干信息可知</a:t>
              </a:r>
              <a:r>
                <a:rPr lang="en-US" altLang="zh-CN"/>
                <a:t>,</a:t>
              </a:r>
              <a:r>
                <a:rPr lang="zh-CN" altLang="zh-CN"/>
                <a:t>周公时期</a:t>
              </a:r>
              <a:r>
                <a:rPr lang="en-US" altLang="zh-CN"/>
                <a:t>“</a:t>
              </a:r>
              <a:r>
                <a:rPr lang="zh-CN" altLang="zh-CN"/>
                <a:t>县大于郡</a:t>
              </a:r>
              <a:r>
                <a:rPr lang="en-US" altLang="zh-CN"/>
                <a:t>”,</a:t>
              </a:r>
              <a:r>
                <a:rPr lang="zh-CN" altLang="zh-CN"/>
                <a:t>郡辖于县</a:t>
              </a:r>
              <a:r>
                <a:rPr lang="en-US" altLang="zh-CN"/>
                <a:t>,</a:t>
              </a:r>
              <a:r>
                <a:rPr lang="zh-CN" altLang="zh-CN"/>
                <a:t>秦始皇时期</a:t>
              </a:r>
              <a:r>
                <a:rPr lang="en-US" altLang="zh-CN"/>
                <a:t>“</a:t>
              </a:r>
              <a:r>
                <a:rPr lang="zh-CN" altLang="zh-CN"/>
                <a:t>郡下辖县</a:t>
              </a:r>
              <a:r>
                <a:rPr lang="en-US" altLang="zh-CN"/>
                <a:t>,</a:t>
              </a:r>
              <a:r>
                <a:rPr lang="zh-CN" altLang="zh-CN"/>
                <a:t>郡守与县令</a:t>
              </a:r>
              <a:r>
                <a:rPr lang="en-US" altLang="zh-CN"/>
                <a:t>,</a:t>
              </a:r>
              <a:r>
                <a:rPr lang="zh-CN" altLang="zh-CN"/>
                <a:t>均由皇帝直接任命</a:t>
              </a:r>
              <a:r>
                <a:rPr lang="en-US" altLang="zh-CN"/>
                <a:t>”,</a:t>
              </a:r>
              <a:r>
                <a:rPr lang="zh-CN" altLang="zh-CN"/>
                <a:t>秦朝郡县制对周公时的</a:t>
              </a:r>
              <a:r>
                <a:rPr lang="en-US" altLang="zh-CN"/>
                <a:t>“</a:t>
              </a:r>
              <a:r>
                <a:rPr lang="zh-CN" altLang="zh-CN"/>
                <a:t>县</a:t>
              </a:r>
              <a:r>
                <a:rPr lang="en-US" altLang="zh-CN"/>
                <a:t>”“</a:t>
              </a:r>
              <a:r>
                <a:rPr lang="zh-CN" altLang="zh-CN"/>
                <a:t>郡</a:t>
              </a:r>
              <a:r>
                <a:rPr lang="en-US" altLang="zh-CN"/>
                <a:t>”</a:t>
              </a:r>
              <a:r>
                <a:rPr lang="zh-CN" altLang="zh-CN"/>
                <a:t>进行了颠覆性改造</a:t>
              </a:r>
              <a:r>
                <a:rPr lang="en-US" altLang="zh-CN"/>
                <a:t>,</a:t>
              </a:r>
              <a:r>
                <a:rPr lang="zh-CN" altLang="zh-CN"/>
                <a:t>有利于加强中央对地方的有效管理</a:t>
              </a:r>
              <a:r>
                <a:rPr lang="en-US" altLang="zh-CN"/>
                <a:t>,</a:t>
              </a:r>
              <a:r>
                <a:rPr lang="zh-CN" altLang="zh-CN"/>
                <a:t>故选</a:t>
              </a:r>
              <a:r>
                <a:rPr lang="en-US" altLang="zh-CN"/>
                <a:t>D</a:t>
              </a:r>
              <a:r>
                <a:rPr lang="zh-CN" altLang="zh-CN"/>
                <a:t>项</a:t>
              </a:r>
              <a:r>
                <a:rPr lang="en-US" altLang="zh-CN"/>
                <a:t>;“</a:t>
              </a:r>
              <a:r>
                <a:rPr lang="zh-CN" altLang="zh-CN"/>
                <a:t>因袭</a:t>
              </a:r>
              <a:r>
                <a:rPr lang="en-US" altLang="zh-CN"/>
                <a:t>”</a:t>
              </a:r>
              <a:r>
                <a:rPr lang="zh-CN" altLang="zh-CN"/>
                <a:t>不符合史实</a:t>
              </a:r>
              <a:r>
                <a:rPr lang="en-US" altLang="zh-CN"/>
                <a:t>,</a:t>
              </a:r>
              <a:r>
                <a:rPr lang="zh-CN" altLang="zh-CN"/>
                <a:t>郡县制继承和发展了春秋战国时期郡县的相关制度</a:t>
              </a:r>
              <a:r>
                <a:rPr lang="en-US" altLang="zh-CN"/>
                <a:t>,</a:t>
              </a:r>
              <a:r>
                <a:rPr lang="zh-CN" altLang="zh-CN"/>
                <a:t>排除</a:t>
              </a:r>
              <a:r>
                <a:rPr lang="en-US" altLang="zh-CN"/>
                <a:t>A</a:t>
              </a:r>
              <a:r>
                <a:rPr lang="zh-CN" altLang="zh-CN"/>
                <a:t>项</a:t>
              </a:r>
              <a:r>
                <a:rPr lang="en-US" altLang="zh-CN"/>
                <a:t>;“</a:t>
              </a:r>
              <a:r>
                <a:rPr lang="zh-CN" altLang="zh-CN"/>
                <a:t>强化</a:t>
              </a:r>
              <a:r>
                <a:rPr lang="en-US" altLang="zh-CN"/>
                <a:t>”</a:t>
              </a:r>
              <a:r>
                <a:rPr lang="zh-CN" altLang="zh-CN"/>
                <a:t>不符合史实</a:t>
              </a:r>
              <a:r>
                <a:rPr lang="en-US" altLang="zh-CN"/>
                <a:t>,</a:t>
              </a:r>
              <a:r>
                <a:rPr lang="zh-CN" altLang="zh-CN"/>
                <a:t>以血缘关系为纽带的宗法制在秦朝为官僚政治所冲击</a:t>
              </a:r>
              <a:r>
                <a:rPr lang="en-US" altLang="zh-CN"/>
                <a:t>,</a:t>
              </a:r>
              <a:r>
                <a:rPr lang="zh-CN" altLang="zh-CN"/>
                <a:t>且题干未提及大小宗关系</a:t>
              </a:r>
              <a:r>
                <a:rPr lang="en-US" altLang="zh-CN"/>
                <a:t>,</a:t>
              </a:r>
              <a:r>
                <a:rPr lang="zh-CN" altLang="zh-CN"/>
                <a:t>排除</a:t>
              </a:r>
              <a:r>
                <a:rPr lang="en-US" altLang="zh-CN"/>
                <a:t>B</a:t>
              </a:r>
              <a:r>
                <a:rPr lang="zh-CN" altLang="zh-CN"/>
                <a:t>项</a:t>
              </a:r>
              <a:r>
                <a:rPr lang="en-US" altLang="zh-CN"/>
                <a:t>;</a:t>
              </a:r>
              <a:r>
                <a:rPr lang="zh-CN" altLang="zh-CN"/>
                <a:t>秦朝郡县制适应了当时社会发展的需要</a:t>
              </a:r>
              <a:r>
                <a:rPr lang="en-US" altLang="zh-CN"/>
                <a:t>,</a:t>
              </a:r>
              <a:r>
                <a:rPr lang="zh-CN" altLang="zh-CN"/>
                <a:t>其弊端尚未凸显</a:t>
              </a:r>
              <a:r>
                <a:rPr lang="en-US" altLang="zh-CN"/>
                <a:t>,</a:t>
              </a:r>
              <a:r>
                <a:rPr lang="zh-CN" altLang="zh-CN"/>
                <a:t>排除</a:t>
              </a:r>
              <a:r>
                <a:rPr lang="en-US" altLang="zh-CN"/>
                <a:t>C</a:t>
              </a:r>
              <a:r>
                <a:rPr lang="zh-CN" altLang="zh-CN"/>
                <a:t>项。</a:t>
              </a:r>
              <a:endParaRPr lang="zh-CN" altLang="zh-CN"/>
            </a:p>
          </p:txBody>
        </p:sp>
      </p:gr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5" name="矩形 4" title=""/>
          <p:cNvSpPr/>
          <p:nvPr/>
        </p:nvSpPr>
        <p:spPr>
          <a:xfrm>
            <a:off x="503179" y="855107"/>
            <a:ext cx="11223802" cy="17532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mtClean="0"/>
              <a:t>4.</a:t>
            </a:r>
            <a:r>
              <a:rPr lang="zh-CN" altLang="zh-CN"/>
              <a:t>在完成统一后</a:t>
            </a:r>
            <a:r>
              <a:rPr lang="en-US" altLang="zh-CN"/>
              <a:t>,</a:t>
            </a:r>
            <a:r>
              <a:rPr lang="zh-CN" altLang="zh-CN"/>
              <a:t>秦始皇强行迁徙天下豪富十二万户至咸阳。秦朝还曾向丽邑</a:t>
            </a:r>
            <a:r>
              <a:rPr lang="en-US" altLang="zh-CN"/>
              <a:t>(</a:t>
            </a:r>
            <a:r>
              <a:rPr lang="zh-CN" altLang="zh-CN"/>
              <a:t>今陕西临潼</a:t>
            </a:r>
            <a:r>
              <a:rPr lang="en-US" altLang="zh-CN"/>
              <a:t>)</a:t>
            </a:r>
            <a:r>
              <a:rPr lang="zh-CN" altLang="zh-CN"/>
              <a:t>移民三万户</a:t>
            </a:r>
            <a:r>
              <a:rPr lang="en-US" altLang="zh-CN"/>
              <a:t>,</a:t>
            </a:r>
            <a:r>
              <a:rPr lang="zh-CN" altLang="zh-CN"/>
              <a:t>向云阳</a:t>
            </a:r>
            <a:r>
              <a:rPr lang="en-US" altLang="zh-CN"/>
              <a:t>(</a:t>
            </a:r>
            <a:r>
              <a:rPr lang="zh-CN" altLang="zh-CN"/>
              <a:t>今陕西淳化</a:t>
            </a:r>
            <a:r>
              <a:rPr lang="en-US" altLang="zh-CN"/>
              <a:t>)</a:t>
            </a:r>
            <a:r>
              <a:rPr lang="zh-CN" altLang="zh-CN"/>
              <a:t>移民五万户</a:t>
            </a:r>
            <a:r>
              <a:rPr lang="en-US" altLang="zh-CN"/>
              <a:t>,</a:t>
            </a:r>
            <a:r>
              <a:rPr lang="zh-CN" altLang="zh-CN"/>
              <a:t>向北河</a:t>
            </a:r>
            <a:r>
              <a:rPr lang="en-US" altLang="zh-CN"/>
              <a:t>(</a:t>
            </a:r>
            <a:r>
              <a:rPr lang="zh-CN" altLang="zh-CN"/>
              <a:t>今内蒙古中部</a:t>
            </a:r>
            <a:r>
              <a:rPr lang="en-US" altLang="zh-CN"/>
              <a:t>)</a:t>
            </a:r>
            <a:r>
              <a:rPr lang="zh-CN" altLang="zh-CN"/>
              <a:t>、榆中</a:t>
            </a:r>
            <a:r>
              <a:rPr lang="en-US" altLang="zh-CN"/>
              <a:t>(</a:t>
            </a:r>
            <a:r>
              <a:rPr lang="zh-CN" altLang="zh-CN"/>
              <a:t>今陕西北部</a:t>
            </a:r>
            <a:r>
              <a:rPr lang="en-US" altLang="zh-CN"/>
              <a:t>)</a:t>
            </a:r>
            <a:r>
              <a:rPr lang="zh-CN" altLang="zh-CN"/>
              <a:t>移民三万户。其做法旨在</a:t>
            </a:r>
            <a:endParaRPr lang="zh-CN" altLang="zh-CN"/>
          </a:p>
          <a:p>
            <a:pPr>
              <a:lnSpc>
                <a:spcPct val="150000"/>
              </a:lnSpc>
            </a:pPr>
            <a:r>
              <a:rPr lang="en-US" altLang="zh-CN"/>
              <a:t>A.</a:t>
            </a:r>
            <a:r>
              <a:rPr lang="zh-CN" altLang="zh-CN"/>
              <a:t>解决人口不平衡的</a:t>
            </a:r>
            <a:r>
              <a:rPr lang="zh-CN" altLang="zh-CN" smtClean="0"/>
              <a:t>问题</a:t>
            </a:r>
            <a:r>
              <a:rPr lang="en-US" altLang="zh-CN" smtClean="0"/>
              <a:t>	B</a:t>
            </a:r>
            <a:r>
              <a:rPr lang="en-US" altLang="zh-CN"/>
              <a:t>.</a:t>
            </a:r>
            <a:r>
              <a:rPr lang="zh-CN" altLang="zh-CN"/>
              <a:t>促进边疆地区开发</a:t>
            </a:r>
            <a:endParaRPr lang="zh-CN" altLang="zh-CN"/>
          </a:p>
          <a:p>
            <a:pPr>
              <a:lnSpc>
                <a:spcPct val="150000"/>
              </a:lnSpc>
            </a:pPr>
            <a:r>
              <a:rPr lang="en-US" altLang="zh-CN"/>
              <a:t>C.</a:t>
            </a:r>
            <a:r>
              <a:rPr lang="zh-CN" altLang="zh-CN"/>
              <a:t>增强关中地区经济</a:t>
            </a:r>
            <a:r>
              <a:rPr lang="zh-CN" altLang="zh-CN" smtClean="0"/>
              <a:t>活力</a:t>
            </a:r>
            <a:r>
              <a:rPr lang="en-US" altLang="zh-CN" smtClean="0"/>
              <a:t>	D</a:t>
            </a:r>
            <a:r>
              <a:rPr lang="en-US" altLang="zh-CN"/>
              <a:t>.</a:t>
            </a:r>
            <a:r>
              <a:rPr lang="zh-CN" altLang="zh-CN"/>
              <a:t>巩固国家政治统一</a:t>
            </a:r>
            <a:endParaRPr lang="zh-CN" altLang="zh-CN"/>
          </a:p>
        </p:txBody>
      </p:sp>
      <p:grpSp>
        <p:nvGrpSpPr>
          <p:cNvPr id="3" name="组合 2" title=""/>
          <p:cNvGrpSpPr/>
          <p:nvPr/>
        </p:nvGrpSpPr>
        <p:grpSpPr>
          <a:xfrm>
            <a:off x="431103" y="3613973"/>
            <a:ext cx="11295878" cy="2589082"/>
            <a:chOff x="431103" y="3613973"/>
            <a:chExt cx="11295878" cy="2589082"/>
          </a:xfrm>
        </p:grpSpPr>
        <p:sp>
          <p:nvSpPr>
            <p:cNvPr id="8" name="文本框 7"/>
            <p:cNvSpPr txBox="1"/>
            <p:nvPr/>
          </p:nvSpPr>
          <p:spPr>
            <a:xfrm>
              <a:off x="505136" y="3613973"/>
              <a:ext cx="916761" cy="398780"/>
            </a:xfrm>
            <a:prstGeom prst="rect">
              <a:avLst/>
            </a:prstGeom>
            <a:solidFill>
              <a:srgbClr val="F26463"/>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FF"/>
                  </a:solidFill>
                </a:rPr>
                <a:t>答案</a:t>
              </a:r>
              <a:endParaRPr lang="zh-CN" altLang="en-US" sz="2000" b="1">
                <a:solidFill>
                  <a:srgbClr val="FFFFFF"/>
                </a:solidFill>
              </a:endParaRPr>
            </a:p>
          </p:txBody>
        </p:sp>
        <p:sp>
          <p:nvSpPr>
            <p:cNvPr id="9" name="矩形 8"/>
            <p:cNvSpPr/>
            <p:nvPr/>
          </p:nvSpPr>
          <p:spPr>
            <a:xfrm>
              <a:off x="431103" y="4082603"/>
              <a:ext cx="11295878" cy="21204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t>4.D</a:t>
              </a:r>
              <a:r>
                <a:rPr lang="zh-CN" altLang="zh-CN"/>
                <a:t>　根据题干内容可知</a:t>
              </a:r>
              <a:r>
                <a:rPr lang="en-US" altLang="zh-CN"/>
                <a:t>,</a:t>
              </a:r>
              <a:r>
                <a:rPr lang="zh-CN" altLang="zh-CN"/>
                <a:t>秦始皇在完成统一后</a:t>
              </a:r>
              <a:r>
                <a:rPr lang="en-US" altLang="zh-CN"/>
                <a:t>,</a:t>
              </a:r>
              <a:r>
                <a:rPr lang="zh-CN" altLang="zh-CN"/>
                <a:t>曾</a:t>
              </a:r>
              <a:r>
                <a:rPr lang="en-US" altLang="zh-CN"/>
                <a:t>“</a:t>
              </a:r>
              <a:r>
                <a:rPr lang="zh-CN" altLang="zh-CN"/>
                <a:t>强行迁徙天下豪富十二万户</a:t>
              </a:r>
              <a:r>
                <a:rPr lang="en-US" altLang="zh-CN"/>
                <a:t>”</a:t>
              </a:r>
              <a:r>
                <a:rPr lang="zh-CN" altLang="zh-CN"/>
                <a:t>到都城咸阳</a:t>
              </a:r>
              <a:r>
                <a:rPr lang="en-US" altLang="zh-CN"/>
                <a:t>,</a:t>
              </a:r>
              <a:r>
                <a:rPr lang="zh-CN" altLang="zh-CN"/>
                <a:t>还不断组织大规模移民到咸阳周边地区</a:t>
              </a:r>
              <a:r>
                <a:rPr lang="en-US" altLang="zh-CN"/>
                <a:t>,</a:t>
              </a:r>
              <a:r>
                <a:rPr lang="zh-CN" altLang="zh-CN"/>
                <a:t>这种做法有利于削弱六国残余势力</a:t>
              </a:r>
              <a:r>
                <a:rPr lang="en-US" altLang="zh-CN"/>
                <a:t>,</a:t>
              </a:r>
              <a:r>
                <a:rPr lang="zh-CN" altLang="zh-CN"/>
                <a:t>加强对地方的管理</a:t>
              </a:r>
              <a:r>
                <a:rPr lang="en-US" altLang="zh-CN"/>
                <a:t>,</a:t>
              </a:r>
              <a:r>
                <a:rPr lang="zh-CN" altLang="zh-CN"/>
                <a:t>从而巩固国家的政治统一</a:t>
              </a:r>
              <a:r>
                <a:rPr lang="en-US" altLang="zh-CN"/>
                <a:t>,</a:t>
              </a:r>
              <a:r>
                <a:rPr lang="zh-CN" altLang="zh-CN"/>
                <a:t>故选</a:t>
              </a:r>
              <a:r>
                <a:rPr lang="en-US" altLang="zh-CN"/>
                <a:t>D</a:t>
              </a:r>
              <a:r>
                <a:rPr lang="zh-CN" altLang="zh-CN"/>
                <a:t>项</a:t>
              </a:r>
              <a:r>
                <a:rPr lang="en-US" altLang="zh-CN"/>
                <a:t>;</a:t>
              </a:r>
              <a:r>
                <a:rPr lang="zh-CN" altLang="zh-CN"/>
                <a:t>迁徙豪富到咸阳与大规模移民到咸阳周边</a:t>
              </a:r>
              <a:r>
                <a:rPr lang="en-US" altLang="zh-CN"/>
                <a:t>,</a:t>
              </a:r>
              <a:r>
                <a:rPr lang="zh-CN" altLang="zh-CN"/>
                <a:t>其目的都是加强中央对地方的管理</a:t>
              </a:r>
              <a:r>
                <a:rPr lang="en-US" altLang="zh-CN"/>
                <a:t>,</a:t>
              </a:r>
              <a:r>
                <a:rPr lang="zh-CN" altLang="zh-CN"/>
                <a:t>而不是</a:t>
              </a:r>
              <a:r>
                <a:rPr lang="en-US" altLang="zh-CN"/>
                <a:t>“</a:t>
              </a:r>
              <a:r>
                <a:rPr lang="zh-CN" altLang="zh-CN"/>
                <a:t>解决人口不平衡的问题</a:t>
              </a:r>
              <a:r>
                <a:rPr lang="en-US" altLang="zh-CN"/>
                <a:t>”,</a:t>
              </a:r>
              <a:r>
                <a:rPr lang="zh-CN" altLang="zh-CN"/>
                <a:t>排除</a:t>
              </a:r>
              <a:r>
                <a:rPr lang="en-US" altLang="zh-CN"/>
                <a:t>A</a:t>
              </a:r>
              <a:r>
                <a:rPr lang="zh-CN" altLang="zh-CN"/>
                <a:t>项</a:t>
              </a:r>
              <a:r>
                <a:rPr lang="en-US" altLang="zh-CN"/>
                <a:t>;</a:t>
              </a:r>
              <a:r>
                <a:rPr lang="zh-CN" altLang="zh-CN"/>
                <a:t>大规模移民可以促进边疆地区的开发</a:t>
              </a:r>
              <a:r>
                <a:rPr lang="en-US" altLang="zh-CN"/>
                <a:t>,</a:t>
              </a:r>
              <a:r>
                <a:rPr lang="zh-CN" altLang="zh-CN"/>
                <a:t>但是迁徙豪富到咸阳并不能起到开发边疆的作用</a:t>
              </a:r>
              <a:r>
                <a:rPr lang="en-US" altLang="zh-CN"/>
                <a:t>,</a:t>
              </a:r>
              <a:r>
                <a:rPr lang="zh-CN" altLang="zh-CN"/>
                <a:t>排除</a:t>
              </a:r>
              <a:r>
                <a:rPr lang="en-US" altLang="zh-CN"/>
                <a:t>B</a:t>
              </a:r>
              <a:r>
                <a:rPr lang="zh-CN" altLang="zh-CN"/>
                <a:t>项</a:t>
              </a:r>
              <a:r>
                <a:rPr lang="en-US" altLang="zh-CN"/>
                <a:t>;</a:t>
              </a:r>
              <a:r>
                <a:rPr lang="zh-CN" altLang="zh-CN"/>
                <a:t>由题干内容中的</a:t>
              </a:r>
              <a:r>
                <a:rPr lang="en-US" altLang="zh-CN"/>
                <a:t>“</a:t>
              </a:r>
              <a:r>
                <a:rPr lang="zh-CN" altLang="zh-CN"/>
                <a:t>今内蒙古中部</a:t>
              </a:r>
              <a:r>
                <a:rPr lang="en-US" altLang="zh-CN"/>
                <a:t>”“</a:t>
              </a:r>
              <a:r>
                <a:rPr lang="zh-CN" altLang="zh-CN"/>
                <a:t>今陕西北部</a:t>
              </a:r>
              <a:r>
                <a:rPr lang="en-US" altLang="zh-CN"/>
                <a:t>”</a:t>
              </a:r>
              <a:r>
                <a:rPr lang="zh-CN" altLang="zh-CN"/>
                <a:t>可知</a:t>
              </a:r>
              <a:r>
                <a:rPr lang="en-US" altLang="zh-CN"/>
                <a:t>,</a:t>
              </a:r>
              <a:r>
                <a:rPr lang="zh-CN" altLang="zh-CN"/>
                <a:t>其目的并不是增强</a:t>
              </a:r>
              <a:r>
                <a:rPr lang="en-US" altLang="zh-CN"/>
                <a:t>“</a:t>
              </a:r>
              <a:r>
                <a:rPr lang="zh-CN" altLang="zh-CN"/>
                <a:t>关中地区</a:t>
              </a:r>
              <a:r>
                <a:rPr lang="en-US" altLang="zh-CN"/>
                <a:t>”</a:t>
              </a:r>
              <a:r>
                <a:rPr lang="zh-CN" altLang="zh-CN"/>
                <a:t>的经济活力</a:t>
              </a:r>
              <a:r>
                <a:rPr lang="en-US" altLang="zh-CN"/>
                <a:t>,</a:t>
              </a:r>
              <a:r>
                <a:rPr lang="zh-CN" altLang="zh-CN"/>
                <a:t>排除</a:t>
              </a:r>
              <a:r>
                <a:rPr lang="en-US" altLang="zh-CN"/>
                <a:t>C</a:t>
              </a:r>
              <a:r>
                <a:rPr lang="zh-CN" altLang="zh-CN"/>
                <a:t>项。</a:t>
              </a:r>
              <a:endParaRPr lang="zh-CN" altLang="zh-CN"/>
            </a:p>
          </p:txBody>
        </p:sp>
      </p:gr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5" name="矩形 4" title=""/>
          <p:cNvSpPr/>
          <p:nvPr/>
        </p:nvSpPr>
        <p:spPr>
          <a:xfrm>
            <a:off x="503179" y="855107"/>
            <a:ext cx="11223802" cy="25844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mtClean="0"/>
              <a:t>5. </a:t>
            </a:r>
            <a:r>
              <a:rPr lang="zh-CN" altLang="zh-CN"/>
              <a:t>据记载</a:t>
            </a:r>
            <a:r>
              <a:rPr lang="en-US" altLang="zh-CN"/>
              <a:t>,</a:t>
            </a:r>
            <a:r>
              <a:rPr lang="zh-CN" altLang="zh-CN"/>
              <a:t>秦始皇在一次出巡途中</a:t>
            </a:r>
            <a:r>
              <a:rPr lang="en-US" altLang="zh-CN"/>
              <a:t>,</a:t>
            </a:r>
            <a:r>
              <a:rPr lang="zh-CN" altLang="zh-CN"/>
              <a:t>不仅遭到了刺客的袭击</a:t>
            </a:r>
            <a:r>
              <a:rPr lang="en-US" altLang="zh-CN"/>
              <a:t>,</a:t>
            </a:r>
            <a:r>
              <a:rPr lang="zh-CN" altLang="zh-CN"/>
              <a:t>而且还有人在陨石上刻下了</a:t>
            </a:r>
            <a:r>
              <a:rPr lang="en-US" altLang="zh-CN"/>
              <a:t>“</a:t>
            </a:r>
            <a:r>
              <a:rPr lang="zh-CN" altLang="zh-CN"/>
              <a:t>始皇帝死而地分</a:t>
            </a:r>
            <a:r>
              <a:rPr lang="en-US" altLang="zh-CN"/>
              <a:t>”</a:t>
            </a:r>
            <a:r>
              <a:rPr lang="zh-CN" altLang="zh-CN"/>
              <a:t>的标语。这反映了当时</a:t>
            </a:r>
            <a:endParaRPr lang="zh-CN" altLang="zh-CN"/>
          </a:p>
          <a:p>
            <a:pPr>
              <a:lnSpc>
                <a:spcPct val="150000"/>
              </a:lnSpc>
            </a:pPr>
            <a:r>
              <a:rPr lang="en-US" altLang="zh-CN"/>
              <a:t>A.</a:t>
            </a:r>
            <a:r>
              <a:rPr lang="zh-CN" altLang="zh-CN"/>
              <a:t>地方治安管理极其混乱</a:t>
            </a:r>
            <a:endParaRPr lang="zh-CN" altLang="zh-CN"/>
          </a:p>
          <a:p>
            <a:pPr>
              <a:lnSpc>
                <a:spcPct val="150000"/>
              </a:lnSpc>
            </a:pPr>
            <a:r>
              <a:rPr lang="en-US" altLang="zh-CN"/>
              <a:t>B.</a:t>
            </a:r>
            <a:r>
              <a:rPr lang="zh-CN" altLang="zh-CN"/>
              <a:t>农民反秦斗争此起彼伏</a:t>
            </a:r>
            <a:endParaRPr lang="zh-CN" altLang="zh-CN"/>
          </a:p>
          <a:p>
            <a:pPr>
              <a:lnSpc>
                <a:spcPct val="150000"/>
              </a:lnSpc>
            </a:pPr>
            <a:r>
              <a:rPr lang="en-US" altLang="zh-CN"/>
              <a:t>C.</a:t>
            </a:r>
            <a:r>
              <a:rPr lang="zh-CN" altLang="zh-CN"/>
              <a:t>已出现潜在的统治危机</a:t>
            </a:r>
            <a:endParaRPr lang="zh-CN" altLang="zh-CN"/>
          </a:p>
          <a:p>
            <a:pPr>
              <a:lnSpc>
                <a:spcPct val="150000"/>
              </a:lnSpc>
            </a:pPr>
            <a:r>
              <a:rPr lang="en-US" altLang="zh-CN"/>
              <a:t>D.</a:t>
            </a:r>
            <a:r>
              <a:rPr lang="zh-CN" altLang="zh-CN"/>
              <a:t>郡县制引发民众的不满</a:t>
            </a:r>
            <a:endParaRPr lang="zh-CN" altLang="zh-CN"/>
          </a:p>
        </p:txBody>
      </p:sp>
      <p:grpSp>
        <p:nvGrpSpPr>
          <p:cNvPr id="2" name="组合 1" title=""/>
          <p:cNvGrpSpPr/>
          <p:nvPr/>
        </p:nvGrpSpPr>
        <p:grpSpPr>
          <a:xfrm>
            <a:off x="469968" y="3930485"/>
            <a:ext cx="11221845" cy="2223135"/>
            <a:chOff x="912" y="5719"/>
            <a:chExt cx="16219" cy="3501"/>
          </a:xfrm>
        </p:grpSpPr>
        <p:sp>
          <p:nvSpPr>
            <p:cNvPr id="8" name="文本框 7"/>
            <p:cNvSpPr txBox="1"/>
            <p:nvPr/>
          </p:nvSpPr>
          <p:spPr>
            <a:xfrm>
              <a:off x="912" y="5719"/>
              <a:ext cx="1325" cy="628"/>
            </a:xfrm>
            <a:prstGeom prst="rect">
              <a:avLst/>
            </a:prstGeom>
            <a:solidFill>
              <a:srgbClr val="F26463"/>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FF"/>
                  </a:solidFill>
                </a:rPr>
                <a:t>答案</a:t>
              </a:r>
              <a:endParaRPr lang="zh-CN" altLang="en-US" sz="2000" b="1">
                <a:solidFill>
                  <a:srgbClr val="FFFFFF"/>
                </a:solidFill>
              </a:endParaRPr>
            </a:p>
          </p:txBody>
        </p:sp>
        <p:sp>
          <p:nvSpPr>
            <p:cNvPr id="9" name="矩形 8"/>
            <p:cNvSpPr/>
            <p:nvPr/>
          </p:nvSpPr>
          <p:spPr>
            <a:xfrm>
              <a:off x="957" y="6457"/>
              <a:ext cx="16174" cy="276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rgbClr val="000000"/>
                  </a:solidFill>
                </a:rPr>
                <a:t>5.C</a:t>
              </a:r>
              <a:r>
                <a:rPr lang="zh-CN" altLang="en-US">
                  <a:solidFill>
                    <a:srgbClr val="000000"/>
                  </a:solidFill>
                </a:rPr>
                <a:t>　由秦始皇出巡途中遭到刺杀以及反秦标语可知</a:t>
              </a:r>
              <a:r>
                <a:rPr lang="en-US" altLang="zh-CN">
                  <a:solidFill>
                    <a:srgbClr val="000000"/>
                  </a:solidFill>
                </a:rPr>
                <a:t>,</a:t>
              </a:r>
              <a:r>
                <a:rPr lang="zh-CN" altLang="en-US">
                  <a:solidFill>
                    <a:srgbClr val="000000"/>
                  </a:solidFill>
                </a:rPr>
                <a:t>秦朝统治并不稳固</a:t>
              </a:r>
              <a:r>
                <a:rPr lang="en-US" altLang="zh-CN">
                  <a:solidFill>
                    <a:srgbClr val="000000"/>
                  </a:solidFill>
                </a:rPr>
                <a:t>,</a:t>
              </a:r>
              <a:r>
                <a:rPr lang="zh-CN" altLang="en-US">
                  <a:solidFill>
                    <a:srgbClr val="000000"/>
                  </a:solidFill>
                </a:rPr>
                <a:t>已出现潜在的统治危机</a:t>
              </a:r>
              <a:r>
                <a:rPr lang="en-US" altLang="zh-CN">
                  <a:solidFill>
                    <a:srgbClr val="000000"/>
                  </a:solidFill>
                </a:rPr>
                <a:t>,C</a:t>
              </a:r>
              <a:r>
                <a:rPr lang="zh-CN" altLang="en-US">
                  <a:solidFill>
                    <a:srgbClr val="000000"/>
                  </a:solidFill>
                </a:rPr>
                <a:t>项正确</a:t>
              </a:r>
              <a:r>
                <a:rPr lang="en-US" altLang="zh-CN">
                  <a:solidFill>
                    <a:srgbClr val="000000"/>
                  </a:solidFill>
                </a:rPr>
                <a:t>;</a:t>
              </a:r>
              <a:r>
                <a:rPr lang="zh-CN" altLang="en-US">
                  <a:solidFill>
                    <a:srgbClr val="000000"/>
                  </a:solidFill>
                </a:rPr>
                <a:t>材料主旨是秦始皇在出巡时遇刺</a:t>
              </a:r>
              <a:r>
                <a:rPr lang="en-US" altLang="zh-CN">
                  <a:solidFill>
                    <a:srgbClr val="000000"/>
                  </a:solidFill>
                </a:rPr>
                <a:t>,</a:t>
              </a:r>
              <a:r>
                <a:rPr lang="zh-CN" altLang="en-US">
                  <a:solidFill>
                    <a:srgbClr val="000000"/>
                  </a:solidFill>
                </a:rPr>
                <a:t>秦朝隐藏着统治危机</a:t>
              </a:r>
              <a:r>
                <a:rPr lang="en-US" altLang="zh-CN">
                  <a:solidFill>
                    <a:srgbClr val="000000"/>
                  </a:solidFill>
                </a:rPr>
                <a:t>,</a:t>
              </a:r>
              <a:r>
                <a:rPr lang="zh-CN" altLang="en-US">
                  <a:solidFill>
                    <a:srgbClr val="000000"/>
                  </a:solidFill>
                </a:rPr>
                <a:t>而不是地方治安管理混乱</a:t>
              </a:r>
              <a:r>
                <a:rPr lang="en-US" altLang="zh-CN">
                  <a:solidFill>
                    <a:srgbClr val="000000"/>
                  </a:solidFill>
                </a:rPr>
                <a:t>,</a:t>
              </a:r>
              <a:r>
                <a:rPr lang="zh-CN" altLang="en-US">
                  <a:solidFill>
                    <a:srgbClr val="000000"/>
                  </a:solidFill>
                </a:rPr>
                <a:t>排除</a:t>
              </a:r>
              <a:r>
                <a:rPr lang="en-US" altLang="zh-CN">
                  <a:solidFill>
                    <a:srgbClr val="000000"/>
                  </a:solidFill>
                </a:rPr>
                <a:t>A</a:t>
              </a:r>
              <a:r>
                <a:rPr lang="zh-CN" altLang="en-US">
                  <a:solidFill>
                    <a:srgbClr val="000000"/>
                  </a:solidFill>
                </a:rPr>
                <a:t>项</a:t>
              </a:r>
              <a:r>
                <a:rPr lang="en-US" altLang="zh-CN">
                  <a:solidFill>
                    <a:srgbClr val="000000"/>
                  </a:solidFill>
                </a:rPr>
                <a:t>;</a:t>
              </a:r>
              <a:r>
                <a:rPr lang="zh-CN" altLang="en-US">
                  <a:solidFill>
                    <a:srgbClr val="000000"/>
                  </a:solidFill>
                </a:rPr>
                <a:t>材料未说明刺客身份</a:t>
              </a:r>
              <a:r>
                <a:rPr lang="en-US" altLang="zh-CN">
                  <a:solidFill>
                    <a:srgbClr val="000000"/>
                  </a:solidFill>
                </a:rPr>
                <a:t>,</a:t>
              </a:r>
              <a:r>
                <a:rPr lang="zh-CN" altLang="en-US">
                  <a:solidFill>
                    <a:srgbClr val="000000"/>
                  </a:solidFill>
                </a:rPr>
                <a:t>不能说明是农民进行的反秦斗争</a:t>
              </a:r>
              <a:r>
                <a:rPr lang="en-US" altLang="zh-CN">
                  <a:solidFill>
                    <a:srgbClr val="000000"/>
                  </a:solidFill>
                </a:rPr>
                <a:t>,</a:t>
              </a:r>
              <a:r>
                <a:rPr lang="zh-CN" altLang="en-US">
                  <a:solidFill>
                    <a:srgbClr val="000000"/>
                  </a:solidFill>
                </a:rPr>
                <a:t>排除</a:t>
              </a:r>
              <a:r>
                <a:rPr lang="en-US" altLang="zh-CN">
                  <a:solidFill>
                    <a:srgbClr val="000000"/>
                  </a:solidFill>
                </a:rPr>
                <a:t>B</a:t>
              </a:r>
              <a:r>
                <a:rPr lang="zh-CN" altLang="en-US">
                  <a:solidFill>
                    <a:srgbClr val="000000"/>
                  </a:solidFill>
                </a:rPr>
                <a:t>项</a:t>
              </a:r>
              <a:r>
                <a:rPr lang="en-US" altLang="zh-CN">
                  <a:solidFill>
                    <a:srgbClr val="000000"/>
                  </a:solidFill>
                </a:rPr>
                <a:t>;</a:t>
              </a:r>
              <a:r>
                <a:rPr lang="zh-CN" altLang="en-US">
                  <a:solidFill>
                    <a:srgbClr val="000000"/>
                  </a:solidFill>
                </a:rPr>
                <a:t>材料中的行为和言论针对的是秦始皇</a:t>
              </a:r>
              <a:r>
                <a:rPr lang="en-US" altLang="zh-CN">
                  <a:solidFill>
                    <a:srgbClr val="000000"/>
                  </a:solidFill>
                </a:rPr>
                <a:t>,</a:t>
              </a:r>
              <a:r>
                <a:rPr lang="zh-CN" altLang="en-US">
                  <a:solidFill>
                    <a:srgbClr val="000000"/>
                  </a:solidFill>
                </a:rPr>
                <a:t>无法说明郡县制引发民众不满</a:t>
              </a:r>
              <a:r>
                <a:rPr lang="en-US" altLang="zh-CN">
                  <a:solidFill>
                    <a:srgbClr val="000000"/>
                  </a:solidFill>
                </a:rPr>
                <a:t>,</a:t>
              </a:r>
              <a:r>
                <a:rPr lang="zh-CN" altLang="en-US">
                  <a:solidFill>
                    <a:srgbClr val="000000"/>
                  </a:solidFill>
                </a:rPr>
                <a:t>排除</a:t>
              </a:r>
              <a:r>
                <a:rPr lang="en-US" altLang="zh-CN">
                  <a:solidFill>
                    <a:srgbClr val="000000"/>
                  </a:solidFill>
                </a:rPr>
                <a:t>D</a:t>
              </a:r>
              <a:r>
                <a:rPr lang="zh-CN" altLang="en-US">
                  <a:solidFill>
                    <a:srgbClr val="000000"/>
                  </a:solidFill>
                </a:rPr>
                <a:t>项。</a:t>
              </a:r>
              <a:endParaRPr lang="zh-CN" altLang="zh-CN">
                <a:solidFill>
                  <a:srgbClr val="000000"/>
                </a:solidFill>
              </a:endParaRPr>
            </a:p>
          </p:txBody>
        </p:sp>
      </p:gr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5" name="矩形 4" title=""/>
          <p:cNvSpPr/>
          <p:nvPr/>
        </p:nvSpPr>
        <p:spPr>
          <a:xfrm>
            <a:off x="496344" y="1522957"/>
            <a:ext cx="1182987" cy="458459"/>
          </a:xfrm>
          <a:prstGeom prst="rect">
            <a:avLst/>
          </a:prstGeom>
          <a:solidFill>
            <a:schemeClr val="accent1">
              <a:lumMod val="75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rgbClr val="FFFFFF"/>
                </a:solidFill>
              </a:rPr>
              <a:t>拓展延伸</a:t>
            </a:r>
            <a:endParaRPr lang="zh-CN" altLang="zh-CN">
              <a:solidFill>
                <a:srgbClr val="FFFFFF"/>
              </a:solidFill>
            </a:endParaRPr>
          </a:p>
        </p:txBody>
      </p:sp>
      <p:sp>
        <p:nvSpPr>
          <p:cNvPr id="3" name="矩形 2" title=""/>
          <p:cNvSpPr/>
          <p:nvPr/>
        </p:nvSpPr>
        <p:spPr>
          <a:xfrm>
            <a:off x="489441" y="1980103"/>
            <a:ext cx="11239498" cy="1754326"/>
          </a:xfrm>
          <a:prstGeom prst="rect">
            <a:avLst/>
          </a:prstGeom>
          <a:solidFill>
            <a:schemeClr val="accent1">
              <a:lumMod val="40000"/>
              <a:lumOff val="6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zh-CN" b="1"/>
              <a:t>秦朝政治危机</a:t>
            </a:r>
            <a:endParaRPr lang="zh-CN" altLang="zh-CN" b="1"/>
          </a:p>
          <a:p>
            <a:pPr>
              <a:lnSpc>
                <a:spcPct val="150000"/>
              </a:lnSpc>
            </a:pPr>
            <a:r>
              <a:rPr lang="zh-CN" altLang="zh-CN"/>
              <a:t>秦朝是经过长期分裂后统一的第一个封建王朝。秦朝统一后</a:t>
            </a:r>
            <a:r>
              <a:rPr lang="en-US" altLang="zh-CN"/>
              <a:t>,</a:t>
            </a:r>
            <a:r>
              <a:rPr lang="zh-CN" altLang="zh-CN"/>
              <a:t>政治统治并不稳定</a:t>
            </a:r>
            <a:r>
              <a:rPr lang="en-US" altLang="zh-CN"/>
              <a:t>,</a:t>
            </a:r>
            <a:r>
              <a:rPr lang="zh-CN" altLang="zh-CN"/>
              <a:t>多种矛盾交织并存</a:t>
            </a:r>
            <a:r>
              <a:rPr lang="en-US" altLang="zh-CN"/>
              <a:t>,</a:t>
            </a:r>
            <a:r>
              <a:rPr lang="zh-CN" altLang="zh-CN"/>
              <a:t>如秦统治者与六国残余势力的矛盾、秦朝统治集团内部的矛盾、封建国家与广大民众的矛盾等</a:t>
            </a:r>
            <a:r>
              <a:rPr lang="en-US" altLang="zh-CN"/>
              <a:t>,</a:t>
            </a:r>
            <a:r>
              <a:rPr lang="zh-CN" altLang="zh-CN"/>
              <a:t>这些矛盾都使秦朝统治面临潜在的政治危机。</a:t>
            </a:r>
            <a:endParaRPr lang="zh-CN" altLang="zh-CN"/>
          </a:p>
        </p:txBody>
      </p:sp>
    </p:spTree>
    <p:custDataLst>
      <p:tags r:id="rId2"/>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5" name="矩形 4" title=""/>
          <p:cNvSpPr/>
          <p:nvPr/>
        </p:nvSpPr>
        <p:spPr>
          <a:xfrm>
            <a:off x="503179" y="855107"/>
            <a:ext cx="11223802" cy="25844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mtClean="0"/>
              <a:t>6. </a:t>
            </a:r>
            <a:r>
              <a:rPr lang="zh-CN" altLang="zh-CN"/>
              <a:t>下表是西汉部分开国功臣起义前的履历。这反映出当时 </a:t>
            </a:r>
            <a:endParaRPr lang="zh-CN" altLang="zh-CN"/>
          </a:p>
          <a:p>
            <a:pPr>
              <a:lnSpc>
                <a:spcPct val="150000"/>
              </a:lnSpc>
            </a:pPr>
            <a:r>
              <a:rPr lang="en-US" altLang="zh-CN"/>
              <a:t> </a:t>
            </a:r>
            <a:endParaRPr lang="zh-CN" altLang="zh-CN"/>
          </a:p>
          <a:p>
            <a:pPr>
              <a:lnSpc>
                <a:spcPct val="150000"/>
              </a:lnSpc>
            </a:pPr>
            <a:r>
              <a:rPr lang="en-US" altLang="zh-CN"/>
              <a:t>A.</a:t>
            </a:r>
            <a:r>
              <a:rPr lang="zh-CN" altLang="zh-CN"/>
              <a:t>布衣将相局面逐渐出现</a:t>
            </a:r>
            <a:endParaRPr lang="zh-CN" altLang="zh-CN"/>
          </a:p>
          <a:p>
            <a:pPr>
              <a:lnSpc>
                <a:spcPct val="150000"/>
              </a:lnSpc>
            </a:pPr>
            <a:r>
              <a:rPr lang="en-US" altLang="zh-CN"/>
              <a:t>B.</a:t>
            </a:r>
            <a:r>
              <a:rPr lang="zh-CN" altLang="zh-CN"/>
              <a:t>秦朝统治渐失人心</a:t>
            </a:r>
            <a:endParaRPr lang="zh-CN" altLang="zh-CN"/>
          </a:p>
          <a:p>
            <a:pPr>
              <a:lnSpc>
                <a:spcPct val="150000"/>
              </a:lnSpc>
            </a:pPr>
            <a:r>
              <a:rPr lang="en-US" altLang="zh-CN"/>
              <a:t>C.</a:t>
            </a:r>
            <a:r>
              <a:rPr lang="zh-CN" altLang="zh-CN"/>
              <a:t>地方行政制度存在问题</a:t>
            </a:r>
            <a:endParaRPr lang="zh-CN" altLang="zh-CN"/>
          </a:p>
          <a:p>
            <a:pPr>
              <a:lnSpc>
                <a:spcPct val="150000"/>
              </a:lnSpc>
            </a:pPr>
            <a:r>
              <a:rPr lang="en-US" altLang="zh-CN"/>
              <a:t>D.</a:t>
            </a:r>
            <a:r>
              <a:rPr lang="zh-CN" altLang="zh-CN"/>
              <a:t>政治腐败社会动荡</a:t>
            </a:r>
            <a:endParaRPr lang="zh-CN" altLang="zh-CN"/>
          </a:p>
        </p:txBody>
      </p:sp>
      <p:grpSp>
        <p:nvGrpSpPr>
          <p:cNvPr id="2" name="组合 1" title=""/>
          <p:cNvGrpSpPr/>
          <p:nvPr/>
        </p:nvGrpSpPr>
        <p:grpSpPr>
          <a:xfrm>
            <a:off x="469968" y="4035989"/>
            <a:ext cx="11221845" cy="2223135"/>
            <a:chOff x="912" y="5719"/>
            <a:chExt cx="16219" cy="3501"/>
          </a:xfrm>
        </p:grpSpPr>
        <p:sp>
          <p:nvSpPr>
            <p:cNvPr id="8" name="文本框 7"/>
            <p:cNvSpPr txBox="1"/>
            <p:nvPr/>
          </p:nvSpPr>
          <p:spPr>
            <a:xfrm>
              <a:off x="912" y="5719"/>
              <a:ext cx="1325" cy="628"/>
            </a:xfrm>
            <a:prstGeom prst="rect">
              <a:avLst/>
            </a:prstGeom>
            <a:solidFill>
              <a:srgbClr val="F26463"/>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FF"/>
                  </a:solidFill>
                </a:rPr>
                <a:t>答案</a:t>
              </a:r>
              <a:endParaRPr lang="zh-CN" altLang="en-US" sz="2000" b="1">
                <a:solidFill>
                  <a:srgbClr val="FFFFFF"/>
                </a:solidFill>
              </a:endParaRPr>
            </a:p>
          </p:txBody>
        </p:sp>
        <p:sp>
          <p:nvSpPr>
            <p:cNvPr id="9" name="矩形 8"/>
            <p:cNvSpPr/>
            <p:nvPr/>
          </p:nvSpPr>
          <p:spPr>
            <a:xfrm>
              <a:off x="957" y="6457"/>
              <a:ext cx="16174" cy="276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rgbClr val="000000"/>
                  </a:solidFill>
                </a:rPr>
                <a:t>6.B</a:t>
              </a:r>
              <a:r>
                <a:rPr lang="zh-CN" altLang="en-US">
                  <a:solidFill>
                    <a:srgbClr val="000000"/>
                  </a:solidFill>
                </a:rPr>
                <a:t>　材料反映了西汉部分开国功臣起义前的履历情况</a:t>
              </a:r>
              <a:r>
                <a:rPr lang="en-US" altLang="zh-CN">
                  <a:solidFill>
                    <a:srgbClr val="000000"/>
                  </a:solidFill>
                </a:rPr>
                <a:t>,</a:t>
              </a:r>
              <a:r>
                <a:rPr lang="zh-CN" altLang="en-US">
                  <a:solidFill>
                    <a:srgbClr val="000000"/>
                  </a:solidFill>
                </a:rPr>
                <a:t>四者中既有贫寒百姓、秦朝基层官吏</a:t>
              </a:r>
              <a:r>
                <a:rPr lang="en-US" altLang="zh-CN">
                  <a:solidFill>
                    <a:srgbClr val="000000"/>
                  </a:solidFill>
                </a:rPr>
                <a:t>,</a:t>
              </a:r>
              <a:r>
                <a:rPr lang="zh-CN" altLang="en-US">
                  <a:solidFill>
                    <a:srgbClr val="000000"/>
                  </a:solidFill>
                </a:rPr>
                <a:t>又有贵族世家</a:t>
              </a:r>
              <a:r>
                <a:rPr lang="en-US" altLang="zh-CN">
                  <a:solidFill>
                    <a:srgbClr val="000000"/>
                  </a:solidFill>
                </a:rPr>
                <a:t>,</a:t>
              </a:r>
              <a:r>
                <a:rPr lang="zh-CN" altLang="en-US">
                  <a:solidFill>
                    <a:srgbClr val="000000"/>
                  </a:solidFill>
                </a:rPr>
                <a:t>但他们都是灭亡秦朝、建立西汉的开国功臣</a:t>
              </a:r>
              <a:r>
                <a:rPr lang="en-US" altLang="zh-CN">
                  <a:solidFill>
                    <a:srgbClr val="000000"/>
                  </a:solidFill>
                </a:rPr>
                <a:t>,</a:t>
              </a:r>
              <a:r>
                <a:rPr lang="zh-CN" altLang="en-US">
                  <a:solidFill>
                    <a:srgbClr val="000000"/>
                  </a:solidFill>
                </a:rPr>
                <a:t>这说明秦朝的统治逐渐丧失人心</a:t>
              </a:r>
              <a:r>
                <a:rPr lang="en-US" altLang="zh-CN">
                  <a:solidFill>
                    <a:srgbClr val="000000"/>
                  </a:solidFill>
                </a:rPr>
                <a:t>,B</a:t>
              </a:r>
              <a:r>
                <a:rPr lang="zh-CN" altLang="en-US">
                  <a:solidFill>
                    <a:srgbClr val="000000"/>
                  </a:solidFill>
                </a:rPr>
                <a:t>项正确</a:t>
              </a:r>
              <a:r>
                <a:rPr lang="en-US" altLang="zh-CN">
                  <a:solidFill>
                    <a:srgbClr val="000000"/>
                  </a:solidFill>
                </a:rPr>
                <a:t>;</a:t>
              </a:r>
              <a:r>
                <a:rPr lang="zh-CN" altLang="en-US">
                  <a:solidFill>
                    <a:srgbClr val="000000"/>
                  </a:solidFill>
                </a:rPr>
                <a:t>张良出身于贵族世家</a:t>
              </a:r>
              <a:r>
                <a:rPr lang="en-US" altLang="zh-CN">
                  <a:solidFill>
                    <a:srgbClr val="000000"/>
                  </a:solidFill>
                </a:rPr>
                <a:t>,</a:t>
              </a:r>
              <a:r>
                <a:rPr lang="zh-CN" altLang="en-US">
                  <a:solidFill>
                    <a:srgbClr val="000000"/>
                  </a:solidFill>
                </a:rPr>
                <a:t>无法说明布衣将相局面逐渐出现</a:t>
              </a:r>
              <a:r>
                <a:rPr lang="en-US" altLang="zh-CN">
                  <a:solidFill>
                    <a:srgbClr val="000000"/>
                  </a:solidFill>
                </a:rPr>
                <a:t>,</a:t>
              </a:r>
              <a:r>
                <a:rPr lang="zh-CN" altLang="en-US">
                  <a:solidFill>
                    <a:srgbClr val="000000"/>
                  </a:solidFill>
                </a:rPr>
                <a:t>排除</a:t>
              </a:r>
              <a:r>
                <a:rPr lang="en-US" altLang="zh-CN">
                  <a:solidFill>
                    <a:srgbClr val="000000"/>
                  </a:solidFill>
                </a:rPr>
                <a:t>A</a:t>
              </a:r>
              <a:r>
                <a:rPr lang="zh-CN" altLang="en-US">
                  <a:solidFill>
                    <a:srgbClr val="000000"/>
                  </a:solidFill>
                </a:rPr>
                <a:t>项</a:t>
              </a:r>
              <a:r>
                <a:rPr lang="en-US" altLang="zh-CN">
                  <a:solidFill>
                    <a:srgbClr val="000000"/>
                  </a:solidFill>
                </a:rPr>
                <a:t>;</a:t>
              </a:r>
              <a:r>
                <a:rPr lang="zh-CN" altLang="en-US">
                  <a:solidFill>
                    <a:srgbClr val="000000"/>
                  </a:solidFill>
                </a:rPr>
                <a:t>材料没有涉及地方行政制度的问题</a:t>
              </a:r>
              <a:r>
                <a:rPr lang="en-US" altLang="zh-CN">
                  <a:solidFill>
                    <a:srgbClr val="000000"/>
                  </a:solidFill>
                </a:rPr>
                <a:t>,</a:t>
              </a:r>
              <a:r>
                <a:rPr lang="zh-CN" altLang="en-US">
                  <a:solidFill>
                    <a:srgbClr val="000000"/>
                  </a:solidFill>
                </a:rPr>
                <a:t>排除</a:t>
              </a:r>
              <a:r>
                <a:rPr lang="en-US" altLang="zh-CN">
                  <a:solidFill>
                    <a:srgbClr val="000000"/>
                  </a:solidFill>
                </a:rPr>
                <a:t>C</a:t>
              </a:r>
              <a:r>
                <a:rPr lang="zh-CN" altLang="en-US">
                  <a:solidFill>
                    <a:srgbClr val="000000"/>
                  </a:solidFill>
                </a:rPr>
                <a:t>项</a:t>
              </a:r>
              <a:r>
                <a:rPr lang="en-US" altLang="zh-CN">
                  <a:solidFill>
                    <a:srgbClr val="000000"/>
                  </a:solidFill>
                </a:rPr>
                <a:t>;</a:t>
              </a:r>
              <a:r>
                <a:rPr lang="zh-CN" altLang="en-US">
                  <a:solidFill>
                    <a:srgbClr val="000000"/>
                  </a:solidFill>
                </a:rPr>
                <a:t>材料没有体现政治腐败的情况</a:t>
              </a:r>
              <a:r>
                <a:rPr lang="en-US" altLang="zh-CN">
                  <a:solidFill>
                    <a:srgbClr val="000000"/>
                  </a:solidFill>
                </a:rPr>
                <a:t>,</a:t>
              </a:r>
              <a:r>
                <a:rPr lang="zh-CN" altLang="en-US">
                  <a:solidFill>
                    <a:srgbClr val="000000"/>
                  </a:solidFill>
                </a:rPr>
                <a:t>排除</a:t>
              </a:r>
              <a:r>
                <a:rPr lang="en-US" altLang="zh-CN">
                  <a:solidFill>
                    <a:srgbClr val="000000"/>
                  </a:solidFill>
                </a:rPr>
                <a:t>D</a:t>
              </a:r>
              <a:r>
                <a:rPr lang="zh-CN" altLang="en-US">
                  <a:solidFill>
                    <a:srgbClr val="000000"/>
                  </a:solidFill>
                </a:rPr>
                <a:t>项。</a:t>
              </a:r>
              <a:endParaRPr lang="zh-CN" altLang="zh-CN">
                <a:solidFill>
                  <a:srgbClr val="000000"/>
                </a:solidFill>
              </a:endParaRPr>
            </a:p>
          </p:txBody>
        </p:sp>
      </p:grpSp>
      <p:graphicFrame>
        <p:nvGraphicFramePr>
          <p:cNvPr id="3" name="表格 2" title=""/>
          <p:cNvGraphicFramePr>
            <a:graphicFrameLocks noGrp="1"/>
          </p:cNvGraphicFramePr>
          <p:nvPr/>
        </p:nvGraphicFramePr>
        <p:xfrm>
          <a:off x="4132104" y="1447066"/>
          <a:ext cx="5513058" cy="2333625"/>
        </p:xfrm>
        <a:graphic>
          <a:graphicData uri="http://schemas.openxmlformats.org/drawingml/2006/table">
            <a:tbl>
              <a:tblPr firstRow="1" firstCol="1" bandRow="1"/>
              <a:tblGrid>
                <a:gridCol w="1050106"/>
                <a:gridCol w="4462952"/>
              </a:tblGrid>
              <a:tr h="466725">
                <a:tc>
                  <a:txBody>
                    <a:bodyPr vert="horz" wrap="square"/>
                    <a:lstStyle/>
                    <a:p>
                      <a:pPr algn="ctr">
                        <a:lnSpc>
                          <a:spcPct val="150000"/>
                        </a:lnSpc>
                        <a:spcAft>
                          <a:spcPct val="0"/>
                        </a:spcAft>
                      </a:pPr>
                      <a:r>
                        <a:rPr lang="zh-CN" sz="1800">
                          <a:solidFill>
                            <a:srgbClr val="000000"/>
                          </a:solidFill>
                          <a:effectLst/>
                          <a:latin typeface="+mn-ea"/>
                          <a:ea typeface="+mn-ea"/>
                          <a:cs typeface="Times New Roman" panose="02020603050405020304"/>
                        </a:rPr>
                        <a:t>功臣</a:t>
                      </a:r>
                      <a:endParaRPr lang="zh-CN" sz="1800">
                        <a:solidFill>
                          <a:srgbClr val="000000"/>
                        </a:solidFill>
                        <a:effectLst/>
                        <a:latin typeface="+mn-ea"/>
                        <a:ea typeface="+mn-ea"/>
                        <a:cs typeface="Times New Roman" panose="02020603050405020304"/>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1800">
                          <a:solidFill>
                            <a:srgbClr val="000000"/>
                          </a:solidFill>
                          <a:effectLst/>
                          <a:latin typeface="+mn-ea"/>
                          <a:ea typeface="+mn-ea"/>
                          <a:cs typeface="Times New Roman" panose="02020603050405020304"/>
                        </a:rPr>
                        <a:t>履历</a:t>
                      </a:r>
                      <a:endParaRPr lang="zh-CN" sz="1800">
                        <a:solidFill>
                          <a:srgbClr val="000000"/>
                        </a:solidFill>
                        <a:effectLst/>
                        <a:latin typeface="+mn-ea"/>
                        <a:ea typeface="+mn-ea"/>
                        <a:cs typeface="Times New Roman" panose="02020603050405020304"/>
                      </a:endParaRPr>
                    </a:p>
                  </a:txBody>
                  <a:tcPr marL="66675" marR="666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6725">
                <a:tc>
                  <a:txBody>
                    <a:bodyPr vert="horz" wrap="square"/>
                    <a:lstStyle/>
                    <a:p>
                      <a:pPr algn="ctr">
                        <a:lnSpc>
                          <a:spcPct val="150000"/>
                        </a:lnSpc>
                        <a:spcAft>
                          <a:spcPct val="0"/>
                        </a:spcAft>
                      </a:pPr>
                      <a:r>
                        <a:rPr lang="zh-CN" sz="1800">
                          <a:solidFill>
                            <a:srgbClr val="000000"/>
                          </a:solidFill>
                          <a:effectLst/>
                          <a:latin typeface="+mn-ea"/>
                          <a:ea typeface="+mn-ea"/>
                          <a:cs typeface="Times New Roman" panose="02020603050405020304"/>
                        </a:rPr>
                        <a:t>樊哙</a:t>
                      </a:r>
                      <a:endParaRPr lang="zh-CN" sz="1800">
                        <a:solidFill>
                          <a:srgbClr val="000000"/>
                        </a:solidFill>
                        <a:effectLst/>
                        <a:latin typeface="+mn-ea"/>
                        <a:ea typeface="+mn-ea"/>
                        <a:cs typeface="Times New Roman" panose="02020603050405020304"/>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50000"/>
                        </a:lnSpc>
                        <a:spcAft>
                          <a:spcPct val="0"/>
                        </a:spcAft>
                      </a:pPr>
                      <a:r>
                        <a:rPr lang="zh-CN" sz="1800">
                          <a:solidFill>
                            <a:srgbClr val="000000"/>
                          </a:solidFill>
                          <a:effectLst/>
                          <a:latin typeface="+mn-ea"/>
                          <a:ea typeface="+mn-ea"/>
                          <a:cs typeface="Times New Roman" panose="02020603050405020304"/>
                        </a:rPr>
                        <a:t>出身寒微</a:t>
                      </a:r>
                      <a:r>
                        <a:rPr lang="en-US" sz="1800">
                          <a:solidFill>
                            <a:srgbClr val="000000"/>
                          </a:solidFill>
                          <a:effectLst/>
                          <a:latin typeface="+mn-ea"/>
                          <a:ea typeface="+mn-ea"/>
                          <a:cs typeface="Times New Roman" panose="02020603050405020304"/>
                        </a:rPr>
                        <a:t>,</a:t>
                      </a:r>
                      <a:r>
                        <a:rPr lang="zh-CN" sz="1800">
                          <a:solidFill>
                            <a:srgbClr val="000000"/>
                          </a:solidFill>
                          <a:effectLst/>
                          <a:latin typeface="+mn-ea"/>
                          <a:ea typeface="+mn-ea"/>
                          <a:cs typeface="Times New Roman" panose="02020603050405020304"/>
                        </a:rPr>
                        <a:t>早年曾以屠狗为业</a:t>
                      </a:r>
                      <a:endParaRPr lang="zh-CN" sz="1800">
                        <a:solidFill>
                          <a:srgbClr val="000000"/>
                        </a:solidFill>
                        <a:effectLst/>
                        <a:latin typeface="+mn-ea"/>
                        <a:ea typeface="+mn-ea"/>
                        <a:cs typeface="Times New Roman" panose="02020603050405020304"/>
                      </a:endParaRPr>
                    </a:p>
                  </a:txBody>
                  <a:tcPr marL="66675" marR="666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6725">
                <a:tc>
                  <a:txBody>
                    <a:bodyPr vert="horz" wrap="square"/>
                    <a:lstStyle/>
                    <a:p>
                      <a:pPr algn="ctr">
                        <a:lnSpc>
                          <a:spcPct val="150000"/>
                        </a:lnSpc>
                        <a:spcAft>
                          <a:spcPct val="0"/>
                        </a:spcAft>
                      </a:pPr>
                      <a:r>
                        <a:rPr lang="zh-CN" sz="1800">
                          <a:solidFill>
                            <a:srgbClr val="000000"/>
                          </a:solidFill>
                          <a:effectLst/>
                          <a:latin typeface="+mn-ea"/>
                          <a:ea typeface="+mn-ea"/>
                          <a:cs typeface="Times New Roman" panose="02020603050405020304"/>
                        </a:rPr>
                        <a:t>萧何</a:t>
                      </a:r>
                      <a:endParaRPr lang="zh-CN" sz="1800">
                        <a:solidFill>
                          <a:srgbClr val="000000"/>
                        </a:solidFill>
                        <a:effectLst/>
                        <a:latin typeface="+mn-ea"/>
                        <a:ea typeface="+mn-ea"/>
                        <a:cs typeface="Times New Roman" panose="02020603050405020304"/>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50000"/>
                        </a:lnSpc>
                        <a:spcAft>
                          <a:spcPct val="0"/>
                        </a:spcAft>
                      </a:pPr>
                      <a:r>
                        <a:rPr lang="zh-CN" sz="1800">
                          <a:solidFill>
                            <a:srgbClr val="000000"/>
                          </a:solidFill>
                          <a:effectLst/>
                          <a:latin typeface="+mn-ea"/>
                          <a:ea typeface="+mn-ea"/>
                          <a:cs typeface="Times New Roman" panose="02020603050405020304"/>
                        </a:rPr>
                        <a:t>原为沛县主吏掾</a:t>
                      </a:r>
                      <a:endParaRPr lang="zh-CN" sz="1800">
                        <a:solidFill>
                          <a:srgbClr val="000000"/>
                        </a:solidFill>
                        <a:effectLst/>
                        <a:latin typeface="+mn-ea"/>
                        <a:ea typeface="+mn-ea"/>
                        <a:cs typeface="Times New Roman" panose="02020603050405020304"/>
                      </a:endParaRPr>
                    </a:p>
                  </a:txBody>
                  <a:tcPr marL="66675" marR="666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6725">
                <a:tc>
                  <a:txBody>
                    <a:bodyPr vert="horz" wrap="square"/>
                    <a:lstStyle/>
                    <a:p>
                      <a:pPr algn="ctr">
                        <a:lnSpc>
                          <a:spcPct val="150000"/>
                        </a:lnSpc>
                        <a:spcAft>
                          <a:spcPct val="0"/>
                        </a:spcAft>
                      </a:pPr>
                      <a:r>
                        <a:rPr lang="zh-CN" sz="1800">
                          <a:solidFill>
                            <a:srgbClr val="000000"/>
                          </a:solidFill>
                          <a:effectLst/>
                          <a:latin typeface="+mn-ea"/>
                          <a:ea typeface="+mn-ea"/>
                          <a:cs typeface="Times New Roman" panose="02020603050405020304"/>
                        </a:rPr>
                        <a:t>夏侯婴</a:t>
                      </a:r>
                      <a:endParaRPr lang="zh-CN" sz="1800">
                        <a:solidFill>
                          <a:srgbClr val="000000"/>
                        </a:solidFill>
                        <a:effectLst/>
                        <a:latin typeface="+mn-ea"/>
                        <a:ea typeface="+mn-ea"/>
                        <a:cs typeface="Times New Roman" panose="02020603050405020304"/>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50000"/>
                        </a:lnSpc>
                        <a:spcAft>
                          <a:spcPct val="0"/>
                        </a:spcAft>
                      </a:pPr>
                      <a:r>
                        <a:rPr lang="zh-CN" sz="1800">
                          <a:solidFill>
                            <a:srgbClr val="000000"/>
                          </a:solidFill>
                          <a:effectLst/>
                          <a:latin typeface="+mn-ea"/>
                          <a:ea typeface="+mn-ea"/>
                          <a:cs typeface="Times New Roman" panose="02020603050405020304"/>
                        </a:rPr>
                        <a:t>原为沛县厩司御</a:t>
                      </a:r>
                      <a:endParaRPr lang="zh-CN" sz="1800">
                        <a:solidFill>
                          <a:srgbClr val="000000"/>
                        </a:solidFill>
                        <a:effectLst/>
                        <a:latin typeface="+mn-ea"/>
                        <a:ea typeface="+mn-ea"/>
                        <a:cs typeface="Times New Roman" panose="02020603050405020304"/>
                      </a:endParaRPr>
                    </a:p>
                  </a:txBody>
                  <a:tcPr marL="66675" marR="666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66725">
                <a:tc>
                  <a:txBody>
                    <a:bodyPr vert="horz" wrap="square"/>
                    <a:lstStyle/>
                    <a:p>
                      <a:pPr algn="ctr">
                        <a:lnSpc>
                          <a:spcPct val="150000"/>
                        </a:lnSpc>
                        <a:spcAft>
                          <a:spcPct val="0"/>
                        </a:spcAft>
                      </a:pPr>
                      <a:r>
                        <a:rPr lang="zh-CN" sz="1800">
                          <a:solidFill>
                            <a:srgbClr val="000000"/>
                          </a:solidFill>
                          <a:effectLst/>
                          <a:latin typeface="+mn-ea"/>
                          <a:ea typeface="+mn-ea"/>
                          <a:cs typeface="Times New Roman" panose="02020603050405020304"/>
                        </a:rPr>
                        <a:t>张良</a:t>
                      </a:r>
                      <a:endParaRPr lang="zh-CN" sz="1800">
                        <a:solidFill>
                          <a:srgbClr val="000000"/>
                        </a:solidFill>
                        <a:effectLst/>
                        <a:latin typeface="+mn-ea"/>
                        <a:ea typeface="+mn-ea"/>
                        <a:cs typeface="Times New Roman" panose="02020603050405020304"/>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50000"/>
                        </a:lnSpc>
                        <a:spcAft>
                          <a:spcPct val="0"/>
                        </a:spcAft>
                      </a:pPr>
                      <a:r>
                        <a:rPr lang="zh-CN" sz="1800">
                          <a:solidFill>
                            <a:srgbClr val="000000"/>
                          </a:solidFill>
                          <a:effectLst/>
                          <a:latin typeface="+mn-ea"/>
                          <a:ea typeface="+mn-ea"/>
                          <a:cs typeface="Times New Roman" panose="02020603050405020304"/>
                        </a:rPr>
                        <a:t>出身贵族世家</a:t>
                      </a:r>
                      <a:r>
                        <a:rPr lang="en-US" sz="1800">
                          <a:solidFill>
                            <a:srgbClr val="000000"/>
                          </a:solidFill>
                          <a:effectLst/>
                          <a:latin typeface="+mn-ea"/>
                          <a:ea typeface="+mn-ea"/>
                          <a:cs typeface="Times New Roman" panose="02020603050405020304"/>
                        </a:rPr>
                        <a:t>,</a:t>
                      </a:r>
                      <a:r>
                        <a:rPr lang="zh-CN" sz="1800">
                          <a:solidFill>
                            <a:srgbClr val="000000"/>
                          </a:solidFill>
                          <a:effectLst/>
                          <a:latin typeface="+mn-ea"/>
                          <a:ea typeface="+mn-ea"/>
                          <a:cs typeface="Times New Roman" panose="02020603050405020304"/>
                        </a:rPr>
                        <a:t>先辈在韩国五世为相</a:t>
                      </a:r>
                      <a:endParaRPr lang="zh-CN" sz="1800">
                        <a:solidFill>
                          <a:srgbClr val="000000"/>
                        </a:solidFill>
                        <a:effectLst/>
                        <a:latin typeface="+mn-ea"/>
                        <a:ea typeface="+mn-ea"/>
                        <a:cs typeface="Times New Roman" panose="02020603050405020304"/>
                      </a:endParaRPr>
                    </a:p>
                  </a:txBody>
                  <a:tcPr marL="66675" marR="666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5" name="矩形 4" title=""/>
          <p:cNvSpPr/>
          <p:nvPr/>
        </p:nvSpPr>
        <p:spPr>
          <a:xfrm>
            <a:off x="503179" y="855107"/>
            <a:ext cx="11223802" cy="21685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mtClean="0"/>
              <a:t>7. </a:t>
            </a:r>
            <a:r>
              <a:rPr lang="zh-CN" altLang="zh-CN"/>
              <a:t>湖北云梦睡虎地秦简是我国考古学史上首次发现的大规模秦简。这批秦简中</a:t>
            </a:r>
            <a:r>
              <a:rPr lang="en-US" altLang="zh-CN"/>
              <a:t>,</a:t>
            </a:r>
            <a:r>
              <a:rPr lang="zh-CN" altLang="zh-CN"/>
              <a:t>秦律占</a:t>
            </a:r>
            <a:r>
              <a:rPr lang="en-US" altLang="zh-CN"/>
              <a:t>50%</a:t>
            </a:r>
            <a:r>
              <a:rPr lang="zh-CN" altLang="zh-CN"/>
              <a:t>以上</a:t>
            </a:r>
            <a:r>
              <a:rPr lang="en-US" altLang="zh-CN"/>
              <a:t>,</a:t>
            </a:r>
            <a:r>
              <a:rPr lang="zh-CN" altLang="zh-CN"/>
              <a:t>主要记载了从战国末年至秦始皇年间秦的史事和秦施行的</a:t>
            </a:r>
            <a:r>
              <a:rPr lang="en-US" altLang="zh-CN"/>
              <a:t>600</a:t>
            </a:r>
            <a:r>
              <a:rPr lang="zh-CN" altLang="zh-CN"/>
              <a:t>余个法条</a:t>
            </a:r>
            <a:r>
              <a:rPr lang="en-US" altLang="zh-CN"/>
              <a:t>,</a:t>
            </a:r>
            <a:r>
              <a:rPr lang="zh-CN" altLang="zh-CN"/>
              <a:t>内容涉及民法、刑法、行政法、诉讼程序等</a:t>
            </a:r>
            <a:r>
              <a:rPr lang="en-US" altLang="zh-CN"/>
              <a:t>,</a:t>
            </a:r>
            <a:r>
              <a:rPr lang="zh-CN" altLang="zh-CN"/>
              <a:t>蕴含着人权、生态、环保等理念。这反映了 </a:t>
            </a:r>
            <a:endParaRPr lang="zh-CN" altLang="zh-CN"/>
          </a:p>
          <a:p>
            <a:pPr>
              <a:lnSpc>
                <a:spcPct val="150000"/>
              </a:lnSpc>
            </a:pPr>
            <a:r>
              <a:rPr lang="en-US" altLang="zh-CN"/>
              <a:t>A.</a:t>
            </a:r>
            <a:r>
              <a:rPr lang="zh-CN" altLang="zh-CN"/>
              <a:t>秦律调整封建经济的</a:t>
            </a:r>
            <a:r>
              <a:rPr lang="zh-CN" altLang="zh-CN" smtClean="0"/>
              <a:t>作用</a:t>
            </a:r>
            <a:r>
              <a:rPr lang="en-US" altLang="zh-CN" smtClean="0"/>
              <a:t>		B</a:t>
            </a:r>
            <a:r>
              <a:rPr lang="en-US" altLang="zh-CN"/>
              <a:t>.</a:t>
            </a:r>
            <a:r>
              <a:rPr lang="zh-CN" altLang="zh-CN"/>
              <a:t>秦始皇集司法大权于一身</a:t>
            </a:r>
            <a:endParaRPr lang="zh-CN" altLang="zh-CN"/>
          </a:p>
          <a:p>
            <a:pPr>
              <a:lnSpc>
                <a:spcPct val="150000"/>
              </a:lnSpc>
            </a:pPr>
            <a:r>
              <a:rPr lang="en-US" altLang="zh-CN"/>
              <a:t>C.</a:t>
            </a:r>
            <a:r>
              <a:rPr lang="zh-CN" altLang="zh-CN"/>
              <a:t>秦朝法律严苛且刑罚</a:t>
            </a:r>
            <a:r>
              <a:rPr lang="zh-CN" altLang="zh-CN" smtClean="0"/>
              <a:t>严酷</a:t>
            </a:r>
            <a:r>
              <a:rPr lang="en-US" altLang="zh-CN" smtClean="0"/>
              <a:t>	D</a:t>
            </a:r>
            <a:r>
              <a:rPr lang="en-US" altLang="zh-CN"/>
              <a:t>.</a:t>
            </a:r>
            <a:r>
              <a:rPr lang="zh-CN" altLang="zh-CN"/>
              <a:t>秦律具有先进性与完备性</a:t>
            </a:r>
            <a:endParaRPr lang="zh-CN" altLang="zh-CN"/>
          </a:p>
        </p:txBody>
      </p:sp>
      <p:grpSp>
        <p:nvGrpSpPr>
          <p:cNvPr id="3" name="组合 2" title=""/>
          <p:cNvGrpSpPr/>
          <p:nvPr/>
        </p:nvGrpSpPr>
        <p:grpSpPr>
          <a:xfrm>
            <a:off x="431103" y="3534845"/>
            <a:ext cx="11295878" cy="2589082"/>
            <a:chOff x="431103" y="3534845"/>
            <a:chExt cx="11295878" cy="2589082"/>
          </a:xfrm>
        </p:grpSpPr>
        <p:sp>
          <p:nvSpPr>
            <p:cNvPr id="8" name="文本框 7"/>
            <p:cNvSpPr txBox="1"/>
            <p:nvPr/>
          </p:nvSpPr>
          <p:spPr>
            <a:xfrm>
              <a:off x="505136" y="3534845"/>
              <a:ext cx="916761" cy="398780"/>
            </a:xfrm>
            <a:prstGeom prst="rect">
              <a:avLst/>
            </a:prstGeom>
            <a:solidFill>
              <a:srgbClr val="F26463"/>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FF"/>
                  </a:solidFill>
                </a:rPr>
                <a:t>答案</a:t>
              </a:r>
              <a:endParaRPr lang="zh-CN" altLang="en-US" sz="2000" b="1">
                <a:solidFill>
                  <a:srgbClr val="FFFFFF"/>
                </a:solidFill>
              </a:endParaRPr>
            </a:p>
          </p:txBody>
        </p:sp>
        <p:sp>
          <p:nvSpPr>
            <p:cNvPr id="9" name="矩形 8"/>
            <p:cNvSpPr/>
            <p:nvPr/>
          </p:nvSpPr>
          <p:spPr>
            <a:xfrm>
              <a:off x="431103" y="4003475"/>
              <a:ext cx="11295878" cy="21204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t>7.D</a:t>
              </a:r>
              <a:r>
                <a:rPr lang="zh-CN" altLang="zh-CN"/>
                <a:t>　据材料</a:t>
              </a:r>
              <a:r>
                <a:rPr lang="en-US" altLang="zh-CN"/>
                <a:t>“</a:t>
              </a:r>
              <a:r>
                <a:rPr lang="zh-CN" altLang="zh-CN"/>
                <a:t>内容涉及民法、刑法、行政法、诉讼程序等</a:t>
              </a:r>
              <a:r>
                <a:rPr lang="en-US" altLang="zh-CN"/>
                <a:t>,</a:t>
              </a:r>
              <a:r>
                <a:rPr lang="zh-CN" altLang="zh-CN"/>
                <a:t>蕴含着人权、生态、环保等理念</a:t>
              </a:r>
              <a:r>
                <a:rPr lang="en-US" altLang="zh-CN"/>
                <a:t>”</a:t>
              </a:r>
              <a:r>
                <a:rPr lang="zh-CN" altLang="zh-CN"/>
                <a:t>可知</a:t>
              </a:r>
              <a:r>
                <a:rPr lang="en-US" altLang="zh-CN"/>
                <a:t>,</a:t>
              </a:r>
              <a:r>
                <a:rPr lang="zh-CN" altLang="zh-CN"/>
                <a:t>秦律内容广泛</a:t>
              </a:r>
              <a:r>
                <a:rPr lang="en-US" altLang="zh-CN"/>
                <a:t>,</a:t>
              </a:r>
              <a:r>
                <a:rPr lang="zh-CN" altLang="zh-CN"/>
                <a:t>且已经有关于人权、生态和环保的理念</a:t>
              </a:r>
              <a:r>
                <a:rPr lang="en-US" altLang="zh-CN"/>
                <a:t>,</a:t>
              </a:r>
              <a:r>
                <a:rPr lang="zh-CN" altLang="zh-CN"/>
                <a:t>这体现出秦律具有先进性与完备性</a:t>
              </a:r>
              <a:r>
                <a:rPr lang="en-US" altLang="zh-CN"/>
                <a:t>,</a:t>
              </a:r>
              <a:r>
                <a:rPr lang="zh-CN" altLang="zh-CN"/>
                <a:t>故选</a:t>
              </a:r>
              <a:r>
                <a:rPr lang="en-US" altLang="zh-CN"/>
                <a:t>D</a:t>
              </a:r>
              <a:r>
                <a:rPr lang="zh-CN" altLang="zh-CN"/>
                <a:t>项</a:t>
              </a:r>
              <a:r>
                <a:rPr lang="en-US" altLang="zh-CN"/>
                <a:t>;</a:t>
              </a:r>
              <a:r>
                <a:rPr lang="zh-CN" altLang="zh-CN"/>
                <a:t>秦律调整封建经济的作用是客观结果</a:t>
              </a:r>
              <a:r>
                <a:rPr lang="en-US" altLang="zh-CN"/>
                <a:t>,</a:t>
              </a:r>
              <a:r>
                <a:rPr lang="zh-CN" altLang="zh-CN"/>
                <a:t>但材料中并没有体现</a:t>
              </a:r>
              <a:r>
                <a:rPr lang="en-US" altLang="zh-CN"/>
                <a:t>,</a:t>
              </a:r>
              <a:r>
                <a:rPr lang="zh-CN" altLang="zh-CN"/>
                <a:t>排除</a:t>
              </a:r>
              <a:r>
                <a:rPr lang="en-US" altLang="zh-CN"/>
                <a:t>A</a:t>
              </a:r>
              <a:r>
                <a:rPr lang="zh-CN" altLang="zh-CN"/>
                <a:t>项</a:t>
              </a:r>
              <a:r>
                <a:rPr lang="en-US" altLang="zh-CN"/>
                <a:t>;</a:t>
              </a:r>
              <a:r>
                <a:rPr lang="zh-CN" altLang="zh-CN"/>
                <a:t>秦律反映的是秦的法律体系</a:t>
              </a:r>
              <a:r>
                <a:rPr lang="en-US" altLang="zh-CN"/>
                <a:t>,</a:t>
              </a:r>
              <a:r>
                <a:rPr lang="zh-CN" altLang="zh-CN"/>
                <a:t>无法得出秦始皇个人集司法大权于一身的结论</a:t>
              </a:r>
              <a:r>
                <a:rPr lang="en-US" altLang="zh-CN"/>
                <a:t>,</a:t>
              </a:r>
              <a:r>
                <a:rPr lang="zh-CN" altLang="zh-CN"/>
                <a:t>排除</a:t>
              </a:r>
              <a:r>
                <a:rPr lang="en-US" altLang="zh-CN"/>
                <a:t>B</a:t>
              </a:r>
              <a:r>
                <a:rPr lang="zh-CN" altLang="zh-CN"/>
                <a:t>项</a:t>
              </a:r>
              <a:r>
                <a:rPr lang="en-US" altLang="zh-CN"/>
                <a:t>;“</a:t>
              </a:r>
              <a:r>
                <a:rPr lang="zh-CN" altLang="zh-CN"/>
                <a:t>内容涉及民法、刑法、行政法、诉讼程序等</a:t>
              </a:r>
              <a:r>
                <a:rPr lang="en-US" altLang="zh-CN"/>
                <a:t>”</a:t>
              </a:r>
              <a:r>
                <a:rPr lang="zh-CN" altLang="zh-CN"/>
                <a:t>是秦律完备的表现</a:t>
              </a:r>
              <a:r>
                <a:rPr lang="en-US" altLang="zh-CN"/>
                <a:t>,</a:t>
              </a:r>
              <a:r>
                <a:rPr lang="zh-CN" altLang="zh-CN"/>
                <a:t>没有提及对罪犯的惩治和量刑尺度</a:t>
              </a:r>
              <a:r>
                <a:rPr lang="en-US" altLang="zh-CN"/>
                <a:t>,</a:t>
              </a:r>
              <a:r>
                <a:rPr lang="zh-CN" altLang="zh-CN"/>
                <a:t>排除</a:t>
              </a:r>
              <a:r>
                <a:rPr lang="en-US" altLang="zh-CN"/>
                <a:t>C</a:t>
              </a:r>
              <a:r>
                <a:rPr lang="zh-CN" altLang="zh-CN"/>
                <a:t>项。</a:t>
              </a:r>
              <a:endParaRPr lang="zh-CN" altLang="zh-CN"/>
            </a:p>
          </p:txBody>
        </p:sp>
      </p:gr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5" name="矩形 4" title=""/>
          <p:cNvSpPr/>
          <p:nvPr/>
        </p:nvSpPr>
        <p:spPr>
          <a:xfrm>
            <a:off x="503179" y="855107"/>
            <a:ext cx="11223802" cy="38309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mtClean="0"/>
              <a:t>8. </a:t>
            </a:r>
            <a:r>
              <a:rPr lang="zh-CN" altLang="zh-CN"/>
              <a:t>阅读材料</a:t>
            </a:r>
            <a:r>
              <a:rPr lang="en-US" altLang="zh-CN"/>
              <a:t>,</a:t>
            </a:r>
            <a:r>
              <a:rPr lang="zh-CN" altLang="zh-CN"/>
              <a:t>完成要求。</a:t>
            </a:r>
            <a:endParaRPr lang="zh-CN" altLang="zh-CN"/>
          </a:p>
          <a:p>
            <a:pPr>
              <a:lnSpc>
                <a:spcPct val="150000"/>
              </a:lnSpc>
            </a:pPr>
            <a:r>
              <a:rPr lang="zh-CN" altLang="zh-CN"/>
              <a:t>　　材料　秦始皇用秦国的经济模式来统一原六国的经济</a:t>
            </a:r>
            <a:r>
              <a:rPr lang="en-US" altLang="zh-CN"/>
              <a:t>,</a:t>
            </a:r>
            <a:r>
              <a:rPr lang="zh-CN" altLang="zh-CN"/>
              <a:t>把货币统一作为国家控制经济资源的手段</a:t>
            </a:r>
            <a:r>
              <a:rPr lang="en-US" altLang="zh-CN"/>
              <a:t>,</a:t>
            </a:r>
            <a:r>
              <a:rPr lang="zh-CN" altLang="zh-CN"/>
              <a:t>沉重地打击了私营工商业。在战国时期</a:t>
            </a:r>
            <a:r>
              <a:rPr lang="en-US" altLang="zh-CN"/>
              <a:t>,</a:t>
            </a:r>
            <a:r>
              <a:rPr lang="zh-CN" altLang="zh-CN"/>
              <a:t>东方六国的贵族和地方豪强都占有相当数量的土地和山川林泽等经济资源</a:t>
            </a:r>
            <a:r>
              <a:rPr lang="en-US" altLang="zh-CN"/>
              <a:t>,</a:t>
            </a:r>
            <a:r>
              <a:rPr lang="zh-CN" altLang="zh-CN"/>
              <a:t>在长途贩运、贱买贵卖的同时</a:t>
            </a:r>
            <a:r>
              <a:rPr lang="en-US" altLang="zh-CN"/>
              <a:t>,</a:t>
            </a:r>
            <a:r>
              <a:rPr lang="zh-CN" altLang="zh-CN"/>
              <a:t>经营矿冶和经济作物种植等商品生产活动。而秦国从商鞅变法以来</a:t>
            </a:r>
            <a:r>
              <a:rPr lang="en-US" altLang="zh-CN"/>
              <a:t>,</a:t>
            </a:r>
            <a:r>
              <a:rPr lang="zh-CN" altLang="zh-CN"/>
              <a:t>除了厉行重农抑商以外</a:t>
            </a:r>
            <a:r>
              <a:rPr lang="en-US" altLang="zh-CN"/>
              <a:t>,</a:t>
            </a:r>
            <a:r>
              <a:rPr lang="zh-CN" altLang="zh-CN"/>
              <a:t>还严控山川林泽等资源</a:t>
            </a:r>
            <a:r>
              <a:rPr lang="en-US" altLang="zh-CN"/>
              <a:t>,</a:t>
            </a:r>
            <a:r>
              <a:rPr lang="zh-CN" altLang="zh-CN"/>
              <a:t>吏民均无使用山川林泽的自由。秦始皇统一货币后</a:t>
            </a:r>
            <a:r>
              <a:rPr lang="en-US" altLang="zh-CN"/>
              <a:t>,</a:t>
            </a:r>
            <a:r>
              <a:rPr lang="zh-CN" altLang="zh-CN"/>
              <a:t>那些贵族和工商业主不能像以往那样凭借其技术和资源私铸钱币以牟利</a:t>
            </a:r>
            <a:r>
              <a:rPr lang="en-US" altLang="zh-CN"/>
              <a:t>,</a:t>
            </a:r>
            <a:r>
              <a:rPr lang="zh-CN" altLang="zh-CN"/>
              <a:t>其正常的商业经营也因此而中断或者受到限制。</a:t>
            </a:r>
            <a:endParaRPr lang="zh-CN" altLang="zh-CN"/>
          </a:p>
          <a:p>
            <a:pPr algn="r">
              <a:lnSpc>
                <a:spcPct val="150000"/>
              </a:lnSpc>
            </a:pPr>
            <a:r>
              <a:rPr lang="en-US" altLang="zh-CN"/>
              <a:t>——</a:t>
            </a:r>
            <a:r>
              <a:rPr lang="zh-CN" altLang="zh-CN"/>
              <a:t>摘编自臧知非《汉初货币制度变革</a:t>
            </a:r>
            <a:r>
              <a:rPr lang="zh-CN" altLang="zh-CN" smtClean="0"/>
              <a:t>与经济</a:t>
            </a:r>
            <a:r>
              <a:rPr lang="zh-CN" altLang="zh-CN"/>
              <a:t>结构的变动</a:t>
            </a:r>
            <a:r>
              <a:rPr lang="en-US" altLang="zh-CN"/>
              <a:t>——</a:t>
            </a:r>
            <a:r>
              <a:rPr lang="zh-CN" altLang="zh-CN"/>
              <a:t>兼谈张家山汉</a:t>
            </a:r>
            <a:r>
              <a:rPr lang="zh-CN" altLang="zh-CN" smtClean="0"/>
              <a:t>简</a:t>
            </a:r>
            <a:r>
              <a:rPr lang="en-US" altLang="zh-CN" smtClean="0"/>
              <a:t>&lt;</a:t>
            </a:r>
            <a:r>
              <a:rPr lang="zh-CN" altLang="zh-CN"/>
              <a:t>钱律</a:t>
            </a:r>
            <a:r>
              <a:rPr lang="en-US" altLang="zh-CN"/>
              <a:t>&gt;</a:t>
            </a:r>
            <a:r>
              <a:rPr lang="zh-CN" altLang="zh-CN"/>
              <a:t>问题》</a:t>
            </a:r>
            <a:endParaRPr lang="zh-CN" altLang="zh-CN"/>
          </a:p>
          <a:p>
            <a:pPr>
              <a:lnSpc>
                <a:spcPct val="150000"/>
              </a:lnSpc>
            </a:pPr>
            <a:r>
              <a:rPr lang="zh-CN" altLang="zh-CN"/>
              <a:t>　　</a:t>
            </a:r>
            <a:endParaRPr lang="en-US" altLang="zh-CN" smtClean="0"/>
          </a:p>
          <a:p>
            <a:pPr>
              <a:lnSpc>
                <a:spcPct val="150000"/>
              </a:lnSpc>
            </a:pPr>
            <a:r>
              <a:rPr lang="en-US" altLang="zh-CN"/>
              <a:t> </a:t>
            </a:r>
            <a:r>
              <a:rPr lang="en-US" altLang="zh-CN" smtClean="0"/>
              <a:t>      </a:t>
            </a:r>
            <a:r>
              <a:rPr lang="zh-CN" altLang="zh-CN" smtClean="0"/>
              <a:t>根据</a:t>
            </a:r>
            <a:r>
              <a:rPr lang="zh-CN" altLang="zh-CN"/>
              <a:t>材料</a:t>
            </a:r>
            <a:r>
              <a:rPr lang="en-US" altLang="zh-CN"/>
              <a:t>,</a:t>
            </a:r>
            <a:r>
              <a:rPr lang="zh-CN" altLang="zh-CN"/>
              <a:t>自拟一个具体论题</a:t>
            </a:r>
            <a:r>
              <a:rPr lang="en-US" altLang="zh-CN"/>
              <a:t>,</a:t>
            </a:r>
            <a:r>
              <a:rPr lang="zh-CN" altLang="zh-CN"/>
              <a:t>并结合所学知识予以阐述。</a:t>
            </a:r>
            <a:r>
              <a:rPr lang="en-US" altLang="zh-CN"/>
              <a:t>(</a:t>
            </a:r>
            <a:r>
              <a:rPr lang="zh-CN" altLang="zh-CN"/>
              <a:t>要求</a:t>
            </a:r>
            <a:r>
              <a:rPr lang="en-US" altLang="zh-CN"/>
              <a:t>:</a:t>
            </a:r>
            <a:r>
              <a:rPr lang="zh-CN" altLang="zh-CN"/>
              <a:t>论题明确</a:t>
            </a:r>
            <a:r>
              <a:rPr lang="en-US" altLang="zh-CN"/>
              <a:t>,</a:t>
            </a:r>
            <a:r>
              <a:rPr lang="zh-CN" altLang="zh-CN"/>
              <a:t>史论结合</a:t>
            </a:r>
            <a:r>
              <a:rPr lang="en-US" altLang="zh-CN"/>
              <a:t>,</a:t>
            </a:r>
            <a:r>
              <a:rPr lang="zh-CN" altLang="zh-CN"/>
              <a:t>表述清晰</a:t>
            </a:r>
            <a:r>
              <a:rPr lang="en-US" altLang="zh-CN"/>
              <a:t>)</a:t>
            </a:r>
            <a:endParaRPr lang="zh-CN" altLang="zh-CN"/>
          </a:p>
        </p:txBody>
      </p:sp>
    </p:spTree>
    <p:custDataLst>
      <p:tags r:id="rId2"/>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1706880" cy="39878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FFF"/>
                </a:solidFill>
              </a:rPr>
              <a:t>教材素材变式</a:t>
            </a:r>
            <a:endParaRPr lang="zh-CN" altLang="en-US" sz="2000" b="1">
              <a:solidFill>
                <a:srgbClr val="FFFFFF"/>
              </a:solidFill>
            </a:endParaRPr>
          </a:p>
        </p:txBody>
      </p:sp>
      <p:sp>
        <p:nvSpPr>
          <p:cNvPr id="8" name="文本框 7" title=""/>
          <p:cNvSpPr txBox="1"/>
          <p:nvPr/>
        </p:nvSpPr>
        <p:spPr>
          <a:xfrm>
            <a:off x="505136" y="1148901"/>
            <a:ext cx="916761" cy="398780"/>
          </a:xfrm>
          <a:prstGeom prst="rect">
            <a:avLst/>
          </a:prstGeom>
          <a:solidFill>
            <a:srgbClr val="F26463"/>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FF"/>
                </a:solidFill>
              </a:rPr>
              <a:t>答案</a:t>
            </a:r>
            <a:endParaRPr lang="zh-CN" altLang="en-US" sz="2000" b="1">
              <a:solidFill>
                <a:srgbClr val="FFFFFF"/>
              </a:solidFill>
            </a:endParaRPr>
          </a:p>
        </p:txBody>
      </p:sp>
      <p:sp>
        <p:nvSpPr>
          <p:cNvPr id="9" name="矩形 8" title=""/>
          <p:cNvSpPr/>
          <p:nvPr/>
        </p:nvSpPr>
        <p:spPr>
          <a:xfrm>
            <a:off x="431103" y="1617531"/>
            <a:ext cx="11295878" cy="378244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t>8.</a:t>
            </a:r>
            <a:r>
              <a:rPr lang="zh-CN" altLang="zh-CN"/>
              <a:t>【参考答案】　示例　论题</a:t>
            </a:r>
            <a:r>
              <a:rPr lang="en-US" altLang="zh-CN"/>
              <a:t>:</a:t>
            </a:r>
            <a:r>
              <a:rPr lang="zh-CN" altLang="zh-CN"/>
              <a:t>统一货币巩固了秦朝的统治。</a:t>
            </a:r>
            <a:endParaRPr lang="zh-CN" altLang="zh-CN"/>
          </a:p>
          <a:p>
            <a:pPr>
              <a:lnSpc>
                <a:spcPct val="150000"/>
              </a:lnSpc>
            </a:pPr>
            <a:r>
              <a:rPr lang="zh-CN" altLang="zh-CN"/>
              <a:t>阐述　春秋战国时期</a:t>
            </a:r>
            <a:r>
              <a:rPr lang="en-US" altLang="zh-CN"/>
              <a:t>,</a:t>
            </a:r>
            <a:r>
              <a:rPr lang="zh-CN" altLang="zh-CN"/>
              <a:t>各诸侯国使用不同的货币。秦始皇统一六国后</a:t>
            </a:r>
            <a:r>
              <a:rPr lang="en-US" altLang="zh-CN"/>
              <a:t>,</a:t>
            </a:r>
            <a:r>
              <a:rPr lang="zh-CN" altLang="zh-CN"/>
              <a:t>下令废除六国的货币</a:t>
            </a:r>
            <a:r>
              <a:rPr lang="en-US" altLang="zh-CN"/>
              <a:t>,</a:t>
            </a:r>
            <a:r>
              <a:rPr lang="zh-CN" altLang="zh-CN"/>
              <a:t>以秦国的圆形方孔半两钱作为标准货币</a:t>
            </a:r>
            <a:r>
              <a:rPr lang="en-US" altLang="zh-CN"/>
              <a:t>,</a:t>
            </a:r>
            <a:r>
              <a:rPr lang="zh-CN" altLang="zh-CN"/>
              <a:t>在全国流通。这就改变了春秋战国以来各国货币形制、重量、单位等币制混乱的状况</a:t>
            </a:r>
            <a:r>
              <a:rPr lang="en-US" altLang="zh-CN"/>
              <a:t>,</a:t>
            </a:r>
            <a:r>
              <a:rPr lang="zh-CN" altLang="zh-CN"/>
              <a:t>削弱了贵族对工商业的影响</a:t>
            </a:r>
            <a:r>
              <a:rPr lang="en-US" altLang="zh-CN"/>
              <a:t>,</a:t>
            </a:r>
            <a:r>
              <a:rPr lang="zh-CN" altLang="zh-CN"/>
              <a:t>加强了国家对资源的控制</a:t>
            </a:r>
            <a:r>
              <a:rPr lang="en-US" altLang="zh-CN"/>
              <a:t>,</a:t>
            </a:r>
            <a:r>
              <a:rPr lang="zh-CN" altLang="zh-CN"/>
              <a:t>促进了各地经济的交流</a:t>
            </a:r>
            <a:r>
              <a:rPr lang="en-US" altLang="zh-CN"/>
              <a:t>,</a:t>
            </a:r>
            <a:r>
              <a:rPr lang="zh-CN" altLang="zh-CN"/>
              <a:t>维护了国家大一统的局面。总之</a:t>
            </a:r>
            <a:r>
              <a:rPr lang="en-US" altLang="zh-CN"/>
              <a:t>,</a:t>
            </a:r>
            <a:r>
              <a:rPr lang="zh-CN" altLang="zh-CN"/>
              <a:t>币制统一顺应了时代发展的需求</a:t>
            </a:r>
            <a:r>
              <a:rPr lang="en-US" altLang="zh-CN"/>
              <a:t>,</a:t>
            </a:r>
            <a:r>
              <a:rPr lang="zh-CN" altLang="zh-CN"/>
              <a:t>是秦朝中央政府加强对地方控制的有效方式</a:t>
            </a:r>
            <a:r>
              <a:rPr lang="en-US" altLang="zh-CN"/>
              <a:t>,</a:t>
            </a:r>
            <a:r>
              <a:rPr lang="zh-CN" altLang="zh-CN"/>
              <a:t>进一步巩固了秦朝的统治。</a:t>
            </a:r>
            <a:endParaRPr lang="zh-CN" altLang="zh-CN"/>
          </a:p>
          <a:p>
            <a:pPr>
              <a:lnSpc>
                <a:spcPct val="150000"/>
              </a:lnSpc>
            </a:pPr>
            <a:r>
              <a:rPr lang="zh-CN" altLang="zh-CN"/>
              <a:t>【解题思路】　 本题为开放性试题</a:t>
            </a:r>
            <a:r>
              <a:rPr lang="en-US" altLang="zh-CN"/>
              <a:t>,</a:t>
            </a:r>
            <a:r>
              <a:rPr lang="zh-CN" altLang="zh-CN"/>
              <a:t>综合材料内容总结论点</a:t>
            </a:r>
            <a:r>
              <a:rPr lang="en-US" altLang="zh-CN"/>
              <a:t>,</a:t>
            </a:r>
            <a:r>
              <a:rPr lang="zh-CN" altLang="zh-CN"/>
              <a:t>再结合所学展开阐述</a:t>
            </a:r>
            <a:r>
              <a:rPr lang="en-US" altLang="zh-CN"/>
              <a:t>,</a:t>
            </a:r>
            <a:r>
              <a:rPr lang="zh-CN" altLang="zh-CN"/>
              <a:t>言之有理即可。如根据</a:t>
            </a:r>
            <a:r>
              <a:rPr lang="en-US" altLang="zh-CN"/>
              <a:t>“</a:t>
            </a:r>
            <a:r>
              <a:rPr lang="zh-CN" altLang="zh-CN"/>
              <a:t>统一货币后</a:t>
            </a:r>
            <a:r>
              <a:rPr lang="en-US" altLang="zh-CN"/>
              <a:t>,</a:t>
            </a:r>
            <a:r>
              <a:rPr lang="zh-CN" altLang="zh-CN"/>
              <a:t>那些贵族和工商业主不能像以往那样凭借其技术和资源私铸钱币以牟利</a:t>
            </a:r>
            <a:r>
              <a:rPr lang="en-US" altLang="zh-CN"/>
              <a:t>,</a:t>
            </a:r>
            <a:r>
              <a:rPr lang="zh-CN" altLang="zh-CN"/>
              <a:t>其正常的商业经营也因此而中断或者受到限制</a:t>
            </a:r>
            <a:r>
              <a:rPr lang="en-US" altLang="zh-CN"/>
              <a:t>”</a:t>
            </a:r>
            <a:r>
              <a:rPr lang="zh-CN" altLang="zh-CN"/>
              <a:t>可知</a:t>
            </a:r>
            <a:r>
              <a:rPr lang="en-US" altLang="zh-CN"/>
              <a:t>,</a:t>
            </a:r>
            <a:r>
              <a:rPr lang="zh-CN" altLang="zh-CN"/>
              <a:t>统一货币巩固了秦朝的统治。结合所学知识</a:t>
            </a:r>
            <a:r>
              <a:rPr lang="en-US" altLang="zh-CN"/>
              <a:t>,</a:t>
            </a:r>
            <a:r>
              <a:rPr lang="zh-CN" altLang="zh-CN"/>
              <a:t>从秦始皇统一货币的背景、过程、影响等方面进行阐述。从其他角度总结论点展开阐述</a:t>
            </a:r>
            <a:r>
              <a:rPr lang="en-US" altLang="zh-CN"/>
              <a:t>,</a:t>
            </a:r>
            <a:r>
              <a:rPr lang="zh-CN" altLang="zh-CN"/>
              <a:t>言之有理亦可。</a:t>
            </a:r>
            <a:endParaRPr lang="zh-CN" altLang="zh-CN"/>
          </a:p>
        </p:txBody>
      </p:sp>
    </p:spTree>
    <p:custDataLst>
      <p:tags r:id="rId2"/>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94398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7</a:t>
            </a:r>
            <a:r>
              <a:rPr lang="zh-CN" altLang="en-US" sz="2000" b="1" smtClean="0">
                <a:solidFill>
                  <a:schemeClr val="bg2"/>
                </a:solidFill>
              </a:rPr>
              <a:t>：</a:t>
            </a:r>
            <a:r>
              <a:rPr lang="zh-CN" altLang="zh-CN" sz="2000" b="1">
                <a:solidFill>
                  <a:schemeClr val="bg2"/>
                </a:solidFill>
              </a:rPr>
              <a:t>汉代统一多民族封建国家的巩固</a:t>
            </a:r>
            <a:endParaRPr lang="zh-CN" altLang="zh-CN" sz="2000" b="1">
              <a:solidFill>
                <a:schemeClr val="bg2"/>
              </a:solidFill>
            </a:endParaRPr>
          </a:p>
        </p:txBody>
      </p:sp>
      <p:sp>
        <p:nvSpPr>
          <p:cNvPr id="2" name="文本框 1" title=""/>
          <p:cNvSpPr txBox="1"/>
          <p:nvPr>
            <p:custDataLst>
              <p:tags r:id="rId2"/>
            </p:custDataLst>
          </p:nvPr>
        </p:nvSpPr>
        <p:spPr>
          <a:xfrm>
            <a:off x="5817235" y="347980"/>
            <a:ext cx="6136640" cy="5740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3" name="C_5_BD#d75ef8c1f?vbadefaultcenterpage=1&amp;parentnodeid=f2bf5653f&amp;vbahtmlprocessed=1" title=""/>
          <p:cNvSpPr/>
          <p:nvPr>
            <p:custDataLst>
              <p:tags r:id="rId3"/>
            </p:custDataLst>
          </p:nvPr>
        </p:nvSpPr>
        <p:spPr>
          <a:xfrm>
            <a:off x="496570" y="1036320"/>
            <a:ext cx="11183112" cy="94996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zh-CN" altLang="en-US" sz="2600" b="1" i="0">
                <a:solidFill>
                  <a:srgbClr val="000000"/>
                </a:solidFill>
                <a:latin typeface="Times New Roman" panose="02020603050405020304" pitchFamily="18" charset="0"/>
                <a:ea typeface="微软雅黑"/>
                <a:cs typeface="Times New Roman" panose="02020603050405020304" pitchFamily="34" charset="-120"/>
              </a:rPr>
              <a:t>一、</a:t>
            </a:r>
            <a:r>
              <a:rPr lang="en-US" altLang="zh-CN" sz="2600" b="1" i="0">
                <a:solidFill>
                  <a:srgbClr val="000000"/>
                </a:solidFill>
                <a:latin typeface="Times New Roman" panose="02020603050405020304" pitchFamily="18" charset="0"/>
                <a:ea typeface="微软雅黑"/>
                <a:cs typeface="Times New Roman" panose="02020603050405020304" pitchFamily="34" charset="-120"/>
              </a:rPr>
              <a:t>西汉的建立与“文景之治”</a:t>
            </a:r>
            <a:endParaRPr lang="en-US" altLang="zh-CN" sz="2600"/>
          </a:p>
        </p:txBody>
      </p:sp>
      <p:sp>
        <p:nvSpPr>
          <p:cNvPr id="5" name="P_6_BD#a3c446c8b?segpoint=1&amp;vbadefaultcenterpage=1&amp;parentnodeid=d75ef8c1f&amp;vbahtmlprocessed=1" title=""/>
          <p:cNvSpPr/>
          <p:nvPr>
            <p:custDataLst>
              <p:tags r:id="rId4"/>
            </p:custDataLst>
          </p:nvPr>
        </p:nvSpPr>
        <p:spPr>
          <a:xfrm>
            <a:off x="496570" y="1685069"/>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1.西汉的建立</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：公元前202年，刘邦建立汉朝，定都长安。</a:t>
            </a:r>
            <a:endParaRPr lang="en-US" altLang="zh-CN" sz="2400"/>
          </a:p>
        </p:txBody>
      </p:sp>
      <p:sp>
        <p:nvSpPr>
          <p:cNvPr id="7" name="P_6_BD#a3c446c8b?segpoint=1&amp;vbadefaultcenterpage=1&amp;parentnodeid=d75ef8c1f&amp;vbahtmlprocessed=1" title=""/>
          <p:cNvSpPr/>
          <p:nvPr>
            <p:custDataLst>
              <p:tags r:id="rId5"/>
            </p:custDataLst>
          </p:nvPr>
        </p:nvSpPr>
        <p:spPr>
          <a:xfrm>
            <a:off x="502920" y="2355913"/>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2.汉初的统治</a:t>
            </a:r>
            <a:endParaRPr lang="en-US" altLang="zh-CN" sz="2400"/>
          </a:p>
        </p:txBody>
      </p:sp>
      <p:graphicFrame>
        <p:nvGraphicFramePr>
          <p:cNvPr id="8" name="P_6_BD#a3c446c8b?colgroup=2,1,31&amp;vbadefaultcenterpage=1&amp;parentnodeid=d75ef8c1f&amp;vbahtmlprocessed=1" title=""/>
          <p:cNvGraphicFramePr>
            <a:graphicFrameLocks noGrp="1"/>
          </p:cNvGraphicFramePr>
          <p:nvPr>
            <p:custDataLst>
              <p:tags r:id="rId6"/>
            </p:custDataLst>
          </p:nvPr>
        </p:nvGraphicFramePr>
        <p:xfrm>
          <a:off x="530225" y="3301365"/>
          <a:ext cx="11155680" cy="1861820"/>
        </p:xfrm>
        <a:graphic>
          <a:graphicData uri="http://schemas.openxmlformats.org/drawingml/2006/table">
            <a:tbl>
              <a:tblPr/>
              <a:tblGrid>
                <a:gridCol w="822960"/>
                <a:gridCol w="685800"/>
                <a:gridCol w="9646920"/>
              </a:tblGrid>
              <a:tr h="1861820">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“文</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景之</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治”</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出</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现</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原</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因</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汉初社会残破、经济凋敝；吸取秦亡教训，尊奉[1]</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思想，采</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取“与民休息”政策，减轻赋税、徭役和刑罚，提倡节俭，减少财政支</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出。</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9" name="P_6_AN.1_1#a3c446c8b.blank?vbadefaultcenterpage=1&amp;parentnodeid=d75ef8c1f&amp;vbapositionanswer=1&amp;vbahtmlprocessed=1" title=""/>
          <p:cNvSpPr/>
          <p:nvPr>
            <p:custDataLst>
              <p:tags r:id="rId7"/>
            </p:custDataLst>
          </p:nvPr>
        </p:nvSpPr>
        <p:spPr>
          <a:xfrm>
            <a:off x="8967080" y="3428683"/>
            <a:ext cx="1287463" cy="440690"/>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800"/>
              </a:lnSpc>
            </a:pPr>
            <a:r>
              <a:rPr lang="en-US" altLang="zh-CN" sz="2400" b="0" i="0">
                <a:solidFill>
                  <a:srgbClr val="A00021"/>
                </a:solidFill>
                <a:latin typeface="Times New Roman" panose="02020603050405020304" pitchFamily="18" charset="0"/>
                <a:ea typeface="微软雅黑"/>
                <a:cs typeface="Times New Roman" panose="02020603050405020304" pitchFamily="34" charset="-120"/>
              </a:rPr>
              <a:t>黄老无为</a:t>
            </a:r>
            <a:endParaRPr lang="en-US" altLang="zh-CN" sz="2400"/>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wipe(left)">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94398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7</a:t>
            </a:r>
            <a:r>
              <a:rPr lang="zh-CN" altLang="en-US" sz="2000" b="1" smtClean="0">
                <a:solidFill>
                  <a:schemeClr val="bg2"/>
                </a:solidFill>
              </a:rPr>
              <a:t>：</a:t>
            </a:r>
            <a:r>
              <a:rPr lang="zh-CN" altLang="zh-CN" sz="2000" b="1">
                <a:solidFill>
                  <a:schemeClr val="bg2"/>
                </a:solidFill>
              </a:rPr>
              <a:t>汉代统一多民族封建国家的巩固</a:t>
            </a:r>
            <a:endParaRPr lang="zh-CN" altLang="zh-CN" sz="2000" b="1">
              <a:solidFill>
                <a:schemeClr val="bg2"/>
              </a:solidFill>
            </a:endParaRPr>
          </a:p>
        </p:txBody>
      </p:sp>
      <p:sp>
        <p:nvSpPr>
          <p:cNvPr id="2" name="文本框 1" title=""/>
          <p:cNvSpPr txBox="1"/>
          <p:nvPr>
            <p:custDataLst>
              <p:tags r:id="rId2"/>
            </p:custDataLst>
          </p:nvPr>
        </p:nvSpPr>
        <p:spPr>
          <a:xfrm>
            <a:off x="5817235" y="347980"/>
            <a:ext cx="6136640" cy="5740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graphicFrame>
        <p:nvGraphicFramePr>
          <p:cNvPr id="9" name="P_6_BD#a3c446c8b?colgroup=2,1,31&amp;vbadefaultcenterpage=1&amp;parentnodeid=d75ef8c1f&amp;vbahtmlprocessed=1" title=""/>
          <p:cNvGraphicFramePr>
            <a:graphicFrameLocks noGrp="1"/>
          </p:cNvGraphicFramePr>
          <p:nvPr>
            <p:custDataLst>
              <p:tags r:id="rId3"/>
            </p:custDataLst>
          </p:nvPr>
        </p:nvGraphicFramePr>
        <p:xfrm>
          <a:off x="502920" y="1558052"/>
          <a:ext cx="11155680" cy="3683508"/>
        </p:xfrm>
        <a:graphic>
          <a:graphicData uri="http://schemas.openxmlformats.org/drawingml/2006/table">
            <a:tbl>
              <a:tblPr/>
              <a:tblGrid>
                <a:gridCol w="822960"/>
                <a:gridCol w="685800"/>
                <a:gridCol w="9646920"/>
              </a:tblGrid>
              <a:tr h="910844">
                <a:tc rowSpan="2">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“文</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景之</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治”</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表</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现</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经济得到了明显恢复，社会稳定。</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10844">
                <a:tc vMerge="1">
                  <a:txBody>
                    <a:bodyPr vert="horz" wrap="square"/>
                    <a:lstStyle/>
                    <a:p/>
                  </a:txBody>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影</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响</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为汉武帝时西汉的强盛创造了条件。</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861820">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王国</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问题</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gridSpan="2">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①背景：汉初“汉承秦制”，但地方行政制度采取[2]</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并行制。</a:t>
                      </a:r>
                      <a:endParaRPr lang="en-US" altLang="zh-CN" sz="1200"/>
                    </a:p>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②问题：王国拥兵自重，给中央集权造成严重威胁。</a:t>
                      </a:r>
                      <a:endParaRPr lang="en-US" altLang="zh-CN" sz="1200"/>
                    </a:p>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③应对：汉高祖将异姓诸侯王逐渐剪除，但又分封同姓诸侯王；汉景帝时，</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削减诸侯封地，引发七国之乱，后被平定。</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hMerge="1">
                  <a:txBody>
                    <a:bodyPr vert="horz" wrap="square"/>
                    <a:lstStyle/>
                    <a:p/>
                  </a:txBody>
                  <a:tcPr/>
                </a:tc>
              </a:tr>
            </a:tbl>
          </a:graphicData>
        </a:graphic>
      </p:graphicFrame>
      <p:sp>
        <p:nvSpPr>
          <p:cNvPr id="3" name="P_6_BD#a3c446c8b?colgroup=2,1,31&amp;vbadefaultcenterpage=1&amp;parentnodeid=d75ef8c1f&amp;vbahtmlprocessed=1" title=""/>
          <p:cNvSpPr txBox="1"/>
          <p:nvPr>
            <p:custDataLst>
              <p:tags r:id="rId4"/>
            </p:custDataLst>
          </p:nvPr>
        </p:nvSpPr>
        <p:spPr>
          <a:xfrm>
            <a:off x="502920" y="934228"/>
            <a:ext cx="11186160" cy="490728"/>
          </a:xfrm>
          <a:prstGeom prst="rect">
            <a:avLst/>
          </a:prstGeom>
          <a:noFill/>
        </p:spPr>
        <p:txBody>
          <a:bodyPr vert="horz"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400">
                <a:latin typeface="Times New Roman" panose="02020603050405020304" pitchFamily="18" charset="0"/>
              </a:rPr>
              <a:t>续表</a:t>
            </a:r>
            <a:endParaRPr lang="zh-CN" altLang="en-US" sz="2400">
              <a:latin typeface="Times New Roman" panose="02020603050405020304" pitchFamily="18" charset="0"/>
            </a:endParaRPr>
          </a:p>
        </p:txBody>
      </p:sp>
      <p:sp>
        <p:nvSpPr>
          <p:cNvPr id="5" name="P_6_AN.2_1#a3c446c8b.blank?vbadefaultcenterpage=1&amp;parentnodeid=d75ef8c1f&amp;vbapositionanswer=2&amp;vbahtmlprocessed=1" title=""/>
          <p:cNvSpPr/>
          <p:nvPr>
            <p:custDataLst>
              <p:tags r:id="rId5"/>
            </p:custDataLst>
          </p:nvPr>
        </p:nvSpPr>
        <p:spPr>
          <a:xfrm>
            <a:off x="8246355" y="3342592"/>
            <a:ext cx="1592263" cy="440690"/>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800"/>
              </a:lnSpc>
            </a:pPr>
            <a:r>
              <a:rPr lang="en-US" altLang="zh-CN" sz="2400" b="0" i="0">
                <a:solidFill>
                  <a:srgbClr val="A00021"/>
                </a:solidFill>
                <a:latin typeface="Times New Roman" panose="02020603050405020304" pitchFamily="18" charset="0"/>
                <a:ea typeface="微软雅黑"/>
                <a:cs typeface="Times New Roman" panose="02020603050405020304" pitchFamily="34" charset="-120"/>
              </a:rPr>
              <a:t>郡县与分封</a:t>
            </a:r>
            <a:endParaRPr lang="en-US" altLang="zh-CN" sz="2400"/>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94398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7</a:t>
            </a:r>
            <a:r>
              <a:rPr lang="zh-CN" altLang="en-US" sz="2000" b="1" smtClean="0">
                <a:solidFill>
                  <a:schemeClr val="bg2"/>
                </a:solidFill>
              </a:rPr>
              <a:t>：</a:t>
            </a:r>
            <a:r>
              <a:rPr lang="zh-CN" altLang="zh-CN" sz="2000" b="1">
                <a:solidFill>
                  <a:schemeClr val="bg2"/>
                </a:solidFill>
              </a:rPr>
              <a:t>汉代统一多民族封建国家的巩固</a:t>
            </a:r>
            <a:endParaRPr lang="zh-CN" altLang="zh-CN" sz="2000" b="1">
              <a:solidFill>
                <a:schemeClr val="bg2"/>
              </a:solidFill>
            </a:endParaRPr>
          </a:p>
        </p:txBody>
      </p:sp>
      <p:sp>
        <p:nvSpPr>
          <p:cNvPr id="2" name="文本框 1" title=""/>
          <p:cNvSpPr txBox="1"/>
          <p:nvPr>
            <p:custDataLst>
              <p:tags r:id="rId2"/>
            </p:custDataLst>
          </p:nvPr>
        </p:nvSpPr>
        <p:spPr>
          <a:xfrm>
            <a:off x="5817235" y="347980"/>
            <a:ext cx="6136640" cy="5740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4" name="P_6_BD#a3c446c8b?vbadefaultcenterpage=1&amp;parentnodeid=d75ef8c1f&amp;vbahtmlprocessed=1" title=""/>
          <p:cNvSpPr/>
          <p:nvPr>
            <p:custDataLst>
              <p:tags r:id="rId3"/>
            </p:custDataLst>
          </p:nvPr>
        </p:nvSpPr>
        <p:spPr>
          <a:xfrm>
            <a:off x="496570" y="1069102"/>
            <a:ext cx="11183112" cy="49022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黄老之学</a:t>
            </a:r>
            <a:endParaRPr lang="en-US" altLang="zh-CN" sz="2400"/>
          </a:p>
        </p:txBody>
      </p:sp>
      <p:sp>
        <p:nvSpPr>
          <p:cNvPr id="3" name="P_6_BD#a3c446c8b?vbadefaultcenterpage=1&amp;parentnodeid=d75ef8c1f&amp;vbahtmlprocessed=1" title=""/>
          <p:cNvSpPr/>
          <p:nvPr>
            <p:custDataLst>
              <p:tags r:id="rId4"/>
            </p:custDataLst>
          </p:nvPr>
        </p:nvSpPr>
        <p:spPr>
          <a:xfrm>
            <a:off x="496570" y="1706832"/>
            <a:ext cx="11183112" cy="199879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40000"/>
              </a:lnSpc>
            </a:pPr>
            <a:r>
              <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始于战国时期，兴盛于西汉初年，其假托黄帝和老子的思想，实为道家和法家思想结合,并兼采阴阳家、儒家、墨家等诸家观点而成。在社会治理中，黄老之学强调君主应“无为而治”“省苛事,薄赋敛，毋夺民时”。黄老之学的主张在汉初产生了一定影响，促进了“文景之治”局面的出现。</a:t>
            </a:r>
            <a:endParaRPr lang="en-US" altLang="zh-CN" sz="2400"/>
          </a:p>
        </p:txBody>
      </p:sp>
    </p:spTree>
    <p:custDataLst>
      <p:tags r:id="rId5"/>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94398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7</a:t>
            </a:r>
            <a:r>
              <a:rPr lang="zh-CN" altLang="en-US" sz="2000" b="1" smtClean="0">
                <a:solidFill>
                  <a:schemeClr val="bg2"/>
                </a:solidFill>
              </a:rPr>
              <a:t>：</a:t>
            </a:r>
            <a:r>
              <a:rPr lang="zh-CN" altLang="zh-CN" sz="2000" b="1">
                <a:solidFill>
                  <a:schemeClr val="bg2"/>
                </a:solidFill>
              </a:rPr>
              <a:t>汉代统一多民族封建国家的巩固</a:t>
            </a:r>
            <a:endParaRPr lang="zh-CN" altLang="zh-CN" sz="2000" b="1">
              <a:solidFill>
                <a:schemeClr val="bg2"/>
              </a:solidFill>
            </a:endParaRPr>
          </a:p>
        </p:txBody>
      </p:sp>
      <p:sp>
        <p:nvSpPr>
          <p:cNvPr id="2" name="文本框 1" title=""/>
          <p:cNvSpPr txBox="1"/>
          <p:nvPr>
            <p:custDataLst>
              <p:tags r:id="rId2"/>
            </p:custDataLst>
          </p:nvPr>
        </p:nvSpPr>
        <p:spPr>
          <a:xfrm>
            <a:off x="5817235" y="347980"/>
            <a:ext cx="6136640" cy="5740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4" name="P_6_BD#a3c446c8b?vbadefaultcenterpage=1&amp;parentnodeid=d75ef8c1f&amp;vbahtmlprocessed=1" title=""/>
          <p:cNvSpPr/>
          <p:nvPr>
            <p:custDataLst>
              <p:tags r:id="rId3"/>
            </p:custDataLst>
          </p:nvPr>
        </p:nvSpPr>
        <p:spPr>
          <a:xfrm>
            <a:off x="502920" y="922226"/>
            <a:ext cx="11183112" cy="462598"/>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4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“汉承秦制，有所损益”</a:t>
            </a:r>
            <a:endParaRPr lang="en-US" altLang="zh-CN" sz="2400"/>
          </a:p>
        </p:txBody>
      </p:sp>
      <p:sp>
        <p:nvSpPr>
          <p:cNvPr id="5" name="P_6_BD#a3c446c8b?segpoint=1&amp;vbadefaultcenterpage=1&amp;parentnodeid=d75ef8c1f&amp;vbahtmlprocessed=1" title=""/>
          <p:cNvSpPr/>
          <p:nvPr>
            <p:custDataLst>
              <p:tags r:id="rId4"/>
            </p:custDataLst>
          </p:nvPr>
        </p:nvSpPr>
        <p:spPr>
          <a:xfrm>
            <a:off x="381000" y="1559067"/>
            <a:ext cx="11183112" cy="974852"/>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4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（1）基本承袭了秦朝创立的皇帝制度，在此基础上构成了比较完整的皇帝名号、礼仪等制度。</a:t>
            </a:r>
            <a:endParaRPr lang="en-US" altLang="zh-CN" sz="2400"/>
          </a:p>
        </p:txBody>
      </p:sp>
      <p:sp>
        <p:nvSpPr>
          <p:cNvPr id="3" name="P_6_BD#a3c446c8b?segpoint=1&amp;vbadefaultcenterpage=1&amp;parentnodeid=d75ef8c1f&amp;vbahtmlprocessed=1" title=""/>
          <p:cNvSpPr/>
          <p:nvPr>
            <p:custDataLst>
              <p:tags r:id="rId5"/>
            </p:custDataLst>
          </p:nvPr>
        </p:nvSpPr>
        <p:spPr>
          <a:xfrm>
            <a:off x="381000" y="2707592"/>
            <a:ext cx="11183112" cy="974852"/>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4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（2）基本承袭了秦朝以丞相为核心的三公九卿制。西汉建立后至汉武帝以前的中央官制基本没有突破秦代模式。汉武帝时设立中朝，丞相职权转移。</a:t>
            </a:r>
            <a:endParaRPr lang="en-US" altLang="zh-CN" sz="2400"/>
          </a:p>
        </p:txBody>
      </p:sp>
      <p:sp>
        <p:nvSpPr>
          <p:cNvPr id="7" name="P_6_BD#a3c446c8b?segpoint=1&amp;vbadefaultcenterpage=1&amp;parentnodeid=d75ef8c1f&amp;vbahtmlprocessed=1" title=""/>
          <p:cNvSpPr/>
          <p:nvPr>
            <p:custDataLst>
              <p:tags r:id="rId6"/>
            </p:custDataLst>
          </p:nvPr>
        </p:nvSpPr>
        <p:spPr>
          <a:xfrm>
            <a:off x="381000" y="3953145"/>
            <a:ext cx="11183112" cy="462598"/>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4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（3）基本承袭了郡县制，但又在地方推行封国制。</a:t>
            </a:r>
            <a:endParaRPr lang="en-US" altLang="zh-CN" sz="2400"/>
          </a:p>
        </p:txBody>
      </p:sp>
      <p:sp>
        <p:nvSpPr>
          <p:cNvPr id="8" name="P_6_BD#a3c446c8b?segpoint=1&amp;vbadefaultcenterpage=1&amp;parentnodeid=d75ef8c1f&amp;vbahtmlprocessed=1" title=""/>
          <p:cNvSpPr/>
          <p:nvPr>
            <p:custDataLst>
              <p:tags r:id="rId7"/>
            </p:custDataLst>
          </p:nvPr>
        </p:nvSpPr>
        <p:spPr>
          <a:xfrm>
            <a:off x="381000" y="4686506"/>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（4）汉朝承袭了秦朝的法律制度，在秦律的基础上进行了删减。</a:t>
            </a:r>
            <a:endParaRPr lang="en-US" altLang="zh-CN" sz="2400"/>
          </a:p>
        </p:txBody>
      </p:sp>
      <p:sp>
        <p:nvSpPr>
          <p:cNvPr id="9" name="P_6_BD#a3c446c8b?segpoint=1&amp;vbadefaultcenterpage=1&amp;parentnodeid=d75ef8c1f&amp;vbahtmlprocessed=1" title=""/>
          <p:cNvSpPr/>
          <p:nvPr>
            <p:custDataLst>
              <p:tags r:id="rId8"/>
            </p:custDataLst>
          </p:nvPr>
        </p:nvSpPr>
        <p:spPr>
          <a:xfrm>
            <a:off x="381000" y="5467873"/>
            <a:ext cx="11183112" cy="49003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（5）汉朝承袭了秦朝的赋税、徭役、兵役制度，在此基础上又有所发展。</a:t>
            </a:r>
            <a:endParaRPr lang="en-US" altLang="zh-CN" sz="2400"/>
          </a:p>
        </p:txBody>
      </p:sp>
    </p:spTree>
    <p:custDataLst>
      <p:tags r:id="rId9"/>
    </p:custData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94398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7</a:t>
            </a:r>
            <a:r>
              <a:rPr lang="zh-CN" altLang="en-US" sz="2000" b="1" smtClean="0">
                <a:solidFill>
                  <a:schemeClr val="bg2"/>
                </a:solidFill>
              </a:rPr>
              <a:t>：</a:t>
            </a:r>
            <a:r>
              <a:rPr lang="zh-CN" altLang="zh-CN" sz="2000" b="1">
                <a:solidFill>
                  <a:schemeClr val="bg2"/>
                </a:solidFill>
              </a:rPr>
              <a:t>汉代统一多民族封建国家的巩固</a:t>
            </a:r>
            <a:endParaRPr lang="zh-CN" altLang="zh-CN" sz="2000" b="1">
              <a:solidFill>
                <a:schemeClr val="bg2"/>
              </a:solidFill>
            </a:endParaRPr>
          </a:p>
        </p:txBody>
      </p:sp>
      <p:sp>
        <p:nvSpPr>
          <p:cNvPr id="2" name="文本框 1" title=""/>
          <p:cNvSpPr txBox="1"/>
          <p:nvPr>
            <p:custDataLst>
              <p:tags r:id="rId2"/>
            </p:custDataLst>
          </p:nvPr>
        </p:nvSpPr>
        <p:spPr>
          <a:xfrm>
            <a:off x="5817235" y="347980"/>
            <a:ext cx="6136640" cy="5740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3" name="C_5_BD#45af926ab?vbadefaultcenterpage=1&amp;parentnodeid=f2bf5653f&amp;vbahtmlprocessed=1" title=""/>
          <p:cNvSpPr/>
          <p:nvPr>
            <p:custDataLst>
              <p:tags r:id="rId3"/>
            </p:custDataLst>
          </p:nvPr>
        </p:nvSpPr>
        <p:spPr>
          <a:xfrm>
            <a:off x="502920" y="722376"/>
            <a:ext cx="11183112" cy="94996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zh-CN" altLang="en-US" sz="2500" b="1" i="0">
                <a:solidFill>
                  <a:srgbClr val="000000"/>
                </a:solidFill>
                <a:latin typeface="Times New Roman" panose="02020603050405020304" pitchFamily="18" charset="0"/>
                <a:ea typeface="微软雅黑"/>
                <a:cs typeface="Times New Roman" panose="02020603050405020304" pitchFamily="34" charset="-120"/>
              </a:rPr>
              <a:t>二、</a:t>
            </a:r>
            <a:r>
              <a:rPr lang="en-US" altLang="zh-CN" sz="2500" b="1" i="0">
                <a:solidFill>
                  <a:srgbClr val="000000"/>
                </a:solidFill>
                <a:latin typeface="Times New Roman" panose="02020603050405020304" pitchFamily="18" charset="0"/>
                <a:ea typeface="微软雅黑"/>
                <a:cs typeface="Times New Roman" panose="02020603050405020304" pitchFamily="34" charset="-120"/>
              </a:rPr>
              <a:t>西汉的强盛</a:t>
            </a:r>
            <a:endParaRPr lang="en-US" altLang="zh-CN" sz="2500"/>
          </a:p>
        </p:txBody>
      </p:sp>
      <p:sp>
        <p:nvSpPr>
          <p:cNvPr id="4" name="P_6_BD#58e750552?segpoint=1&amp;vbadefaultcenterpage=1&amp;parentnodeid=45af926ab&amp;vbahtmlprocessed=1" title=""/>
          <p:cNvSpPr/>
          <p:nvPr>
            <p:custDataLst>
              <p:tags r:id="rId4"/>
            </p:custDataLst>
          </p:nvPr>
        </p:nvSpPr>
        <p:spPr>
          <a:xfrm>
            <a:off x="502920" y="1292216"/>
            <a:ext cx="11183112" cy="469583"/>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300" b="1" i="0">
                <a:solidFill>
                  <a:srgbClr val="000000"/>
                </a:solidFill>
                <a:latin typeface="Times New Roman" panose="02020603050405020304" pitchFamily="18" charset="0"/>
                <a:ea typeface="微软雅黑"/>
                <a:cs typeface="Times New Roman" panose="02020603050405020304" pitchFamily="34" charset="-120"/>
              </a:rPr>
              <a:t>1.加强中央集权</a:t>
            </a:r>
            <a:endParaRPr lang="en-US" altLang="zh-CN" sz="2300"/>
          </a:p>
        </p:txBody>
      </p:sp>
      <p:graphicFrame>
        <p:nvGraphicFramePr>
          <p:cNvPr id="12" name="P_6_BD#58e750552?colgroup=1,5,28&amp;vbadefaultcenterpage=1&amp;parentnodeid=45af926ab&amp;vbahtmlprocessed=1" title=""/>
          <p:cNvGraphicFramePr>
            <a:graphicFrameLocks noGrp="1"/>
          </p:cNvGraphicFramePr>
          <p:nvPr>
            <p:custDataLst>
              <p:tags r:id="rId5"/>
            </p:custDataLst>
          </p:nvPr>
        </p:nvGraphicFramePr>
        <p:xfrm>
          <a:off x="502920" y="1892300"/>
          <a:ext cx="11155934" cy="4343400"/>
        </p:xfrm>
        <a:graphic>
          <a:graphicData uri="http://schemas.openxmlformats.org/drawingml/2006/table">
            <a:tbl>
              <a:tblPr/>
              <a:tblGrid>
                <a:gridCol w="494030"/>
                <a:gridCol w="1792224"/>
                <a:gridCol w="8869680"/>
              </a:tblGrid>
              <a:tr h="868871">
                <a:tc rowSpan="5">
                  <a:txBody>
                    <a:bodyPr vert="horz" wrap="square"/>
                    <a:lstStyle/>
                    <a:p>
                      <a:pPr algn="ctr" latinLnBrk="1" hangingPunct="0">
                        <a:lnSpc>
                          <a:spcPts val="3600"/>
                        </a:lnSpc>
                      </a:pPr>
                      <a:r>
                        <a:rPr lang="en-US" altLang="zh-CN" sz="2300" b="1" i="0">
                          <a:solidFill>
                            <a:srgbClr val="000000"/>
                          </a:solidFill>
                          <a:latin typeface="Times New Roman" panose="02020603050405020304" pitchFamily="18" charset="0"/>
                          <a:ea typeface="微软雅黑"/>
                          <a:cs typeface="Times New Roman" panose="02020603050405020304" pitchFamily="34" charset="-120"/>
                        </a:rPr>
                        <a:t>政</a:t>
                      </a:r>
                      <a:endParaRPr lang="en-US" altLang="zh-CN" sz="23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300"/>
                        </a:lnSpc>
                      </a:pPr>
                      <a:r>
                        <a:rPr lang="en-US" altLang="zh-CN" sz="2300" b="1" i="0">
                          <a:solidFill>
                            <a:srgbClr val="000000"/>
                          </a:solidFill>
                          <a:latin typeface="Times New Roman" panose="02020603050405020304" pitchFamily="18" charset="0"/>
                          <a:ea typeface="微软雅黑"/>
                          <a:cs typeface="Times New Roman" panose="02020603050405020304" pitchFamily="34" charset="-120"/>
                        </a:rPr>
                        <a:t>治</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6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颁行“[3]</a:t>
                      </a:r>
                      <a:r>
                        <a:rPr lang="en-US" altLang="zh-CN" sz="2300" i="0">
                          <a:solidFill>
                            <a:srgbClr val="000000"/>
                          </a:solidFill>
                          <a:latin typeface="宋体" panose="02010600030101010101" pitchFamily="2" charset="-122"/>
                          <a:ea typeface="宋体" panose="02010600030101010101" pitchFamily="2" charset="-122"/>
                          <a:cs typeface="宋体" panose="02010600030101010101" pitchFamily="34" charset="-120"/>
                        </a:rPr>
                        <a:t>____</a:t>
                      </a:r>
                      <a:endParaRPr lang="en-US" altLang="zh-CN" sz="2300" i="0">
                        <a:solidFill>
                          <a:srgbClr val="000000"/>
                        </a:solidFill>
                        <a:latin typeface="宋体" panose="02010600030101010101" pitchFamily="2" charset="-122"/>
                        <a:ea typeface="宋体" panose="02010600030101010101" pitchFamily="2" charset="-122"/>
                        <a:cs typeface="宋体" panose="02010600030101010101" pitchFamily="34" charset="-120"/>
                      </a:endParaRPr>
                    </a:p>
                    <a:p>
                      <a:pPr algn="ctr" latinLnBrk="1" hangingPunct="0">
                        <a:lnSpc>
                          <a:spcPts val="3300"/>
                        </a:lnSpc>
                      </a:pPr>
                      <a:r>
                        <a:rPr lang="en-US" altLang="zh-CN" sz="2300" i="0">
                          <a:solidFill>
                            <a:srgbClr val="000000"/>
                          </a:solidFill>
                          <a:latin typeface="宋体" panose="02010600030101010101" pitchFamily="2" charset="-122"/>
                          <a:ea typeface="宋体" panose="02010600030101010101" pitchFamily="2" charset="-122"/>
                          <a:cs typeface="宋体" panose="02010600030101010101" pitchFamily="34" charset="-120"/>
                        </a:rPr>
                        <a:t>____</a:t>
                      </a:r>
                      <a:r>
                        <a:rPr lang="en-US" altLang="zh-CN" sz="2300" b="0" i="0">
                          <a:solidFill>
                            <a:srgbClr val="000000"/>
                          </a:solidFill>
                          <a:latin typeface="Times New Roman" panose="02020603050405020304" pitchFamily="18" charset="0"/>
                          <a:ea typeface="微软雅黑"/>
                          <a:cs typeface="Times New Roman" panose="02020603050405020304" pitchFamily="34" charset="-120"/>
                        </a:rPr>
                        <a:t>”</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成功削弱了诸侯王的势力。</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872871">
                <a:tc vMerge="1">
                  <a:txBody>
                    <a:bodyPr vert="horz" wrap="square"/>
                    <a:lstStyle/>
                    <a:p/>
                  </a:txBody>
                  <a:tcPr/>
                </a:tc>
                <a:tc>
                  <a:txBody>
                    <a:bodyPr vert="horz" wrap="square"/>
                    <a:lstStyle/>
                    <a:p>
                      <a:pPr algn="ctr"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中外朝制度</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6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加强皇权，削弱丞相权力，</a:t>
                      </a:r>
                      <a:r>
                        <a:rPr lang="en-US" altLang="zh-CN" sz="2300" b="1" i="0">
                          <a:solidFill>
                            <a:srgbClr val="000000"/>
                          </a:solidFill>
                          <a:latin typeface="Times New Roman" panose="02020603050405020304" pitchFamily="18" charset="0"/>
                          <a:ea typeface="微软雅黑"/>
                          <a:cs typeface="Times New Roman" panose="02020603050405020304" pitchFamily="34" charset="-120"/>
                        </a:rPr>
                        <a:t>设立直接为皇帝所掌控的中朝，尚书令</a:t>
                      </a:r>
                      <a:endParaRPr lang="en-US" altLang="zh-CN" sz="2300" b="1"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300"/>
                        </a:lnSpc>
                      </a:pPr>
                      <a:r>
                        <a:rPr lang="en-US" altLang="zh-CN" sz="2300" b="1" i="0">
                          <a:solidFill>
                            <a:srgbClr val="000000"/>
                          </a:solidFill>
                          <a:latin typeface="Times New Roman" panose="02020603050405020304" pitchFamily="18" charset="0"/>
                          <a:ea typeface="微软雅黑"/>
                          <a:cs typeface="Times New Roman" panose="02020603050405020304" pitchFamily="34" charset="-120"/>
                        </a:rPr>
                        <a:t>的作用开始提升</a:t>
                      </a:r>
                      <a:r>
                        <a:rPr lang="en-US" altLang="zh-CN" sz="2300" b="0" i="0">
                          <a:solidFill>
                            <a:srgbClr val="000000"/>
                          </a:solidFill>
                          <a:latin typeface="Times New Roman" panose="02020603050405020304" pitchFamily="18" charset="0"/>
                          <a:ea typeface="微软雅黑"/>
                          <a:cs typeface="Times New Roman" panose="02020603050405020304" pitchFamily="34" charset="-120"/>
                        </a:rPr>
                        <a:t>。</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17195">
                <a:tc vMerge="1">
                  <a:txBody>
                    <a:bodyPr vert="horz" wrap="square"/>
                    <a:lstStyle/>
                    <a:p/>
                  </a:txBody>
                  <a:tcPr/>
                </a:tc>
                <a:tc>
                  <a:txBody>
                    <a:bodyPr vert="horz" wrap="square"/>
                    <a:lstStyle/>
                    <a:p>
                      <a:pPr algn="ctr"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选官制度</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确立以[4]</a:t>
                      </a:r>
                      <a:r>
                        <a:rPr lang="en-US" altLang="zh-CN" sz="2300" i="0">
                          <a:solidFill>
                            <a:srgbClr val="000000"/>
                          </a:solidFill>
                          <a:latin typeface="宋体" panose="02010600030101010101" pitchFamily="2" charset="-122"/>
                          <a:ea typeface="宋体" panose="02010600030101010101" pitchFamily="2" charset="-122"/>
                          <a:cs typeface="宋体" panose="02010600030101010101" pitchFamily="34" charset="-120"/>
                        </a:rPr>
                        <a:t>________</a:t>
                      </a:r>
                      <a:r>
                        <a:rPr lang="en-US" altLang="zh-CN" sz="2300" b="0" i="0">
                          <a:solidFill>
                            <a:srgbClr val="000000"/>
                          </a:solidFill>
                          <a:latin typeface="Times New Roman" panose="02020603050405020304" pitchFamily="18" charset="0"/>
                          <a:ea typeface="微软雅黑"/>
                          <a:cs typeface="Times New Roman" panose="02020603050405020304" pitchFamily="34" charset="-120"/>
                        </a:rPr>
                        <a:t>为代表的新的官吏选拔制度。</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872871">
                <a:tc vMerge="1">
                  <a:txBody>
                    <a:bodyPr vert="horz" wrap="square"/>
                    <a:lstStyle/>
                    <a:p/>
                  </a:txBody>
                  <a:tcPr/>
                </a:tc>
                <a:tc>
                  <a:txBody>
                    <a:bodyPr vert="horz" wrap="square"/>
                    <a:lstStyle/>
                    <a:p>
                      <a:pPr algn="ctr"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刺史制度</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6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将全国划分为13个州部,分设[5]</a:t>
                      </a:r>
                      <a:r>
                        <a:rPr lang="en-US" altLang="zh-CN" sz="23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300" b="0" i="0">
                          <a:solidFill>
                            <a:srgbClr val="000000"/>
                          </a:solidFill>
                          <a:latin typeface="Times New Roman" panose="02020603050405020304" pitchFamily="18" charset="0"/>
                          <a:ea typeface="微软雅黑"/>
                          <a:cs typeface="Times New Roman" panose="02020603050405020304" pitchFamily="34" charset="-120"/>
                        </a:rPr>
                        <a:t>，负责对辖区内郡级官员及子</a:t>
                      </a:r>
                      <a:endParaRPr lang="en-US" altLang="zh-CN" sz="23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弟和豪强势力进行巡视监察。</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17195">
                <a:tc vMerge="1">
                  <a:txBody>
                    <a:bodyPr vert="horz" wrap="square"/>
                    <a:lstStyle/>
                    <a:p/>
                  </a:txBody>
                  <a:tcPr/>
                </a:tc>
                <a:tc>
                  <a:txBody>
                    <a:bodyPr vert="horz" wrap="square"/>
                    <a:lstStyle/>
                    <a:p>
                      <a:pPr algn="ctr"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地方治理</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任用酷吏治理地方,严厉打击豪强、游侠等社会势力的不法行为。</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872871">
                <a:tc>
                  <a:txBody>
                    <a:bodyPr vert="horz" wrap="square"/>
                    <a:lstStyle/>
                    <a:p>
                      <a:pPr algn="ctr" latinLnBrk="1" hangingPunct="0">
                        <a:lnSpc>
                          <a:spcPts val="3600"/>
                        </a:lnSpc>
                      </a:pPr>
                      <a:r>
                        <a:rPr lang="en-US" altLang="zh-CN" sz="2300" b="1" i="0">
                          <a:solidFill>
                            <a:srgbClr val="000000"/>
                          </a:solidFill>
                          <a:latin typeface="Times New Roman" panose="02020603050405020304" pitchFamily="18" charset="0"/>
                          <a:ea typeface="微软雅黑"/>
                          <a:cs typeface="Times New Roman" panose="02020603050405020304" pitchFamily="34" charset="-120"/>
                        </a:rPr>
                        <a:t>经</a:t>
                      </a:r>
                      <a:endParaRPr lang="en-US" altLang="zh-CN" sz="23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300"/>
                        </a:lnSpc>
                      </a:pPr>
                      <a:r>
                        <a:rPr lang="en-US" altLang="zh-CN" sz="2300" b="1" i="0">
                          <a:solidFill>
                            <a:srgbClr val="000000"/>
                          </a:solidFill>
                          <a:latin typeface="Times New Roman" panose="02020603050405020304" pitchFamily="18" charset="0"/>
                          <a:ea typeface="微软雅黑"/>
                          <a:cs typeface="Times New Roman" panose="02020603050405020304" pitchFamily="34" charset="-120"/>
                        </a:rPr>
                        <a:t>济</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改革币制</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300"/>
                        </a:lnSpc>
                      </a:pPr>
                      <a:r>
                        <a:rPr lang="en-US" altLang="zh-CN" sz="2300" b="0" i="0">
                          <a:solidFill>
                            <a:srgbClr val="000000"/>
                          </a:solidFill>
                          <a:latin typeface="Times New Roman" panose="02020603050405020304" pitchFamily="18" charset="0"/>
                          <a:ea typeface="微软雅黑"/>
                          <a:cs typeface="Times New Roman" panose="02020603050405020304" pitchFamily="34" charset="-120"/>
                        </a:rPr>
                        <a:t>将铸币权收归中央。</a:t>
                      </a:r>
                      <a:endParaRPr lang="en-US" altLang="zh-CN" sz="23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5" name="P_6_AN.3_1#58e750552.blank?vbadefaultcenterpage=1&amp;parentnodeid=45af926ab&amp;vbapositionanswer=3&amp;vbahtmlprocessed=1" title=""/>
          <p:cNvSpPr/>
          <p:nvPr>
            <p:custDataLst>
              <p:tags r:id="rId6"/>
            </p:custDataLst>
          </p:nvPr>
        </p:nvSpPr>
        <p:spPr>
          <a:xfrm>
            <a:off x="1073658" y="1867154"/>
            <a:ext cx="1665224" cy="418338"/>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3600"/>
              </a:lnSpc>
            </a:pPr>
            <a:r>
              <a:rPr lang="en-US" altLang="zh-CN" sz="2300" b="0" i="0">
                <a:solidFill>
                  <a:srgbClr val="A00021"/>
                </a:solidFill>
                <a:latin typeface="宋体" panose="02010600030101010101" pitchFamily="2" charset="-122"/>
                <a:ea typeface="微软雅黑"/>
                <a:cs typeface="Times New Roman" panose="02020603050405020304" pitchFamily="34" charset="-120"/>
              </a:rPr>
              <a:t>         </a:t>
            </a:r>
            <a:r>
              <a:rPr lang="en-US" altLang="zh-CN" sz="2300" b="0" i="0">
                <a:solidFill>
                  <a:srgbClr val="A00021"/>
                </a:solidFill>
                <a:latin typeface="Times New Roman" panose="02020603050405020304" pitchFamily="18" charset="0"/>
                <a:ea typeface="微软雅黑"/>
                <a:cs typeface="Times New Roman" panose="02020603050405020304" pitchFamily="34" charset="-120"/>
              </a:rPr>
              <a:t>推</a:t>
            </a:r>
            <a:endParaRPr lang="en-US" altLang="zh-CN" sz="2300" b="0" i="0">
              <a:solidFill>
                <a:srgbClr val="A00021"/>
              </a:solidFill>
              <a:latin typeface="Times New Roman" panose="02020603050405020304" pitchFamily="18" charset="0"/>
              <a:ea typeface="微软雅黑"/>
              <a:cs typeface="Times New Roman" panose="02020603050405020304" pitchFamily="34" charset="-120"/>
            </a:endParaRPr>
          </a:p>
          <a:p>
            <a:pPr latinLnBrk="1">
              <a:lnSpc>
                <a:spcPts val="3600"/>
              </a:lnSpc>
            </a:pPr>
            <a:r>
              <a:rPr lang="en-US" altLang="zh-CN" sz="2300" b="0" i="0">
                <a:solidFill>
                  <a:srgbClr val="A00021"/>
                </a:solidFill>
                <a:latin typeface="Times New Roman" panose="02020603050405020304" pitchFamily="18" charset="0"/>
                <a:ea typeface="微软雅黑"/>
                <a:cs typeface="Times New Roman" panose="02020603050405020304" pitchFamily="34" charset="-120"/>
              </a:rPr>
              <a:t>       恩令</a:t>
            </a:r>
            <a:endParaRPr lang="en-US" altLang="zh-CN" sz="2300"/>
          </a:p>
        </p:txBody>
      </p:sp>
      <p:sp>
        <p:nvSpPr>
          <p:cNvPr id="7" name="P_6_AN.4_1#58e750552.blank?vbadefaultcenterpage=1&amp;parentnodeid=45af926ab&amp;vbapositionanswer=4&amp;vbahtmlprocessed=1" title=""/>
          <p:cNvSpPr/>
          <p:nvPr>
            <p:custDataLst>
              <p:tags r:id="rId7"/>
            </p:custDataLst>
          </p:nvPr>
        </p:nvSpPr>
        <p:spPr>
          <a:xfrm>
            <a:off x="4191245" y="3611658"/>
            <a:ext cx="942975" cy="389763"/>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300"/>
              </a:lnSpc>
            </a:pPr>
            <a:r>
              <a:rPr lang="en-US" altLang="zh-CN" sz="2300" b="0" i="0">
                <a:solidFill>
                  <a:srgbClr val="A00021"/>
                </a:solidFill>
                <a:latin typeface="Times New Roman" panose="02020603050405020304" pitchFamily="18" charset="0"/>
                <a:ea typeface="微软雅黑"/>
                <a:cs typeface="Times New Roman" panose="02020603050405020304" pitchFamily="34" charset="-120"/>
              </a:rPr>
              <a:t>察举制</a:t>
            </a:r>
            <a:endParaRPr lang="en-US" altLang="zh-CN" sz="2300"/>
          </a:p>
        </p:txBody>
      </p:sp>
      <p:sp>
        <p:nvSpPr>
          <p:cNvPr id="8" name="P_6_AN.5_1#58e750552.blank?vbadefaultcenterpage=1&amp;parentnodeid=45af926ab&amp;vbapositionanswer=5&amp;vbahtmlprocessed=1" title=""/>
          <p:cNvSpPr/>
          <p:nvPr>
            <p:custDataLst>
              <p:tags r:id="rId8"/>
            </p:custDataLst>
          </p:nvPr>
        </p:nvSpPr>
        <p:spPr>
          <a:xfrm>
            <a:off x="6893170" y="4026091"/>
            <a:ext cx="650875" cy="418338"/>
          </a:xfrm>
          <a:prstGeom prst="rect">
            <a:avLst/>
          </a:prstGeom>
          <a:noFill/>
        </p:spPr>
        <p:txBody>
          <a:bodyPr wrap="non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300" b="0" i="0">
                <a:solidFill>
                  <a:srgbClr val="A00021"/>
                </a:solidFill>
                <a:latin typeface="Times New Roman" panose="02020603050405020304" pitchFamily="18" charset="0"/>
                <a:ea typeface="微软雅黑"/>
                <a:cs typeface="Times New Roman" panose="02020603050405020304" pitchFamily="34" charset="-120"/>
              </a:rPr>
              <a:t>刺史</a:t>
            </a:r>
            <a:endParaRPr lang="en-US" altLang="zh-CN" sz="2300"/>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left)">
                                      <p:cBhvr>
                                        <p:cTn id="12" dur="500"/>
                                        <p:tgtEl>
                                          <p:spTgt spid="5">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wipe(left)">
                                      <p:cBhvr>
                                        <p:cTn id="17" dur="500"/>
                                        <p:tgtEl>
                                          <p:spTgt spid="7">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wipe(left)">
                                      <p:cBhvr>
                                        <p:cTn id="2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7" grpId="0" build="p"/>
      <p:bldP spid="8" grpId="0" build="p"/>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94398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7</a:t>
            </a:r>
            <a:r>
              <a:rPr lang="zh-CN" altLang="en-US" sz="2000" b="1" smtClean="0">
                <a:solidFill>
                  <a:schemeClr val="bg2"/>
                </a:solidFill>
              </a:rPr>
              <a:t>：</a:t>
            </a:r>
            <a:r>
              <a:rPr lang="zh-CN" altLang="zh-CN" sz="2000" b="1">
                <a:solidFill>
                  <a:schemeClr val="bg2"/>
                </a:solidFill>
              </a:rPr>
              <a:t>汉代统一多民族封建国家的巩固</a:t>
            </a:r>
            <a:endParaRPr lang="zh-CN" altLang="zh-CN" sz="2000" b="1">
              <a:solidFill>
                <a:schemeClr val="bg2"/>
              </a:solidFill>
            </a:endParaRPr>
          </a:p>
        </p:txBody>
      </p:sp>
      <p:sp>
        <p:nvSpPr>
          <p:cNvPr id="2" name="文本框 1" title=""/>
          <p:cNvSpPr txBox="1"/>
          <p:nvPr>
            <p:custDataLst>
              <p:tags r:id="rId2"/>
            </p:custDataLst>
          </p:nvPr>
        </p:nvSpPr>
        <p:spPr>
          <a:xfrm>
            <a:off x="5817235" y="347980"/>
            <a:ext cx="6136640" cy="5740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graphicFrame>
        <p:nvGraphicFramePr>
          <p:cNvPr id="13" name="P_6_BD#58e750552?colgroup=1,5,28&amp;vbadefaultcenterpage=1&amp;parentnodeid=45af926ab&amp;vbahtmlprocessed=1" title=""/>
          <p:cNvGraphicFramePr>
            <a:graphicFrameLocks noGrp="1"/>
          </p:cNvGraphicFramePr>
          <p:nvPr>
            <p:custDataLst>
              <p:tags r:id="rId3"/>
            </p:custDataLst>
          </p:nvPr>
        </p:nvGraphicFramePr>
        <p:xfrm>
          <a:off x="502920" y="1583452"/>
          <a:ext cx="11155934" cy="3695700"/>
        </p:xfrm>
        <a:graphic>
          <a:graphicData uri="http://schemas.openxmlformats.org/drawingml/2006/table">
            <a:tbl>
              <a:tblPr/>
              <a:tblGrid>
                <a:gridCol w="494030"/>
                <a:gridCol w="1792224"/>
                <a:gridCol w="8869680"/>
              </a:tblGrid>
              <a:tr h="906653">
                <a:tc rowSpan="3">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经</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济</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实行[6]</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endPar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endParaRPr>
                    </a:p>
                    <a:p>
                      <a:pPr algn="ctr" latinLnBrk="1" hangingPunct="0">
                        <a:lnSpc>
                          <a:spcPts val="3400"/>
                        </a:lnSpc>
                      </a:pP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由政府垄断盐、铁的生产和销售。</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10844">
                <a:tc vMerge="1">
                  <a:txBody>
                    <a:bodyPr vert="horz" wrap="square"/>
                    <a:lstStyle/>
                    <a:p/>
                  </a:txBody>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推行均输平</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准</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在地方设均输官，在京师设平准官，国家插手并经营商业贸易,增</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加收入，平抑物价。</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10844">
                <a:tc vMerge="1">
                  <a:txBody>
                    <a:bodyPr vert="horz" wrap="square"/>
                    <a:lstStyle/>
                    <a:p/>
                  </a:txBody>
                  <a:tcPr/>
                </a:tc>
                <a:tc>
                  <a:txBody>
                    <a:bodyPr vert="horz" wrap="square"/>
                    <a:lstStyle/>
                    <a:p>
                      <a:pPr algn="ctr" latinLnBrk="1" hangingPunct="0">
                        <a:lnSpc>
                          <a:spcPts val="38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抑制工商业</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者</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向工商业者征收财产税。</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10844">
                <a:tc>
                  <a:txBody>
                    <a:bodyPr vert="horz" wrap="square"/>
                    <a:lstStyle/>
                    <a:p>
                      <a:pPr algn="ctr"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思</a:t>
                      </a:r>
                      <a:endParaRPr lang="en-US" altLang="zh-CN" sz="2400" b="1" i="0">
                        <a:solidFill>
                          <a:srgbClr val="000000"/>
                        </a:solidFill>
                        <a:latin typeface="Times New Roman" panose="02020603050405020304" pitchFamily="18" charset="0"/>
                        <a:ea typeface="微软雅黑"/>
                        <a:cs typeface="Times New Roman" panose="02020603050405020304" pitchFamily="34" charset="-120"/>
                      </a:endParaRPr>
                    </a:p>
                    <a:p>
                      <a:pPr algn="ctr" latinLnBrk="1" hangingPunct="0">
                        <a:lnSpc>
                          <a:spcPts val="35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想</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gridSpan="2">
                  <a:txBody>
                    <a:bodyPr vert="horz" wrap="square"/>
                    <a:lstStyle/>
                    <a:p>
                      <a:pPr algn="l" latinLnBrk="1" hangingPunct="0">
                        <a:lnSpc>
                          <a:spcPts val="38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接受董仲舒的建议，尊崇儒术</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。此后，儒学成为我国封建社会的主流意识形</a:t>
                      </a:r>
                      <a:endParaRPr lang="en-US" altLang="zh-CN" sz="2400" b="0" i="0">
                        <a:solidFill>
                          <a:srgbClr val="000000"/>
                        </a:solidFill>
                        <a:latin typeface="Times New Roman" panose="02020603050405020304" pitchFamily="18" charset="0"/>
                        <a:ea typeface="微软雅黑"/>
                        <a:cs typeface="Times New Roman" panose="02020603050405020304" pitchFamily="34" charset="-120"/>
                      </a:endParaRPr>
                    </a:p>
                    <a:p>
                      <a:pPr algn="l" latinLnBrk="1" hangingPunct="0">
                        <a:lnSpc>
                          <a:spcPts val="3500"/>
                        </a:lnSpc>
                      </a:pPr>
                      <a:r>
                        <a:rPr lang="en-US" altLang="zh-CN" sz="2400" b="0" i="0">
                          <a:solidFill>
                            <a:srgbClr val="000000"/>
                          </a:solidFill>
                          <a:latin typeface="Times New Roman" panose="02020603050405020304" pitchFamily="18" charset="0"/>
                          <a:ea typeface="微软雅黑"/>
                          <a:cs typeface="Times New Roman" panose="02020603050405020304" pitchFamily="34" charset="-120"/>
                        </a:rPr>
                        <a:t>态。</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hMerge="1">
                  <a:txBody>
                    <a:bodyPr vert="horz" wrap="square"/>
                    <a:lstStyle/>
                    <a:p/>
                  </a:txBody>
                  <a:tcPr/>
                </a:tc>
              </a:tr>
            </a:tbl>
          </a:graphicData>
        </a:graphic>
      </p:graphicFrame>
      <p:sp>
        <p:nvSpPr>
          <p:cNvPr id="5" name="P_6_AN.6_1#58e750552.blank?vbadefaultcenterpage=1&amp;parentnodeid=45af926ab&amp;vbapositionanswer=6&amp;vbahtmlprocessed=1" title=""/>
          <p:cNvSpPr/>
          <p:nvPr>
            <p:custDataLst>
              <p:tags r:id="rId4"/>
            </p:custDataLst>
          </p:nvPr>
        </p:nvSpPr>
        <p:spPr>
          <a:xfrm>
            <a:off x="1105408" y="1521984"/>
            <a:ext cx="1665224" cy="44069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30000"/>
              </a:lnSpc>
              <a:spcBef>
                <a:spcPct val="0"/>
              </a:spcBef>
              <a:spcAft>
                <a:spcPct val="0"/>
              </a:spcAft>
            </a:pPr>
            <a:r>
              <a:rPr lang="en-US" altLang="zh-CN" sz="2400" b="0" i="0">
                <a:solidFill>
                  <a:srgbClr val="A00021"/>
                </a:solidFill>
                <a:latin typeface="宋体" panose="02010600030101010101" pitchFamily="2" charset="-122"/>
                <a:ea typeface="微软雅黑"/>
                <a:cs typeface="Times New Roman" panose="02020603050405020304" pitchFamily="34" charset="-120"/>
              </a:rPr>
              <a:t>      </a:t>
            </a:r>
            <a:r>
              <a:rPr lang="en-US" altLang="zh-CN" sz="2400" b="0" i="0">
                <a:solidFill>
                  <a:srgbClr val="A00021"/>
                </a:solidFill>
                <a:latin typeface="Times New Roman" panose="02020603050405020304" pitchFamily="18" charset="0"/>
                <a:ea typeface="微软雅黑"/>
                <a:cs typeface="Times New Roman" panose="02020603050405020304" pitchFamily="34" charset="-120"/>
              </a:rPr>
              <a:t>盐铁官营</a:t>
            </a:r>
            <a:endParaRPr lang="en-US" altLang="zh-CN" sz="2400"/>
          </a:p>
        </p:txBody>
      </p:sp>
      <p:sp>
        <p:nvSpPr>
          <p:cNvPr id="3" name="P_6_BD#58e750552?colgroup=1,5,28&amp;vbadefaultcenterpage=1&amp;parentnodeid=45af926ab&amp;vbahtmlprocessed=1" title=""/>
          <p:cNvSpPr txBox="1"/>
          <p:nvPr>
            <p:custDataLst>
              <p:tags r:id="rId5"/>
            </p:custDataLst>
          </p:nvPr>
        </p:nvSpPr>
        <p:spPr>
          <a:xfrm>
            <a:off x="502920" y="959628"/>
            <a:ext cx="11186160" cy="490728"/>
          </a:xfrm>
          <a:prstGeom prst="rect">
            <a:avLst/>
          </a:prstGeom>
          <a:noFill/>
        </p:spPr>
        <p:txBody>
          <a:bodyPr vert="horz"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400">
                <a:latin typeface="Times New Roman" panose="02020603050405020304" pitchFamily="18" charset="0"/>
              </a:rPr>
              <a:t>续表</a:t>
            </a:r>
            <a:endParaRPr lang="zh-CN" altLang="en-US" sz="2400">
              <a:latin typeface="Times New Roman" panose="02020603050405020304" pitchFamily="18"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title=""/>
          <p:cNvSpPr txBox="1"/>
          <p:nvPr/>
        </p:nvSpPr>
        <p:spPr>
          <a:xfrm>
            <a:off x="496344" y="348079"/>
            <a:ext cx="4943982" cy="400110"/>
          </a:xfrm>
          <a:prstGeom prst="rect">
            <a:avLst/>
          </a:prstGeom>
          <a:solidFill>
            <a:srgbClr val="F46564"/>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2"/>
                </a:solidFill>
              </a:rPr>
              <a:t>知识</a:t>
            </a:r>
            <a:r>
              <a:rPr lang="zh-CN" altLang="en-US" sz="2000" b="1" smtClean="0">
                <a:solidFill>
                  <a:schemeClr val="bg2"/>
                </a:solidFill>
              </a:rPr>
              <a:t>点</a:t>
            </a:r>
            <a:r>
              <a:rPr lang="en-US" altLang="zh-CN" sz="2000" b="1" smtClean="0">
                <a:solidFill>
                  <a:schemeClr val="bg2"/>
                </a:solidFill>
              </a:rPr>
              <a:t>7</a:t>
            </a:r>
            <a:r>
              <a:rPr lang="zh-CN" altLang="en-US" sz="2000" b="1" smtClean="0">
                <a:solidFill>
                  <a:schemeClr val="bg2"/>
                </a:solidFill>
              </a:rPr>
              <a:t>：</a:t>
            </a:r>
            <a:r>
              <a:rPr lang="zh-CN" altLang="zh-CN" sz="2000" b="1">
                <a:solidFill>
                  <a:schemeClr val="bg2"/>
                </a:solidFill>
              </a:rPr>
              <a:t>汉代统一多民族封建国家的巩固</a:t>
            </a:r>
            <a:endParaRPr lang="zh-CN" altLang="zh-CN" sz="2000" b="1">
              <a:solidFill>
                <a:schemeClr val="bg2"/>
              </a:solidFill>
            </a:endParaRPr>
          </a:p>
        </p:txBody>
      </p:sp>
      <p:sp>
        <p:nvSpPr>
          <p:cNvPr id="2" name="文本框 1" title=""/>
          <p:cNvSpPr txBox="1"/>
          <p:nvPr>
            <p:custDataLst>
              <p:tags r:id="rId2"/>
            </p:custDataLst>
          </p:nvPr>
        </p:nvSpPr>
        <p:spPr>
          <a:xfrm>
            <a:off x="5817235" y="347980"/>
            <a:ext cx="6136640" cy="5740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zh-CN" altLang="en-US" sz="2800" b="1">
                <a:solidFill>
                  <a:srgbClr val="FF0000"/>
                </a:solidFill>
                <a:latin typeface="微软雅黑" panose="020b0503020204020204" charset="-122"/>
                <a:cs typeface="微软雅黑" panose="020b0503020204020204" charset="-122"/>
              </a:rPr>
              <a:t>教材知识萃取</a:t>
            </a:r>
            <a:endParaRPr lang="zh-CN" altLang="en-US" sz="2800" b="1">
              <a:solidFill>
                <a:srgbClr val="FF0000"/>
              </a:solidFill>
              <a:latin typeface="微软雅黑" panose="020b0503020204020204" charset="-122"/>
              <a:cs typeface="微软雅黑" panose="020b0503020204020204" charset="-122"/>
            </a:endParaRPr>
          </a:p>
        </p:txBody>
      </p:sp>
      <p:sp>
        <p:nvSpPr>
          <p:cNvPr id="4" name="P_6_BD#58e750552?vbadefaultcenterpage=1&amp;parentnodeid=45af926ab&amp;vbahtmlprocessed=1" title=""/>
          <p:cNvSpPr/>
          <p:nvPr>
            <p:custDataLst>
              <p:tags r:id="rId3"/>
            </p:custDataLst>
          </p:nvPr>
        </p:nvSpPr>
        <p:spPr>
          <a:xfrm>
            <a:off x="425450" y="921782"/>
            <a:ext cx="11183112" cy="49022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2400" b="1" i="0">
                <a:solidFill>
                  <a:srgbClr val="000000"/>
                </a:solidFill>
                <a:latin typeface="Times New Roman" panose="02020603050405020304" pitchFamily="18" charset="0"/>
                <a:ea typeface="微软雅黑"/>
                <a:cs typeface="Times New Roman" panose="02020603050405020304" pitchFamily="34" charset="-120"/>
              </a:rPr>
              <a:t>均输平准制度</a:t>
            </a:r>
            <a:endParaRPr lang="en-US" altLang="zh-CN" sz="2400"/>
          </a:p>
        </p:txBody>
      </p:sp>
      <p:sp>
        <p:nvSpPr>
          <p:cNvPr id="3" name="P_6_BD#58e750552?vbadefaultcenterpage=1&amp;parentnodeid=45af926ab&amp;vbahtmlprocessed=1" title=""/>
          <p:cNvSpPr/>
          <p:nvPr>
            <p:custDataLst>
              <p:tags r:id="rId4"/>
            </p:custDataLst>
          </p:nvPr>
        </p:nvSpPr>
        <p:spPr>
          <a:xfrm>
            <a:off x="496570" y="1586500"/>
            <a:ext cx="11183112" cy="268478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0" i="0">
                <a:solidFill>
                  <a:srgbClr val="000000"/>
                </a:solidFill>
                <a:latin typeface="Times New Roman" panose="02020603050405020304" pitchFamily="18" charset="0"/>
                <a:ea typeface="微软雅黑"/>
                <a:cs typeface="Times New Roman" panose="02020603050405020304" pitchFamily="34" charset="-120"/>
              </a:rPr>
              <a:t>均输，就是调剂物资运输。令各郡国把应当缴纳的贡赋都按照当地市价，缴纳当地出产的土特产，由各地均输官组织运输工具，根据物资供需情况，或是运往京师，或是运往缺乏该项物资的地区出售。平准,就是平抑物价，由大司农设立平准官于京师，“尽笼天下之货物，贵则卖之，贱则买之”，以抑物价。均输、平准制度将过去由富商大贾掌握物资、操纵物价的利权收归朝廷所有。</a:t>
            </a:r>
            <a:endParaRPr lang="en-US" altLang="zh-CN" sz="2400"/>
          </a:p>
        </p:txBody>
      </p:sp>
      <p:pic>
        <p:nvPicPr>
          <p:cNvPr id="5" name="Picture 5"/>
          <p:cNvPicPr>
            <a:picLocks noChangeAspect="1"/>
          </p:cNvPicPr>
          <p:nvPr/>
        </p:nvPicPr>
        <p:blipFill>
          <a:blip r:embed="rId5"/>
          <a:stretch>
            <a:fillRect/>
          </a:stretch>
        </p:blipFill>
        <p:spPr>
          <a:xfrm flipH="1">
            <a:off x="10477500" y="12687300"/>
            <a:ext cx="0" cy="0"/>
          </a:xfrm>
          <a:prstGeom prst="rect">
            <a:avLst/>
          </a:prstGeom>
          <a:ln>
            <a:noFill/>
          </a:ln>
        </p:spPr>
      </p:pic>
    </p:spTree>
    <p:custDataLst>
      <p:tags r:id="rId6"/>
    </p:custData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https://d.book118.com/027026036066006025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12.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7.xml><?xml version="1.0" encoding="utf-8"?>
<p:tagLst xmlns:p="http://schemas.openxmlformats.org/presentationml/2006/main">
  <p:tag name="KSO_WM_BEAUTIFY_FLAG" val="#wm#"/>
  <p:tag name="KSO_WM_TEMPLATE_CATEGORY" val="custom"/>
  <p:tag name="KSO_WM_TEMPLATE_INDEX" val="20205176"/>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 name="KSO_WM_UNIT_TABLE_BEAUTIFY" val="smartTable{984236f4-0365-4493-a1a4-0949d19a034b}"/>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wm#"/>
  <p:tag name="KSO_WM_TEMPLATE_CATEGORY" val="custom"/>
  <p:tag name="KSO_WM_TEMPLATE_INDEX" val="20205081"/>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wm#"/>
  <p:tag name="KSO_WM_TEMPLATE_CATEGORY" val="custom"/>
  <p:tag name="KSO_WM_TEMPLATE_INDEX" val="20205081"/>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 name="KSO_WM_UNIT_TABLE_BEAUTIFY" val="smartTable{c5d84bef-73b4-4f2f-aace-6a61761c2dfe}"/>
  <p:tag name="TABLE_ENDDRAG_ORIGIN_RECT" val="878*242"/>
  <p:tag name="TABLE_ENDDRAG_RECT" val="41*182*878*242"/>
</p:tagLst>
</file>

<file path=ppt/tags/tag36.xml><?xml version="1.0" encoding="utf-8"?>
<p:tagLst xmlns:p="http://schemas.openxmlformats.org/presentationml/2006/main">
  <p:tag name="KSO_WM_BEAUTIFY_FLAG" val="#wm#"/>
  <p:tag name="KSO_WM_TEMPLATE_CATEGORY" val="custom"/>
  <p:tag name="KSO_WM_TEMPLATE_INDEX" val="20205081"/>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 name="KSO_WM_UNIT_TABLE_BEAUTIFY" val="smartTable{95c22b36-2eae-434f-a1d2-929a7b591618}"/>
  <p:tag name="TABLE_ENDDRAG_ORIGIN_RECT" val="878*265"/>
  <p:tag name="TABLE_ENDDRAG_RECT" val="39*122*878*265"/>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wm#"/>
  <p:tag name="KSO_WM_TEMPLATE_CATEGORY" val="custom"/>
  <p:tag name="KSO_WM_TEMPLATE_INDEX" val="20205081"/>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wm#"/>
  <p:tag name="KSO_WM_TEMPLATE_CATEGORY" val="custom"/>
  <p:tag name="KSO_WM_TEMPLATE_INDEX" val="20205081"/>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 name="KSO_WM_UNIT_TABLE_BEAUTIFY" val="smartTable{2874529d-cca4-4602-87cc-35875f88a00b}"/>
  <p:tag name="TABLE_ENDDRAG_ORIGIN_RECT" val="878*226"/>
  <p:tag name="TABLE_ENDDRAG_RECT" val="39*189*878*226"/>
</p:tagLst>
</file>

<file path=ppt/tags/tag52.xml><?xml version="1.0" encoding="utf-8"?>
<p:tagLst xmlns:p="http://schemas.openxmlformats.org/presentationml/2006/main">
  <p:tag name="KSO_WM_BEAUTIFY_FLAG" val="#wm#"/>
  <p:tag name="KSO_WM_TEMPLATE_CATEGORY" val="custom"/>
  <p:tag name="KSO_WM_TEMPLATE_INDEX" val="20205081"/>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 name="KSO_WM_UNIT_TABLE_BEAUTIFY" val="smartTable{1b9519d5-25e7-451e-bc94-4ebffd09a828}"/>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wm#"/>
  <p:tag name="KSO_WM_TEMPLATE_CATEGORY" val="custom"/>
  <p:tag name="KSO_WM_TEMPLATE_INDEX" val="20205081"/>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wm#"/>
  <p:tag name="KSO_WM_TEMPLATE_CATEGORY" val="custom"/>
  <p:tag name="KSO_WM_TEMPLATE_INDEX" val="20205081"/>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wm#"/>
  <p:tag name="KSO_WM_TEMPLATE_CATEGORY" val="custom"/>
  <p:tag name="KSO_WM_TEMPLATE_INDEX" val="20205081"/>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wm#"/>
  <p:tag name="KSO_WM_TEMPLATE_CATEGORY" val="custom"/>
  <p:tag name="KSO_WM_TEMPLATE_INDEX" val="20205081"/>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wm#"/>
  <p:tag name="KSO_WM_TEMPLATE_CATEGORY" val="custom"/>
  <p:tag name="KSO_WM_TEMPLATE_INDEX" val="20205081"/>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 name="KSO_WM_UNIT_TABLE_BEAUTIFY" val="smartTable{f6092ec7-8913-4c44-8176-1b7f410f2d41}"/>
</p:tagLst>
</file>

<file path=ppt/tags/tag83.xml><?xml version="1.0" encoding="utf-8"?>
<p:tagLst xmlns:p="http://schemas.openxmlformats.org/presentationml/2006/main">
  <p:tag name="KSO_WM_BEAUTIFY_FLAG" val="#wm#"/>
  <p:tag name="KSO_WM_TEMPLATE_CATEGORY" val="custom"/>
  <p:tag name="KSO_WM_TEMPLATE_INDEX" val="20205081"/>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wm#"/>
  <p:tag name="KSO_WM_TEMPLATE_CATEGORY" val="custom"/>
  <p:tag name="KSO_WM_TEMPLATE_INDEX" val="20205081"/>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wm#"/>
  <p:tag name="KSO_WM_TEMPLATE_CATEGORY" val="custom"/>
  <p:tag name="KSO_WM_TEMPLATE_INDEX" val="20205081"/>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wm#"/>
  <p:tag name="KSO_WM_TEMPLATE_CATEGORY" val="custom"/>
  <p:tag name="KSO_WM_TEMPLATE_INDEX" val="20205081"/>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wm#"/>
  <p:tag name="KSO_WM_TEMPLATE_CATEGORY" val="custom"/>
  <p:tag name="KSO_WM_TEMPLATE_INDEX" val="20205081"/>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wm#"/>
  <p:tag name="KSO_WM_TEMPLATE_CATEGORY" val="custom"/>
  <p:tag name="KSO_WM_TEMPLATE_INDEX" val="20205176"/>
</p:tagLst>
</file>

<file path=ppt/tags/tag101.xml><?xml version="1.0" encoding="utf-8"?>
<p:tagLst xmlns:p="http://schemas.openxmlformats.org/presentationml/2006/main">
  <p:tag name="KSO_WM_BEAUTIFY_FLAG" val="#wm#"/>
  <p:tag name="KSO_WM_TEMPLATE_CATEGORY" val="custom"/>
  <p:tag name="KSO_WM_TEMPLATE_INDEX" val="20205081"/>
</p:tagLst>
</file>

<file path=ppt/tags/tag102.xml><?xml version="1.0" encoding="utf-8"?>
<p:tagLst xmlns:p="http://schemas.openxmlformats.org/presentationml/2006/main">
  <p:tag name="KSO_WM_BEAUTIFY_FLAG" val="#wm#"/>
  <p:tag name="KSO_WM_TEMPLATE_CATEGORY" val="custom"/>
  <p:tag name="KSO_WM_TEMPLATE_INDEX" val="20205081"/>
</p:tagLst>
</file>

<file path=ppt/tags/tag103.xml><?xml version="1.0" encoding="utf-8"?>
<p:tagLst xmlns:p="http://schemas.openxmlformats.org/presentationml/2006/main">
  <p:tag name="KSO_WM_BEAUTIFY_FLAG" val="#wm#"/>
  <p:tag name="KSO_WM_TEMPLATE_CATEGORY" val="custom"/>
  <p:tag name="KSO_WM_TEMPLATE_INDEX" val="20205081"/>
</p:tagLst>
</file>

<file path=ppt/tags/tag104.xml><?xml version="1.0" encoding="utf-8"?>
<p:tagLst xmlns:p="http://schemas.openxmlformats.org/presentationml/2006/main">
  <p:tag name="KSO_WM_BEAUTIFY_FLAG" val="#wm#"/>
  <p:tag name="KSO_WM_TEMPLATE_CATEGORY" val="custom"/>
  <p:tag name="KSO_WM_TEMPLATE_INDEX" val="20205081"/>
</p:tagLst>
</file>

<file path=ppt/tags/tag105.xml><?xml version="1.0" encoding="utf-8"?>
<p:tagLst xmlns:p="http://schemas.openxmlformats.org/presentationml/2006/main">
  <p:tag name="KSO_WM_BEAUTIFY_FLAG" val="#wm#"/>
  <p:tag name="KSO_WM_TEMPLATE_CATEGORY" val="custom"/>
  <p:tag name="KSO_WM_TEMPLATE_INDEX" val="20205081"/>
</p:tagLst>
</file>

<file path=ppt/tags/tag106.xml><?xml version="1.0" encoding="utf-8"?>
<p:tagLst xmlns:p="http://schemas.openxmlformats.org/presentationml/2006/main">
  <p:tag name="KSO_WM_BEAUTIFY_FLAG" val="#wm#"/>
  <p:tag name="KSO_WM_TEMPLATE_CATEGORY" val="custom"/>
  <p:tag name="KSO_WM_TEMPLATE_INDEX" val="20205081"/>
</p:tagLst>
</file>

<file path=ppt/tags/tag107.xml><?xml version="1.0" encoding="utf-8"?>
<p:tagLst xmlns:p="http://schemas.openxmlformats.org/presentationml/2006/main">
  <p:tag name="KSO_WM_BEAUTIFY_FLAG" val="#wm#"/>
  <p:tag name="KSO_WM_TEMPLATE_CATEGORY" val="custom"/>
  <p:tag name="KSO_WM_TEMPLATE_INDEX" val="20205081"/>
</p:tagLst>
</file>

<file path=ppt/tags/tag108.xml><?xml version="1.0" encoding="utf-8"?>
<p:tagLst xmlns:p="http://schemas.openxmlformats.org/presentationml/2006/main">
  <p:tag name="KSO_WM_BEAUTIFY_FLAG" val="#wm#"/>
  <p:tag name="KSO_WM_TEMPLATE_CATEGORY" val="custom"/>
  <p:tag name="KSO_WM_TEMPLATE_INDEX" val="20205081"/>
</p:tagLst>
</file>

<file path=ppt/tags/tag109.xml><?xml version="1.0" encoding="utf-8"?>
<p:tagLst xmlns:p="http://schemas.openxmlformats.org/presentationml/2006/main">
  <p:tag name="KSO_WM_BEAUTIFY_FLAG" val="#wm#"/>
  <p:tag name="KSO_WM_TEMPLATE_CATEGORY" val="custom"/>
  <p:tag name="KSO_WM_TEMPLATE_INDEX" val="20205081"/>
</p:tagLst>
</file>

<file path=ppt/tags/tag110.xml><?xml version="1.0" encoding="utf-8"?>
<p:tagLst xmlns:p="http://schemas.openxmlformats.org/presentationml/2006/main">
  <p:tag name="KSO_WM_BEAUTIFY_FLAG" val="#wm#"/>
  <p:tag name="KSO_WM_TEMPLATE_CATEGORY" val="custom"/>
  <p:tag name="KSO_WM_TEMPLATE_INDEX" val="20205081"/>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wm#"/>
  <p:tag name="KSO_WM_TEMPLATE_CATEGORY" val="custom"/>
  <p:tag name="KSO_WM_TEMPLATE_INDEX" val="20205081"/>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 name="KSO_WM_UNIT_TABLE_BEAUTIFY" val="smartTable{672da618-5e3c-4337-9990-06818490fc87}"/>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wm#"/>
  <p:tag name="KSO_WM_TEMPLATE_CATEGORY" val="custom"/>
  <p:tag name="KSO_WM_TEMPLATE_INDEX" val="20205081"/>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wm#"/>
  <p:tag name="KSO_WM_TEMPLATE_CATEGORY" val="custom"/>
  <p:tag name="KSO_WM_TEMPLATE_INDEX" val="20205081"/>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wm#"/>
  <p:tag name="KSO_WM_TEMPLATE_CATEGORY" val="custom"/>
  <p:tag name="KSO_WM_TEMPLATE_INDEX" val="20205081"/>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 name="KSO_WM_UNIT_TABLE_BEAUTIFY" val="smartTable{c9cf4870-fa28-45fa-92ee-782decab2722}"/>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wm#"/>
  <p:tag name="KSO_WM_TEMPLATE_CATEGORY" val="custom"/>
  <p:tag name="KSO_WM_TEMPLATE_INDEX" val="20205081"/>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 name="KSO_WM_UNIT_TABLE_BEAUTIFY" val="smartTable{8ffba6a8-0ce4-4749-b25c-dcc5d60455cd}"/>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wm#"/>
  <p:tag name="KSO_WM_TEMPLATE_CATEGORY" val="custom"/>
  <p:tag name="KSO_WM_TEMPLATE_INDEX" val="20205081"/>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wm#"/>
  <p:tag name="KSO_WM_TEMPLATE_CATEGORY" val="custom"/>
  <p:tag name="KSO_WM_TEMPLATE_INDEX" val="20205081"/>
</p:tagLst>
</file>

<file path=ppt/tags/tag15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179</Paragraphs>
  <Slides>36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36</vt:i4>
      </vt:variant>
    </vt:vector>
  </HeadingPairs>
  <TitlesOfParts>
    <vt:vector baseType="lpstr" size="43">
      <vt:lpstr>Arial</vt:lpstr>
      <vt:lpstr>Calibri</vt:lpstr>
      <vt:lpstr>微软雅黑</vt:lpstr>
      <vt:lpstr>Wingdings</vt:lpstr>
      <vt:lpstr>Times New Roman</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2024-08-30T00:15:52.973</cp:lastPrinted>
  <dcterms:created xsi:type="dcterms:W3CDTF">2024-08-29T16:15:52Z</dcterms:created>
  <dcterms:modified xsi:type="dcterms:W3CDTF">2024-08-29T16:15:55Z</dcterms:modified>
</cp:coreProperties>
</file>