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8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6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29D7E-7419-47EA-A73B-DB6AB2A7E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B63F0-A319-400C-8817-2B5EA1EFF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EBF2C-AE14-427E-A569-07E90BF0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C8435-5515-44D0-8245-45361E9B2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2BCFC-0836-4C4B-B3BC-A70DA266F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F391C-7579-4176-AB0A-8761B9429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BB1A4-8326-4C5A-AFBB-41AF4B8E7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ED2F0-1BD5-44E8-A028-C1477C948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A0C50-76A5-4EF7-8731-AD319F1F8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C98E0-7D38-4FBC-8606-9F00F1EC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385FC-7FF2-4CF9-83E7-636A63D4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807" r:id="rId2"/>
    <p:sldLayoutId id="2147497808" r:id="rId3"/>
    <p:sldLayoutId id="2147497809" r:id="rId4"/>
    <p:sldLayoutId id="2147497810" r:id="rId5"/>
    <p:sldLayoutId id="2147497811" r:id="rId6"/>
    <p:sldLayoutId id="2147497812" r:id="rId7"/>
    <p:sldLayoutId id="2147497813" r:id="rId8"/>
    <p:sldLayoutId id="2147497814" r:id="rId9"/>
    <p:sldLayoutId id="2147497815" r:id="rId10"/>
    <p:sldLayoutId id="214749781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4320000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口腔牙科医疗设备操作与维护培训课程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口腔牙科医疗设备概述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口腔牙科医疗设备操作培训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口腔牙科医疗设备维护保养培训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口腔牙科医疗设备操作与维护实践操作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口腔牙科医疗设备操作与维护培训效果评估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口腔牙科医疗设备概述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设备种类及用途</a:t>
            </a:r>
            <a:endParaRPr lang="zh-CN" altLang="en-US"/>
          </a:p>
        </p:txBody>
      </p:sp>
      <p:sp>
        <p:nvSpPr>
          <p:cNvPr id="1049284" name="圆角矩形 3"/>
          <p:cNvSpPr/>
          <p:nvPr>
            <p:custDataLst>
              <p:tags r:id="rId2"/>
            </p:custDataLst>
          </p:nvPr>
        </p:nvSpPr>
        <p:spPr>
          <a:xfrm rot="2700000">
            <a:off x="2217373" y="1364400"/>
            <a:ext cx="1010250" cy="1010250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圆角矩形 4"/>
          <p:cNvSpPr/>
          <p:nvPr>
            <p:custDataLst>
              <p:tags r:id="rId3"/>
            </p:custDataLst>
          </p:nvPr>
        </p:nvSpPr>
        <p:spPr>
          <a:xfrm rot="2700000">
            <a:off x="2248967" y="1396728"/>
            <a:ext cx="947064" cy="947064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8" name="圆角矩形 5"/>
          <p:cNvSpPr/>
          <p:nvPr>
            <p:custDataLst>
              <p:tags r:id="rId4"/>
            </p:custDataLst>
          </p:nvPr>
        </p:nvSpPr>
        <p:spPr>
          <a:xfrm rot="2700000">
            <a:off x="3329751" y="2332036"/>
            <a:ext cx="1010250" cy="1010250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0" name="圆角矩形 6"/>
          <p:cNvSpPr/>
          <p:nvPr>
            <p:custDataLst>
              <p:tags r:id="rId5"/>
            </p:custDataLst>
          </p:nvPr>
        </p:nvSpPr>
        <p:spPr>
          <a:xfrm rot="2700000">
            <a:off x="3361344" y="2362895"/>
            <a:ext cx="947064" cy="947064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2" name="文本框 66"/>
          <p:cNvSpPr txBox="1"/>
          <p:nvPr>
            <p:custDataLst>
              <p:tags r:id="rId6"/>
            </p:custDataLst>
          </p:nvPr>
        </p:nvSpPr>
        <p:spPr>
          <a:xfrm>
            <a:off x="2084388" y="1534857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01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294" name="圆角矩形 24"/>
          <p:cNvSpPr/>
          <p:nvPr>
            <p:custDataLst>
              <p:tags r:id="rId7"/>
            </p:custDataLst>
          </p:nvPr>
        </p:nvSpPr>
        <p:spPr>
          <a:xfrm rot="2700000">
            <a:off x="2220312" y="3337143"/>
            <a:ext cx="1010250" cy="1010250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6" name="圆角矩形 27"/>
          <p:cNvSpPr/>
          <p:nvPr>
            <p:custDataLst>
              <p:tags r:id="rId8"/>
            </p:custDataLst>
          </p:nvPr>
        </p:nvSpPr>
        <p:spPr>
          <a:xfrm rot="2700000">
            <a:off x="2251171" y="3368737"/>
            <a:ext cx="947064" cy="947064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8" name="文本框 67"/>
          <p:cNvSpPr txBox="1"/>
          <p:nvPr>
            <p:custDataLst>
              <p:tags r:id="rId9"/>
            </p:custDataLst>
          </p:nvPr>
        </p:nvSpPr>
        <p:spPr>
          <a:xfrm>
            <a:off x="2081449" y="3506865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03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300" name="圆角矩形 33"/>
          <p:cNvSpPr/>
          <p:nvPr>
            <p:custDataLst>
              <p:tags r:id="rId10"/>
            </p:custDataLst>
          </p:nvPr>
        </p:nvSpPr>
        <p:spPr>
          <a:xfrm rot="2700000">
            <a:off x="2221782" y="5168084"/>
            <a:ext cx="1010250" cy="1010250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2" name="圆角矩形 34"/>
          <p:cNvSpPr/>
          <p:nvPr>
            <p:custDataLst>
              <p:tags r:id="rId11"/>
            </p:custDataLst>
          </p:nvPr>
        </p:nvSpPr>
        <p:spPr>
          <a:xfrm rot="2700000">
            <a:off x="2248967" y="5199678"/>
            <a:ext cx="947064" cy="947064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4" name="文本框 68"/>
          <p:cNvSpPr txBox="1"/>
          <p:nvPr>
            <p:custDataLst>
              <p:tags r:id="rId12"/>
            </p:custDataLst>
          </p:nvPr>
        </p:nvSpPr>
        <p:spPr>
          <a:xfrm>
            <a:off x="2081449" y="5382625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05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306" name="文本框 69"/>
          <p:cNvSpPr txBox="1"/>
          <p:nvPr>
            <p:custDataLst>
              <p:tags r:id="rId13"/>
            </p:custDataLst>
          </p:nvPr>
        </p:nvSpPr>
        <p:spPr>
          <a:xfrm>
            <a:off x="3193826" y="2501758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02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308" name="圆角矩形 36"/>
          <p:cNvSpPr/>
          <p:nvPr>
            <p:custDataLst>
              <p:tags r:id="rId14"/>
            </p:custDataLst>
          </p:nvPr>
        </p:nvSpPr>
        <p:spPr>
          <a:xfrm rot="2700000">
            <a:off x="3329751" y="4237185"/>
            <a:ext cx="1010250" cy="1010250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圆角矩形 37"/>
          <p:cNvSpPr/>
          <p:nvPr>
            <p:custDataLst>
              <p:tags r:id="rId15"/>
            </p:custDataLst>
          </p:nvPr>
        </p:nvSpPr>
        <p:spPr>
          <a:xfrm rot="2700000">
            <a:off x="3361344" y="4268778"/>
            <a:ext cx="947064" cy="947064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文本框 70"/>
          <p:cNvSpPr txBox="1"/>
          <p:nvPr>
            <p:custDataLst>
              <p:tags r:id="rId16"/>
            </p:custDataLst>
          </p:nvPr>
        </p:nvSpPr>
        <p:spPr>
          <a:xfrm>
            <a:off x="3212194" y="4406907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04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cxnSp>
        <p:nvCxnSpPr>
          <p:cNvPr id="3145729" name="直接箭头连接符 134"/>
          <p:cNvCxnSpPr/>
          <p:nvPr>
            <p:custDataLst>
              <p:tags r:id="rId17"/>
            </p:custDataLst>
          </p:nvPr>
        </p:nvCxnSpPr>
        <p:spPr>
          <a:xfrm>
            <a:off x="3138722" y="2243134"/>
            <a:ext cx="228500" cy="196172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箭头连接符 136"/>
          <p:cNvCxnSpPr/>
          <p:nvPr>
            <p:custDataLst>
              <p:tags r:id="rId18"/>
            </p:custDataLst>
          </p:nvPr>
        </p:nvCxnSpPr>
        <p:spPr>
          <a:xfrm>
            <a:off x="3135048" y="4207061"/>
            <a:ext cx="228500" cy="196172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箭头连接符 138"/>
          <p:cNvCxnSpPr/>
          <p:nvPr>
            <p:custDataLst>
              <p:tags r:id="rId19"/>
            </p:custDataLst>
          </p:nvPr>
        </p:nvCxnSpPr>
        <p:spPr>
          <a:xfrm flipH="1">
            <a:off x="3165172" y="3263671"/>
            <a:ext cx="238052" cy="243195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箭头连接符 139"/>
          <p:cNvCxnSpPr/>
          <p:nvPr>
            <p:custDataLst>
              <p:tags r:id="rId20"/>
            </p:custDataLst>
          </p:nvPr>
        </p:nvCxnSpPr>
        <p:spPr>
          <a:xfrm flipH="1">
            <a:off x="3156355" y="5078448"/>
            <a:ext cx="238052" cy="243195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4" name="文本框 7"/>
          <p:cNvSpPr txBox="1"/>
          <p:nvPr>
            <p:custDataLst>
              <p:tags r:id="rId21"/>
            </p:custDataLst>
          </p:nvPr>
        </p:nvSpPr>
        <p:spPr>
          <a:xfrm>
            <a:off x="4936600" y="4358415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牙周治疗仪：用于牙周疾病的诊断和治疗，如超声波洁牙、牙周刮治等。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16" name="文本框 9"/>
          <p:cNvSpPr txBox="1"/>
          <p:nvPr>
            <p:custDataLst>
              <p:tags r:id="rId22"/>
            </p:custDataLst>
          </p:nvPr>
        </p:nvSpPr>
        <p:spPr>
          <a:xfrm>
            <a:off x="4936600" y="2461348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牙科手机：通过高速旋转来驱动各种牙科器械，进行牙齿的切割、磨削和抛光等操作。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18" name="文本框 16"/>
          <p:cNvSpPr txBox="1"/>
          <p:nvPr>
            <p:custDataLst>
              <p:tags r:id="rId23"/>
            </p:custDataLst>
          </p:nvPr>
        </p:nvSpPr>
        <p:spPr>
          <a:xfrm>
            <a:off x="4935865" y="1512815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牙科综合治疗机：提供口腔治疗所需的水、气、电等基本条件，是口腔诊疗中最常用的设备。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20" name="文本框 22"/>
          <p:cNvSpPr txBox="1"/>
          <p:nvPr>
            <p:custDataLst>
              <p:tags r:id="rId24"/>
            </p:custDataLst>
          </p:nvPr>
        </p:nvSpPr>
        <p:spPr>
          <a:xfrm>
            <a:off x="4936600" y="3409881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口腔影像系统：通过X射线、CT等手段，对牙齿、牙周及颌面部进行影像学检查，辅助医生做出准确的诊断。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22" name="文本框 12"/>
          <p:cNvSpPr txBox="1"/>
          <p:nvPr>
            <p:custDataLst>
              <p:tags r:id="rId25"/>
            </p:custDataLst>
          </p:nvPr>
        </p:nvSpPr>
        <p:spPr>
          <a:xfrm>
            <a:off x="4935865" y="5306948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口腔种植机：用于口腔种植手术，能够实现精准、微创的种植操作。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设备基本结构及工作原理</a:t>
            </a:r>
            <a:endParaRPr lang="zh-CN" altLang="en-US"/>
          </a:p>
        </p:txBody>
      </p:sp>
      <p:sp>
        <p:nvSpPr>
          <p:cNvPr id="1049358" name="Freeform 2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2773805"/>
            <a:ext cx="2060965" cy="2027445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60" name="Freeform 2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3981641"/>
            <a:ext cx="2060965" cy="819830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2" name="正文"/>
          <p:cNvSpPr txBox="1"/>
          <p:nvPr>
            <p:custDataLst>
              <p:tags r:id="rId4"/>
            </p:custDataLst>
          </p:nvPr>
        </p:nvSpPr>
        <p:spPr>
          <a:xfrm>
            <a:off x="2974438" y="2698315"/>
            <a:ext cx="8380072" cy="9296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设备基本结构：口腔牙科医疗设备通常由主机、附件和耗材三部分组成，主机是设备的核心部分，附件包括各种探头和工具，耗材包括一次性使用的材料和清洗剂等。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5"/>
            </p:custDataLst>
          </p:nvPr>
        </p:nvSpPr>
        <p:spPr>
          <a:xfrm>
            <a:off x="2974438" y="3914674"/>
            <a:ext cx="8380072" cy="9296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工作原理：口腔牙科医疗设备的工作原理主要是基于光学、机械、电子和计算机技术等原理，通过各种传感器和执行器实现设备的自动化和智能化。例如，口腔X光机利用X射线穿透口腔组织，形成影像；口腔治疗仪利用电热或微波技术对口腔病变进行治疗；口腔种植机利用机械旋转和压缩等技术将种植体植入牙槽骨中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6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2767717"/>
            <a:ext cx="2060965" cy="819830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设备操作流程及注意事项</a:t>
            </a:r>
            <a:endParaRPr lang="zh-CN" altLang="en-US"/>
          </a:p>
        </p:txBody>
      </p:sp>
      <p:sp>
        <p:nvSpPr>
          <p:cNvPr id="1049402" name="圆角矩形 3"/>
          <p:cNvSpPr/>
          <p:nvPr>
            <p:custDataLst>
              <p:tags r:id="rId2"/>
            </p:custDataLst>
          </p:nvPr>
        </p:nvSpPr>
        <p:spPr>
          <a:xfrm rot="16200000">
            <a:off x="5633107" y="-2867487"/>
            <a:ext cx="926443" cy="105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4"/>
          <p:cNvSpPr/>
          <p:nvPr>
            <p:custDataLst>
              <p:tags r:id="rId3"/>
            </p:custDataLst>
          </p:nvPr>
        </p:nvSpPr>
        <p:spPr>
          <a:xfrm rot="16200000">
            <a:off x="445386" y="2319618"/>
            <a:ext cx="924918" cy="1387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722" y="-1486800"/>
            <a:ext cx="926443" cy="105149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6"/>
          <p:cNvSpPr/>
          <p:nvPr>
            <p:custDataLst>
              <p:tags r:id="rId5"/>
            </p:custDataLst>
          </p:nvPr>
        </p:nvSpPr>
        <p:spPr>
          <a:xfrm rot="16200000">
            <a:off x="446616" y="3700921"/>
            <a:ext cx="924918" cy="1387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圆角矩形 9"/>
          <p:cNvSpPr/>
          <p:nvPr>
            <p:custDataLst>
              <p:tags r:id="rId6"/>
            </p:custDataLst>
          </p:nvPr>
        </p:nvSpPr>
        <p:spPr>
          <a:xfrm rot="16200000">
            <a:off x="5633722" y="-105498"/>
            <a:ext cx="926443" cy="105149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0"/>
          <p:cNvSpPr/>
          <p:nvPr>
            <p:custDataLst>
              <p:tags r:id="rId7"/>
            </p:custDataLst>
          </p:nvPr>
        </p:nvSpPr>
        <p:spPr>
          <a:xfrm rot="16200000">
            <a:off x="446616" y="5082223"/>
            <a:ext cx="924918" cy="1387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8"/>
            </p:custDataLst>
          </p:nvPr>
        </p:nvSpPr>
        <p:spPr>
          <a:xfrm>
            <a:off x="1280807" y="4690024"/>
            <a:ext cx="10072685" cy="92568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注意事项：定期检查设备，确保设备正常运行；操作时避免接触危险部位；出现异常情况立即停机并联系专业人员维修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9"/>
            </p:custDataLst>
          </p:nvPr>
        </p:nvSpPr>
        <p:spPr>
          <a:xfrm>
            <a:off x="1280807" y="1926190"/>
            <a:ext cx="10072685" cy="9264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设备启动顺序：先打开电源，再启动操作系统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2"/>
          <p:cNvSpPr txBox="1"/>
          <p:nvPr>
            <p:custDataLst>
              <p:tags r:id="rId10"/>
            </p:custDataLst>
          </p:nvPr>
        </p:nvSpPr>
        <p:spPr>
          <a:xfrm>
            <a:off x="1280807" y="3308107"/>
            <a:ext cx="10072685" cy="92568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设备操作步骤：按照操作手册进行操作，遵循安全规程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口腔牙科医疗设备操作培训</a:t>
            </a:r>
            <a:endParaRPr lang="zh-CN" altLang="en-US"/>
          </a:p>
        </p:txBody>
      </p:sp>
      <p:sp>
        <p:nvSpPr>
          <p:cNvPr id="10494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设备操作规范及技巧</a:t>
            </a:r>
            <a:endParaRPr lang="zh-CN" altLang="en-US"/>
          </a:p>
        </p:txBody>
      </p:sp>
      <p:sp>
        <p:nvSpPr>
          <p:cNvPr id="10495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注意事项：操作过程中需保持稳定，避免剧烈震动和碰撞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设备启动顺序：先检查电源和设备连接，再开启设备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操作方法：根据设备类型选择合适的操作方式，如手动或自动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维护保养：定期对设备进行清洁和保养，确保设备正常运行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设备操作常见问题及解决方案</a:t>
            </a:r>
            <a:endParaRPr lang="zh-CN" altLang="en-US"/>
          </a:p>
        </p:txBody>
      </p:sp>
      <p:sp>
        <p:nvSpPr>
          <p:cNvPr id="10496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设备出现故障提示：根据提示进行故障排查或联系技术支持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设备启动失败：检查电源连接和设备开关是否正常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设备运行不稳定：检查设备接地和连接线路是否牢固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设备操作不熟练：加强操作练习和培训，熟悉设备功能和操作流程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设备操作安全防护措施</a:t>
            </a:r>
            <a:endParaRPr lang="zh-CN" altLang="en-US"/>
          </a:p>
        </p:txBody>
      </p:sp>
      <p:sp>
        <p:nvSpPr>
          <p:cNvPr id="10496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操作前确保设备接地良好，避免触电事故。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操作后及时清理设备周边环境，保持整洁卫生，预防交叉感染。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严格按照操作规程进行操作，避免因误操作导致设备损坏或人身伤害。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使用设备时需佩戴防护眼镜、口罩等个人防护用品，防止飞溅物伤害。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口腔牙科医疗设备维护保养培训</a:t>
            </a:r>
            <a:endParaRPr lang="zh-CN" altLang="en-US"/>
          </a:p>
        </p:txBody>
      </p:sp>
      <p:sp>
        <p:nvSpPr>
          <p:cNvPr id="10497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https://d.book118.com/027043200004006054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1_3"/>
  <p:tag name="KSO_WM_UNIT_INDEX" val="1_1_3"/>
  <p:tag name="KSO_WM_UNIT_LAYERLEVEL" val="1_1_1"/>
  <p:tag name="KSO_WM_UNIT_LINE_FORE_SCHEMECOLOR_INDEX" val="9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2_3"/>
  <p:tag name="KSO_WM_UNIT_INDEX" val="1_2_3"/>
  <p:tag name="KSO_WM_UNIT_LAYERLEVEL" val="1_1_1"/>
  <p:tag name="KSO_WM_UNIT_LINE_FORE_SCHEMECOLOR_INDEX" val="10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5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3_3"/>
  <p:tag name="KSO_WM_UNIT_INDEX" val="1_3_3"/>
  <p:tag name="KSO_WM_UNIT_LAYERLEVEL" val="1_1_1"/>
  <p:tag name="KSO_WM_UNIT_LINE_FORE_SCHEMECOLOR_INDEX" val="9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5*l_h_i*1_5_2"/>
  <p:tag name="KSO_WM_UNIT_INDEX" val="1_5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5_3"/>
  <p:tag name="KSO_WM_UNIT_INDEX" val="1_5_3"/>
  <p:tag name="KSO_WM_UNIT_LAYERLEVEL" val="1_1_1"/>
  <p:tag name="KSO_WM_UNIT_LINE_FORE_SCHEMECOLOR_INDEX" val="9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9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4_3"/>
  <p:tag name="KSO_WM_UNIT_INDEX" val="1_4_3"/>
  <p:tag name="KSO_WM_UNIT_LAYERLEVEL" val="1_1_1"/>
  <p:tag name="KSO_WM_UNIT_LINE_FORE_SCHEMECOLOR_INDEX" val="10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9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2_4"/>
  <p:tag name="KSO_WM_UNIT_INDEX" val="1_2_4"/>
  <p:tag name="KSO_WM_UNIT_LAYERLEVEL" val="1_1_1"/>
  <p:tag name="KSO_WM_UNIT_LINE_FORE_SCHEMECOLOR_INDEX" val="10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4_4"/>
  <p:tag name="KSO_WM_UNIT_INDEX" val="1_4_4"/>
  <p:tag name="KSO_WM_UNIT_LAYERLEVEL" val="1_1_1"/>
  <p:tag name="KSO_WM_UNIT_LINE_FORE_SCHEMECOLOR_INDEX" val="10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3_4"/>
  <p:tag name="KSO_WM_UNIT_INDEX" val="1_3_4"/>
  <p:tag name="KSO_WM_UNIT_LAYERLEVEL" val="1_1_1"/>
  <p:tag name="KSO_WM_UNIT_LINE_FORE_SCHEMECOLOR_INDEX" val="10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5_4"/>
  <p:tag name="KSO_WM_UNIT_INDEX" val="1_5_4"/>
  <p:tag name="KSO_WM_UNIT_LAYERLEVEL" val="1_1_1"/>
  <p:tag name="KSO_WM_UNIT_LINE_FORE_SCHEMECOLOR_INDEX" val="10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4_1"/>
  <p:tag name="KSO_WM_UNIT_INDEX" val="1_4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2_1"/>
  <p:tag name="KSO_WM_UNIT_INDEX" val="1_2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1_1"/>
  <p:tag name="KSO_WM_UNIT_INDEX" val="1_1_1"/>
  <p:tag name="KSO_WM_UNIT_LAYERLEVEL" val="1_1_1"/>
  <p:tag name="KSO_WM_UNIT_NOCLEAR" val="0"/>
  <p:tag name="KSO_WM_UNIT_PRESET_TEXT" val="单击此处输入你的正文，文字是您思想的提炼，请尽量言简意骇的阐述观点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3_1"/>
  <p:tag name="KSO_WM_UNIT_INDEX" val="1_3_1"/>
  <p:tag name="KSO_WM_UNIT_LAYERLEVEL" val="1_1_1"/>
  <p:tag name="KSO_WM_UNIT_NOCLEAR" val="0"/>
  <p:tag name="KSO_WM_UNIT_PRESET_TEXT" val="单击此处输入你的正文，文字是您思想的提炼，请尽量言简意骇的阐述观点"/>
  <p:tag name="KSO_WM_UNIT_PRESET_TEXT_INDEX" val="0"/>
  <p:tag name="KSO_WM_UNIT_PRESET_TEXT_LEN" val="0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5_1"/>
  <p:tag name="KSO_WM_UNIT_INDEX" val="1_5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6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口腔牙科医疗设备操作与维护培训课程</vt:lpstr>
      <vt:lpstr>目录</vt:lpstr>
      <vt:lpstr>单击此处添加章节标题</vt:lpstr>
      <vt:lpstr>口腔牙科医疗设备概述</vt:lpstr>
      <vt:lpstr>设备种类及用途</vt:lpstr>
      <vt:lpstr>设备基本结构及工作原理</vt:lpstr>
      <vt:lpstr>设备操作流程及注意事项</vt:lpstr>
      <vt:lpstr>口腔牙科医疗设备操作培训</vt:lpstr>
      <vt:lpstr>设备操作规范及技巧</vt:lpstr>
      <vt:lpstr>设备操作常见问题及解决方案</vt:lpstr>
      <vt:lpstr>设备操作安全防护措施</vt:lpstr>
      <vt:lpstr>口腔牙科医疗设备维护保养培训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2024-09-28T01:57:19.762</cp:lastPrinted>
  <dcterms:created xsi:type="dcterms:W3CDTF">2024-09-27T17:57:19Z</dcterms:created>
  <dcterms:modified xsi:type="dcterms:W3CDTF">2024-09-27T17:57:21Z</dcterms:modified>
</cp:coreProperties>
</file>