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SMBSFQ+MS-UIGothic"/>
      <p:regular r:id="rId15"/>
    </p:embeddedFont>
    <p:embeddedFont>
      <p:font typeface="OKQLEP+CDUBDJ+MicrosoftYaHei"/>
      <p:regular r:id="rId16"/>
    </p:embeddedFont>
    <p:embeddedFont>
      <p:font typeface="SBNJCS+AAUMFM+ArialMT"/>
      <p:regular r:id="rId17"/>
    </p:embeddedFont>
    <p:embeddedFont>
      <p:font typeface="FPVHSW+OUKHVI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8D35DA-4D24-49F9-A6A0-7187556EF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A7ABEB-6A09-43A8-B57F-B44D7D83C5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34B23C-F1F1-4F99-8059-A33B5C612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682183-19C4-4D69-9A30-D3DF12B4A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2DA1F4-CED6-4F12-9455-8C68F986F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C83D4C-88B1-45B3-B306-AAA16D39E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386BCD-638C-4483-A6D0-ABDE86BFA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3DC8E7-26CC-4319-9CC7-CAFE8E265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2C57D0-46BB-4564-A0CE-C1D185819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016E82-01B3-4F58-AAA1-F7202C72F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4C27A6-E8AF-4C9F-89A5-BDB130C0D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05000202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24585" y="2210320"/>
            <a:ext cx="6600825" cy="2477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495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4950">
                <a:solidFill>
                  <a:srgbClr val="754807"/>
                </a:solidFill>
                <a:latin typeface="SMBSFQ+MS-UIGothic"/>
                <a:cs typeface="SMBSFQ+MS-UIGothic"/>
              </a:rPr>
              <a:t>到整理精</a:t>
            </a:r>
            <a:r>
              <a:rPr sz="4950">
                <a:solidFill>
                  <a:srgbClr val="754807"/>
                </a:solidFill>
                <a:latin typeface="SimSun"/>
                <a:cs typeface="SimSun"/>
              </a:rPr>
              <a:t>华</a:t>
            </a:r>
            <a:r>
              <a:rPr sz="4950">
                <a:solidFill>
                  <a:srgbClr val="754807"/>
                </a:solidFill>
                <a:latin typeface="SMBSFQ+MS-UIGothic"/>
                <a:cs typeface="SMBSFQ+MS-UIGothic"/>
              </a:rPr>
              <a:t>版</a:t>
            </a:r>
          </a:p>
          <a:p>
            <a:pPr marL="0" marR="0">
              <a:lnSpc>
                <a:spcPts val="4950"/>
              </a:lnSpc>
              <a:spcBef>
                <a:spcPts val="2179"/>
              </a:spcBef>
              <a:spcAft>
                <a:spcPct val="0"/>
              </a:spcAft>
            </a:pPr>
            <a:r>
              <a:rPr sz="4950">
                <a:solidFill>
                  <a:srgbClr val="754807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754807"/>
                </a:solidFill>
                <a:latin typeface="SMBSFQ+MS-UIGothic"/>
                <a:cs typeface="SMBSFQ+MS-UIGothic"/>
              </a:rPr>
              <a:t>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24070" y="4713366"/>
            <a:ext cx="1723876" cy="586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754807"/>
                </a:solidFill>
                <a:latin typeface="OKQLEP+CDUBDJ+MicrosoftYaHei"/>
                <a:cs typeface="OKQLEP+CDUBDJ+MicrosoftYaHei"/>
              </a:rPr>
              <a:t>xx</a:t>
            </a:r>
            <a:r>
              <a:rPr sz="1800">
                <a:solidFill>
                  <a:srgbClr val="754807"/>
                </a:solidFill>
                <a:latin typeface="SMBSFQ+MS-UIGothic"/>
                <a:cs typeface="SMBSFQ+MS-UIGothic"/>
              </a:rPr>
              <a:t>年</a:t>
            </a:r>
            <a:r>
              <a:rPr sz="1800">
                <a:solidFill>
                  <a:srgbClr val="754807"/>
                </a:solidFill>
                <a:latin typeface="OKQLEP+CDUBDJ+MicrosoftYaHei"/>
                <a:cs typeface="OKQLEP+CDUBDJ+MicrosoftYaHei"/>
              </a:rPr>
              <a:t>xx</a:t>
            </a:r>
            <a:r>
              <a:rPr sz="1800">
                <a:solidFill>
                  <a:srgbClr val="754807"/>
                </a:solidFill>
                <a:latin typeface="SMBSFQ+MS-UIGothic"/>
                <a:cs typeface="SMBSFQ+MS-UIGothic"/>
              </a:rPr>
              <a:t>月</a:t>
            </a:r>
            <a:r>
              <a:rPr sz="1800">
                <a:solidFill>
                  <a:srgbClr val="754807"/>
                </a:solidFill>
                <a:latin typeface="OKQLEP+CDUBDJ+MicrosoftYaHei"/>
                <a:cs typeface="OKQLEP+CDUBDJ+MicrosoftYaHei"/>
              </a:rPr>
              <a:t>xx</a:t>
            </a:r>
            <a:r>
              <a:rPr sz="1800">
                <a:solidFill>
                  <a:srgbClr val="754807"/>
                </a:solidFill>
                <a:latin typeface="SMBSFQ+MS-UIGothic"/>
                <a:cs typeface="SMBSFQ+MS-UIGothic"/>
              </a:rPr>
              <a:t>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768205" y="550362"/>
            <a:ext cx="2749372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754807"/>
                </a:solidFill>
                <a:latin typeface="SMBSFQ+MS-UIGothic"/>
                <a:cs typeface="SMBSFQ+MS-UIGothic"/>
              </a:rPr>
              <a:t>目</a:t>
            </a:r>
            <a:r>
              <a:rPr sz="5700" spc="274">
                <a:solidFill>
                  <a:srgbClr val="754807"/>
                </a:solidFill>
                <a:latin typeface="Times New Roman"/>
                <a:cs typeface="Times New Roman"/>
              </a:rPr>
              <a:t> </a:t>
            </a:r>
            <a:r>
              <a:rPr sz="5700">
                <a:solidFill>
                  <a:srgbClr val="754807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61840" y="158642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754807"/>
                </a:solidFill>
                <a:latin typeface="SBNJCS+AAUMFM+ArialMT"/>
                <a:cs typeface="SBNJCS+AAUMFM+ArialMT"/>
              </a:rPr>
              <a:t>•</a:t>
            </a:r>
            <a:r>
              <a:rPr sz="2450" spc="128">
                <a:solidFill>
                  <a:srgbClr val="75480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到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简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61840" y="2098230"/>
            <a:ext cx="3738822" cy="2320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754807"/>
                </a:solidFill>
                <a:latin typeface="SBNJCS+AAUMFM+ArialMT"/>
                <a:cs typeface="SBNJCS+AAUMFM+ArialMT"/>
              </a:rPr>
              <a:t>•</a:t>
            </a:r>
            <a:r>
              <a:rPr sz="2450" spc="128">
                <a:solidFill>
                  <a:srgbClr val="75480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到的主要内容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754807"/>
                </a:solidFill>
                <a:latin typeface="SBNJCS+AAUMFM+ArialMT"/>
                <a:cs typeface="SBNJCS+AAUMFM+ArialMT"/>
              </a:rPr>
              <a:t>•</a:t>
            </a:r>
            <a:r>
              <a:rPr sz="2450" spc="128">
                <a:solidFill>
                  <a:srgbClr val="75480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到的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艺术风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格</a:t>
            </a:r>
          </a:p>
          <a:p>
            <a:pPr marL="0" marR="0">
              <a:lnSpc>
                <a:spcPts val="2552"/>
              </a:lnSpc>
              <a:spcBef>
                <a:spcPts val="1432"/>
              </a:spcBef>
              <a:spcAft>
                <a:spcPct val="0"/>
              </a:spcAft>
            </a:pPr>
            <a:r>
              <a:rPr sz="2450">
                <a:solidFill>
                  <a:srgbClr val="754807"/>
                </a:solidFill>
                <a:latin typeface="SBNJCS+AAUMFM+ArialMT"/>
                <a:cs typeface="SBNJCS+AAUMFM+ArialMT"/>
              </a:rPr>
              <a:t>•</a:t>
            </a:r>
            <a:r>
              <a:rPr sz="2450" spc="128">
                <a:solidFill>
                  <a:srgbClr val="75480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到的影响与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价</a:t>
            </a:r>
          </a:p>
          <a:p>
            <a:pPr marL="0" marR="0">
              <a:lnSpc>
                <a:spcPts val="2552"/>
              </a:lnSpc>
              <a:spcBef>
                <a:spcPts val="1482"/>
              </a:spcBef>
              <a:spcAft>
                <a:spcPct val="0"/>
              </a:spcAft>
            </a:pPr>
            <a:r>
              <a:rPr sz="2450">
                <a:solidFill>
                  <a:srgbClr val="754807"/>
                </a:solidFill>
                <a:latin typeface="SBNJCS+AAUMFM+ArialMT"/>
                <a:cs typeface="SBNJCS+AAUMFM+ArialMT"/>
              </a:rPr>
              <a:t>•</a:t>
            </a:r>
            <a:r>
              <a:rPr sz="2450" spc="128">
                <a:solidFill>
                  <a:srgbClr val="75480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24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2400">
                <a:solidFill>
                  <a:srgbClr val="754807"/>
                </a:solidFill>
                <a:latin typeface="SMBSFQ+MS-UIGothic"/>
                <a:cs typeface="SMBSFQ+MS-UIGothic"/>
              </a:rPr>
              <a:t>到的未来展望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82164" y="2602526"/>
            <a:ext cx="1372865" cy="127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15"/>
              </a:lnSpc>
              <a:spcBef>
                <a:spcPct val="0"/>
              </a:spcBef>
              <a:spcAft>
                <a:spcPct val="0"/>
              </a:spcAft>
            </a:pPr>
            <a:r>
              <a:rPr sz="3950" spc="12">
                <a:solidFill>
                  <a:srgbClr val="754807"/>
                </a:solidFill>
                <a:latin typeface="FPVHSW+OUKHVI+MicrosoftYaHei-Bold"/>
                <a:cs typeface="FPVHSW+OUKHVI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54529" y="3528671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45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4500">
                <a:solidFill>
                  <a:srgbClr val="754807"/>
                </a:solidFill>
                <a:latin typeface="SMBSFQ+MS-UIGothic"/>
                <a:cs typeface="SMBSFQ+MS-UIGothic"/>
              </a:rPr>
              <a:t>到</a:t>
            </a:r>
            <a:r>
              <a:rPr sz="4500">
                <a:solidFill>
                  <a:srgbClr val="754807"/>
                </a:solidFill>
                <a:latin typeface="SimSun"/>
                <a:cs typeface="SimSun"/>
              </a:rPr>
              <a:t>简</a:t>
            </a:r>
            <a:r>
              <a:rPr sz="4500">
                <a:solidFill>
                  <a:srgbClr val="754807"/>
                </a:solidFill>
                <a:latin typeface="SMBSFQ+MS-UIGothic"/>
                <a:cs typeface="SMBSFQ+MS-UIGothic"/>
              </a:rPr>
              <a:t>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到的起源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08844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表哥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驾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到起源于</a:t>
            </a:r>
            <a:r>
              <a:rPr sz="1350">
                <a:solidFill>
                  <a:srgbClr val="000000"/>
                </a:solidFill>
                <a:latin typeface="OKQLEP+CDUBDJ+MicrosoftYaHei"/>
                <a:cs typeface="OKQLEP+CDUBDJ+MicrosoftYaHei"/>
              </a:rPr>
              <a:t>2010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年，由知名网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络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作家李承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鹏创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作，以幽默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诙谐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言和独特的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角，关注社会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话题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和民生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，吸引了大量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读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者。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表哥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驾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到的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作灵感来源于李承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鹏对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现实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生活的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察和思考，以及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网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络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文学的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热爱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到的特点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670215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表哥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驾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到以短篇小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说为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主，每篇文章都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围绕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一个主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展开，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言幽默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趣，情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节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紧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凑，引人入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胜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83308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李承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鹏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以其独特的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点和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解，深入剖析社会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象和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，引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发读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者深思。同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他善于运用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讽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刺和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调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侃的手法，使作品更具可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读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性和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娱乐</a:t>
            </a:r>
            <a:r>
              <a:rPr sz="1350">
                <a:solidFill>
                  <a:srgbClr val="FFFFFF"/>
                </a:solidFill>
                <a:latin typeface="SMBSFQ+MS-UIGothic"/>
                <a:cs typeface="SMBSFQ+MS-UIGothic"/>
              </a:rPr>
              <a:t>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到的受众群体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29262"/>
            <a:ext cx="506011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表哥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驾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到的受众群体广泛，涵盖了各个年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龄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段和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职业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背景的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读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者。其幽默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诙谐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言和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贴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近生活的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材，使得作品深受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人喜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爱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。同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，作品中涉及的社会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和民生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话题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，也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吸引了广大中年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读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者的关注。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3924788"/>
            <a:ext cx="506011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表哥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驾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到的受众群体具有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高的文化素养和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美需求，他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们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关注社会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现实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衷于思考和探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讨问题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，同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也追求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阅读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的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快感和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娱乐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性。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82164" y="2602526"/>
            <a:ext cx="1372865" cy="127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15"/>
              </a:lnSpc>
              <a:spcBef>
                <a:spcPct val="0"/>
              </a:spcBef>
              <a:spcAft>
                <a:spcPct val="0"/>
              </a:spcAft>
            </a:pPr>
            <a:r>
              <a:rPr sz="3950" spc="12">
                <a:solidFill>
                  <a:srgbClr val="754807"/>
                </a:solidFill>
                <a:latin typeface="FPVHSW+OUKHVI+MicrosoftYaHei-Bold"/>
                <a:cs typeface="FPVHSW+OUKHVI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54529" y="3528671"/>
            <a:ext cx="6000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45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4500">
                <a:solidFill>
                  <a:srgbClr val="754807"/>
                </a:solidFill>
                <a:latin typeface="SMBSFQ+MS-UIGothic"/>
                <a:cs typeface="SMBSFQ+MS-UIGothic"/>
              </a:rPr>
              <a:t>到的主要内容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到的主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PVHSW+OUKHVI+MicrosoftYaHei-Bold"/>
                <a:cs typeface="FPVHSW+OUKHVI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PVHSW+OUKHVI+MicrosoftYaHei-Bold"/>
                <a:cs typeface="FPVHSW+OUKHVI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FPVHSW+OUKHVI+MicrosoftYaHei-Bold"/>
                <a:cs typeface="FPVHSW+OUKHVI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754807"/>
                </a:solidFill>
                <a:latin typeface="SMBSFQ+MS-UIGothic"/>
                <a:cs typeface="SMBSFQ+MS-UIGothic"/>
              </a:rPr>
              <a:t>家庭关系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754807"/>
                </a:solidFill>
                <a:latin typeface="SMBSFQ+MS-UIGothic"/>
                <a:cs typeface="SMBSFQ+MS-UIGothic"/>
              </a:rPr>
              <a:t>成</a:t>
            </a:r>
            <a:r>
              <a:rPr sz="2000" spc="25">
                <a:solidFill>
                  <a:srgbClr val="754807"/>
                </a:solidFill>
                <a:latin typeface="SimSun"/>
                <a:cs typeface="SimSun"/>
              </a:rPr>
              <a:t>长</a:t>
            </a:r>
            <a:r>
              <a:rPr sz="2000" spc="25">
                <a:solidFill>
                  <a:srgbClr val="754807"/>
                </a:solidFill>
                <a:latin typeface="SMBSFQ+MS-UIGothic"/>
                <a:cs typeface="SMBSFQ+MS-UIGothic"/>
              </a:rPr>
              <a:t>与自我</a:t>
            </a:r>
            <a:r>
              <a:rPr sz="2000" spc="23">
                <a:solidFill>
                  <a:srgbClr val="754807"/>
                </a:solidFill>
                <a:latin typeface="SimSun"/>
                <a:cs typeface="SimSun"/>
              </a:rPr>
              <a:t>认</a:t>
            </a:r>
            <a:r>
              <a:rPr sz="2000">
                <a:solidFill>
                  <a:srgbClr val="754807"/>
                </a:solidFill>
                <a:latin typeface="SMBSFQ+MS-UIGothic"/>
                <a:cs typeface="SMBSFQ+MS-UIGothic"/>
              </a:rPr>
              <a:t>知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754807"/>
                </a:solidFill>
                <a:latin typeface="SMBSFQ+MS-UIGothic"/>
                <a:cs typeface="SMBSFQ+MS-UIGothic"/>
              </a:rPr>
              <a:t>文化差异与</a:t>
            </a:r>
            <a:r>
              <a:rPr sz="2000" spc="23">
                <a:solidFill>
                  <a:srgbClr val="754807"/>
                </a:solidFill>
                <a:latin typeface="SimSun"/>
                <a:cs typeface="SimSun"/>
              </a:rPr>
              <a:t>认</a:t>
            </a:r>
            <a:r>
              <a:rPr sz="2000">
                <a:solidFill>
                  <a:srgbClr val="754807"/>
                </a:solidFill>
                <a:latin typeface="SMBSFQ+MS-UIGothic"/>
                <a:cs typeface="SMBSFQ+MS-UIGothic"/>
              </a:rPr>
              <a:t>同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讨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了家庭成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的互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关系，包括兄弟姐妹、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父母与子女之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亲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情、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理解和支持。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主人公的成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长经历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了个人在面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家庭、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社会和自我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知方面的挑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与成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讨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了在不同文化背景下，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个体如何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理文化差异，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寻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找自我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同和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归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属感。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到的故事情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KQLEP+CDUBDJ+MicrosoftYaHei"/>
                <a:cs typeface="OKQLEP+CDUBDJ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KQLEP+CDUBDJ+MicrosoftYaHei"/>
                <a:cs typeface="OKQLEP+CDUBDJ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KQLEP+CDUBDJ+MicrosoftYaHei"/>
                <a:cs typeface="OKQLEP+CDUBDJ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OKQLEP+CDUBDJ+MicrosoftYaHei"/>
                <a:cs typeface="OKQLEP+CDUBDJ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6400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754807"/>
                </a:solidFill>
                <a:latin typeface="SMBSFQ+MS-UIGothic"/>
                <a:cs typeface="SMBSFQ+MS-UIGothic"/>
              </a:rPr>
              <a:t>开篇引入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3404" y="4788530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754807"/>
                </a:solidFill>
                <a:latin typeface="SMBSFQ+MS-UIGothic"/>
                <a:cs typeface="SMBSFQ+MS-UIGothic"/>
              </a:rPr>
              <a:t>冲突升</a:t>
            </a:r>
            <a:r>
              <a:rPr sz="1550">
                <a:solidFill>
                  <a:srgbClr val="754807"/>
                </a:solidFill>
                <a:latin typeface="SimSun"/>
                <a:cs typeface="SimSun"/>
              </a:rPr>
              <a:t>级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127875" y="4788530"/>
            <a:ext cx="8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754807"/>
                </a:solidFill>
                <a:latin typeface="SimSun"/>
                <a:cs typeface="SimSun"/>
              </a:rPr>
              <a:t>转</a:t>
            </a:r>
            <a:r>
              <a:rPr sz="1550" spc="25">
                <a:solidFill>
                  <a:srgbClr val="754807"/>
                </a:solidFill>
                <a:latin typeface="SMBSFQ+MS-UIGothic"/>
                <a:cs typeface="SMBSFQ+MS-UIGothic"/>
              </a:rPr>
              <a:t>折点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934575" y="4788530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754807"/>
                </a:solidFill>
                <a:latin typeface="SimSun"/>
                <a:cs typeface="SimSun"/>
              </a:rPr>
              <a:t>结</a:t>
            </a:r>
            <a:r>
              <a:rPr sz="1550">
                <a:solidFill>
                  <a:srgbClr val="754807"/>
                </a:solidFill>
                <a:latin typeface="SMBSFQ+MS-UIGothic"/>
                <a:cs typeface="SMBSFQ+MS-UIGothic"/>
              </a:rPr>
              <a:t>局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0919" y="5274162"/>
            <a:ext cx="2496941" cy="71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主人公的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视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角，引出家庭</a:t>
            </a:r>
          </a:p>
          <a:p>
            <a:pPr marL="17145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的互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和矛盾。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9350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随着故事的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展，家庭成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之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的矛盾逐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升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，主人公开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始反思自己的行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和价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值观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67145" y="5274162"/>
            <a:ext cx="2496941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经历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一些事件后，主人公开始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改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自己的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度和行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，家庭</a:t>
            </a:r>
          </a:p>
          <a:p>
            <a:pPr marL="428624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关系也得到改善。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045575" y="5274162"/>
            <a:ext cx="2563177" cy="1003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故事以和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谐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的家庭关系和主人</a:t>
            </a:r>
          </a:p>
          <a:p>
            <a:pPr marL="0" marR="0">
              <a:lnSpc>
                <a:spcPts val="1350"/>
              </a:lnSpc>
              <a:spcBef>
                <a:spcPts val="914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公的成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长为结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局，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家庭的</a:t>
            </a:r>
          </a:p>
          <a:p>
            <a:pPr marL="0" marR="0">
              <a:lnSpc>
                <a:spcPts val="1350"/>
              </a:lnSpc>
              <a:spcBef>
                <a:spcPts val="915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重要性和个人成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SMBSFQ+MS-UIGothic"/>
                <a:cs typeface="SMBSFQ+MS-UIGothic"/>
              </a:rPr>
              <a:t>的必然性。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表哥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驾</a:t>
            </a: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到的角色</a:t>
            </a:r>
            <a:r>
              <a:rPr sz="3000">
                <a:solidFill>
                  <a:srgbClr val="754807"/>
                </a:solidFill>
                <a:latin typeface="SimSun"/>
                <a:cs typeface="SimSun"/>
              </a:rPr>
              <a:t>设</a:t>
            </a:r>
            <a:r>
              <a:rPr sz="3000">
                <a:solidFill>
                  <a:srgbClr val="754807"/>
                </a:solidFill>
                <a:latin typeface="SMBSFQ+MS-UIGothic"/>
                <a:cs typeface="SMBSFQ+MS-UIGothic"/>
              </a:rPr>
              <a:t>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754807"/>
                </a:solidFill>
                <a:latin typeface="SMBSFQ+MS-UIGothic"/>
                <a:cs typeface="SMBSFQ+MS-UIGothic"/>
              </a:rPr>
              <a:t>主人公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754807"/>
                </a:solidFill>
                <a:latin typeface="SMBSFQ+MS-UIGothic"/>
                <a:cs typeface="SMBSFQ+MS-UIGothic"/>
              </a:rPr>
              <a:t>家庭成</a:t>
            </a:r>
            <a:r>
              <a:rPr sz="2300">
                <a:solidFill>
                  <a:srgbClr val="754807"/>
                </a:solidFill>
                <a:latin typeface="SimSun"/>
                <a:cs typeface="SimSun"/>
              </a:rPr>
              <a:t>员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754807"/>
                </a:solidFill>
                <a:latin typeface="SMBSFQ+MS-UIGothic"/>
                <a:cs typeface="SMBSFQ+MS-UIGothic"/>
              </a:rPr>
              <a:t>社会角色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一个正在成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的青少年，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家庭、学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和自我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知的挑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包括父母、兄弟姐妹等，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各自有着不同的性格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特点和价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值观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如同学、朋友等，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主人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公的成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和家庭关系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生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MBSFQ+MS-UIGothic"/>
                <a:cs typeface="SMBSFQ+MS-UIGothic"/>
              </a:rPr>
              <a:t>影响。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https://d.book118.com/027050002021006054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SMBSFQ+MS-UIGothic</vt:lpstr>
      <vt:lpstr>SimSun</vt:lpstr>
      <vt:lpstr>OKQLEP+CDUBDJ+MicrosoftYaHei</vt:lpstr>
      <vt:lpstr>Times New Roman</vt:lpstr>
      <vt:lpstr>SBNJCS+AAUMFM+ArialMT</vt:lpstr>
      <vt:lpstr>FPVHSW+OUKHVI+MicrosoftYaHei-Bold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2024-09-28T07:31:54.324</cp:lastPrinted>
  <dcterms:created xsi:type="dcterms:W3CDTF">2024-09-27T23:31:54Z</dcterms:created>
  <dcterms:modified xsi:type="dcterms:W3CDTF">2024-09-27T23:31:55Z</dcterms:modified>
</cp:coreProperties>
</file>