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C986E31-E8BC-43D0-8C8D-A293107BD90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2976FE1-2E1F-43C3-9AFF-2ECEACF7638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8A0EB2E-BF78-4B0D-9436-88E6A88BF32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2CED6D7-2BC7-4CD3-A5CA-C3B90BB6D53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2AA10B3-74E1-4B08-BD15-0E454159B05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2C4FDEF-3142-43C8-AE88-36373E2E908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266DCFB-1466-4774-9162-D31DCF8BF59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9B3711A-B235-4174-8601-02B2D19BC81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4AF81EB-B049-4725-BCCB-B683DAEC609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427D2E5-C4EE-4FCE-B94E-298592E448A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EA178BB-0E45-400E-94B1-057299536F6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2705016403600604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01821" y="1505581"/>
            <a:ext cx="10593957"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rgbClr val="00AF57">
                    <a:alpha val="100000"/>
                  </a:srgbClr>
                </a:solidFill>
                <a:latin typeface="Microsoft Yahei"/>
                <a:ea typeface="Microsoft Yahei"/>
                <a:cs typeface="Microsoft Yahei"/>
              </a:rPr>
              <a:t>平面镜的成像规律</a:t>
            </a:r>
          </a:p>
        </p:txBody>
      </p:sp>
      <p:sp>
        <p:nvSpPr>
          <p:cNvPr id="3" name="TextBox 3"/>
          <p:cNvSpPr txBox="1"/>
          <p:nvPr/>
        </p:nvSpPr>
        <p:spPr>
          <a:xfrm>
            <a:off x="2084071" y="4751645"/>
            <a:ext cx="8029457" cy="3729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025">
                <a:solidFill>
                  <a:srgbClr val="00AF57">
                    <a:alpha val="100000"/>
                  </a:srgbClr>
                </a:solidFill>
                <a:latin typeface="Microsoft Yahei"/>
                <a:ea typeface="Microsoft Yahei"/>
                <a:cs typeface="Microsoft Yahei"/>
              </a:rPr>
              <a:t>汇报人：XX</a:t>
            </a:r>
          </a:p>
        </p:txBody>
      </p:sp>
      <p:sp>
        <p:nvSpPr>
          <p:cNvPr id="4" name="TextBox 4"/>
          <p:cNvSpPr txBox="1"/>
          <p:nvPr/>
        </p:nvSpPr>
        <p:spPr>
          <a:xfrm>
            <a:off x="2441200" y="5124644"/>
            <a:ext cx="7315200" cy="3729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025">
                <a:solidFill>
                  <a:srgbClr val="00AF57">
                    <a:alpha val="100000"/>
                  </a:srgbClr>
                </a:solidFill>
                <a:latin typeface="Microsoft Yahei"/>
                <a:ea typeface="Microsoft Yahei"/>
                <a:cs typeface="Microsoft Yahei"/>
              </a:rPr>
              <a:t>2024-02-06</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平面镜基本概念与性质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平面镜成像规律探究</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物体在平面镜中所成像特点</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平面镜成像规律在生活中的应用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探究不同类型镜子成像特点</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影响平面镜成像效果因素分析</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01317" y="1367784"/>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rgbClr val="00AF57">
                    <a:alpha val="100000"/>
                  </a:srgbClr>
                </a:solidFill>
                <a:latin typeface="Microsoft Yahei"/>
                <a:ea typeface="Microsoft Yahei"/>
                <a:cs typeface="Microsoft Yahei"/>
              </a:rPr>
              <a:t>01</a:t>
            </a:r>
          </a:p>
        </p:txBody>
      </p:sp>
      <p:sp>
        <p:nvSpPr>
          <p:cNvPr id="3" name="TextBox 3"/>
          <p:cNvSpPr txBox="1"/>
          <p:nvPr/>
        </p:nvSpPr>
        <p:spPr>
          <a:xfrm>
            <a:off x="501317" y="3039024"/>
            <a:ext cx="9429750"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rgbClr val="00AF57">
                    <a:alpha val="100000"/>
                  </a:srgbClr>
                </a:solidFill>
                <a:latin typeface="Microsoft Yahei"/>
                <a:ea typeface="Microsoft Yahei"/>
                <a:cs typeface="Microsoft Yahei"/>
              </a:rPr>
              <a:t>平面镜基本概念与性质</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0631" r="10631"/>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0365" r="30365"/>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487" r="32487"/>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平面镜是一种表面平整且能够反射光线的物体，通常是由玻璃等透明材料制成，一面或两面镀有一层金属或介质膜。</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平面镜对光线的反射遵循光的反射定律，即入射光线、反射光线和法线在同一平面内，且入射角等于反射角。</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特点</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平面镜定义及特点</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3" r="163"/>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当光线遇到平面镜时，会发生反射现象。反射光线与入射光线、法线在同一平面内，且反射角等于入射角。</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入射光线经过平面镜反射后，沿着与入射光线相同的路径返回，形成反射光线。观察者在反射光线的方向上可以看到物体的虚像。</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光线在平面镜上反射原理</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光线路径</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反射定律</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虚像</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平面镜所成的像是虚像，即像并非由实际光线会聚而成，而是由反射光线的反向延长线相交而成。虚像无法用光屏接收。</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实像</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与虚像相对，实像是由实际光线会聚而成的像，可以用光屏接收。在平面镜成像中，实像通常出现在凹面镜或凸透镜等光学元件的成像过程中。</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blip>
          <a:srcRect l="21124" r="21124"/>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虚像与实像概念区分</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01317" y="1367784"/>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rgbClr val="00AF57">
                    <a:alpha val="100000"/>
                  </a:srgbClr>
                </a:solidFill>
                <a:latin typeface="Microsoft Yahei"/>
                <a:ea typeface="Microsoft Yahei"/>
                <a:cs typeface="Microsoft Yahei"/>
              </a:rPr>
              <a:t>02</a:t>
            </a:r>
          </a:p>
        </p:txBody>
      </p:sp>
      <p:sp>
        <p:nvSpPr>
          <p:cNvPr id="3" name="TextBox 3"/>
          <p:cNvSpPr txBox="1"/>
          <p:nvPr/>
        </p:nvSpPr>
        <p:spPr>
          <a:xfrm>
            <a:off x="501317" y="3039024"/>
            <a:ext cx="9429750"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rgbClr val="00AF57">
                    <a:alpha val="100000"/>
                  </a:srgbClr>
                </a:solidFill>
                <a:latin typeface="Microsoft Yahei"/>
                <a:ea typeface="Microsoft Yahei"/>
                <a:cs typeface="Microsoft Yahei"/>
              </a:rPr>
              <a:t>平面镜成像规律探究</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32083" r="32083"/>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探究平面镜成像的基本规律，包括像的位置、大小与物的关系等。</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实验目的</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平面镜、支架、刻度尺、光屏、蜡烛（或其他光源）、火柴等。</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器材准备</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实验目的和器材准备</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789747" y="1388509"/>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实验步骤</a:t>
            </a:r>
          </a:p>
        </p:txBody>
      </p:sp>
      <p:sp>
        <p:nvSpPr>
          <p:cNvPr id="4" name="AutoShape 4"/>
          <p:cNvSpPr/>
          <p:nvPr/>
        </p:nvSpPr>
        <p:spPr>
          <a:xfrm>
            <a:off x="1491031" y="3030193"/>
            <a:ext cx="8008040" cy="126796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1. 将平面镜竖直放置在桌面上，用支架固定好。</a:t>
            </a:r>
          </a:p>
        </p:txBody>
      </p:sp>
      <p:pic>
        <p:nvPicPr>
          <p:cNvPr id="6" name="Picture 6"/>
          <p:cNvPicPr>
            <a:picLocks noChangeAspect="1"/>
          </p:cNvPicPr>
          <p:nvPr/>
        </p:nvPicPr>
        <p:blipFill>
          <a:blip r:embed="rId2"/>
          <a:srcRect t="21899" b="21899"/>
          <a:stretch>
            <a:fillRect/>
          </a:stretch>
        </p:blipFill>
        <p:spPr>
          <a:xfrm>
            <a:off x="539110" y="1388510"/>
            <a:ext cx="2256056" cy="1267968"/>
          </a:xfrm>
          <a:prstGeom prst="rect">
            <a:avLst/>
          </a:prstGeom>
        </p:spPr>
      </p:pic>
      <p:pic>
        <p:nvPicPr>
          <p:cNvPr id="7" name="Picture 7"/>
          <p:cNvPicPr>
            <a:picLocks noChangeAspect="1"/>
          </p:cNvPicPr>
          <p:nvPr/>
        </p:nvPicPr>
        <p:blipFill>
          <a:blip r:embed="rId3"/>
          <a:srcRect t="27058" b="27058"/>
          <a:stretch>
            <a:fillRect/>
          </a:stretch>
        </p:blipFill>
        <p:spPr>
          <a:xfrm>
            <a:off x="9486879" y="3030193"/>
            <a:ext cx="2256056" cy="1267968"/>
          </a:xfrm>
          <a:prstGeom prst="rect">
            <a:avLst/>
          </a:prstGeom>
        </p:spPr>
      </p:pic>
      <p:sp>
        <p:nvSpPr>
          <p:cNvPr id="8" name="AutoShape 8"/>
          <p:cNvSpPr/>
          <p:nvPr/>
        </p:nvSpPr>
        <p:spPr>
          <a:xfrm>
            <a:off x="2795409" y="4664094"/>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2. 将刻度尺竖直放在平面镜前，使刻度尺与平面镜垂直，并观察刻度尺在平面镜中的像。</a:t>
            </a:r>
          </a:p>
        </p:txBody>
      </p:sp>
      <p:pic>
        <p:nvPicPr>
          <p:cNvPr id="10" name="Picture 10"/>
          <p:cNvPicPr>
            <a:picLocks noChangeAspect="1"/>
          </p:cNvPicPr>
          <p:nvPr/>
        </p:nvPicPr>
        <p:blipFill>
          <a:blip r:embed="rId4"/>
          <a:srcRect t="8774" b="8774"/>
          <a:stretch>
            <a:fillRect/>
          </a:stretch>
        </p:blipFill>
        <p:spPr>
          <a:xfrm>
            <a:off x="544772" y="4664094"/>
            <a:ext cx="2256056" cy="1267968"/>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实验步骤及操作注意事项</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t="16667" b="16667"/>
          <a:stretch>
            <a:fillRect/>
          </a:stretch>
        </p:blipFill>
        <p:spPr>
          <a:xfrm>
            <a:off x="7092557" y="1559288"/>
            <a:ext cx="4492828" cy="4492828"/>
          </a:xfrm>
          <a:prstGeom prst="roundRect">
            <a:avLst/>
          </a:prstGeom>
        </p:spPr>
      </p:pic>
      <p:sp>
        <p:nvSpPr>
          <p:cNvPr id="3" name="Freeform 3"/>
          <p:cNvSpPr/>
          <p:nvPr/>
        </p:nvSpPr>
        <p:spPr>
          <a:xfrm>
            <a:off x="557080" y="1431615"/>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20871" y="1321887"/>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1612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27285" y="3051549"/>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75049" y="4866556"/>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51032" y="4756828"/>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431615"/>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3. 点燃蜡烛，将其放置在刻度尺前，并移动蜡烛的位置，观察蜡烛在平面镜中所成的像。</a:t>
            </a:r>
          </a:p>
        </p:txBody>
      </p:sp>
      <p:sp>
        <p:nvSpPr>
          <p:cNvPr id="10" name="TextBox 10"/>
          <p:cNvSpPr txBox="1"/>
          <p:nvPr/>
        </p:nvSpPr>
        <p:spPr>
          <a:xfrm>
            <a:off x="2248535" y="3135142"/>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4. 用光屏承接蜡烛的像，并测量像距和物距。</a:t>
            </a:r>
          </a:p>
        </p:txBody>
      </p:sp>
      <p:sp>
        <p:nvSpPr>
          <p:cNvPr id="11" name="TextBox 11"/>
          <p:cNvSpPr txBox="1"/>
          <p:nvPr/>
        </p:nvSpPr>
        <p:spPr>
          <a:xfrm>
            <a:off x="2248535" y="4866556"/>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操作注意事项</a:t>
            </a:r>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实验步骤及操作注意事项</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rot="19589987">
            <a:off x="4454253" y="3728811"/>
            <a:ext cx="4292624" cy="1204932"/>
          </a:xfrm>
          <a:custGeom>
            <a:rect l="l" t="t" r="r" b="b"/>
            <a:pathLst>
              <a:path w="4648848" h="1304923">
                <a:moveTo>
                  <a:pt x="4559807" y="0"/>
                </a:moveTo>
                <a:lnTo>
                  <a:pt x="4648848" y="1304923"/>
                </a:lnTo>
                <a:lnTo>
                  <a:pt x="406711" y="1304922"/>
                </a:lnTo>
                <a:lnTo>
                  <a:pt x="89042" y="1304922"/>
                </a:lnTo>
                <a:lnTo>
                  <a:pt x="0" y="0"/>
                </a:lnTo>
                <a:lnTo>
                  <a:pt x="406711"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rot="19589987">
            <a:off x="3568187" y="2529272"/>
            <a:ext cx="4270524" cy="1198728"/>
          </a:xfrm>
          <a:custGeom>
            <a:rect l="l" t="t" r="r" b="b"/>
            <a:pathLst>
              <a:path w="4648848" h="1304923">
                <a:moveTo>
                  <a:pt x="4559807" y="0"/>
                </a:moveTo>
                <a:lnTo>
                  <a:pt x="4648848" y="1304923"/>
                </a:lnTo>
                <a:lnTo>
                  <a:pt x="406711" y="1304922"/>
                </a:lnTo>
                <a:lnTo>
                  <a:pt x="89042" y="1304922"/>
                </a:lnTo>
                <a:lnTo>
                  <a:pt x="0" y="0"/>
                </a:lnTo>
                <a:lnTo>
                  <a:pt x="406711"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flipH="1" flipV="1">
            <a:off x="4474863" y="5012009"/>
            <a:ext cx="6452875" cy="1007532"/>
          </a:xfrm>
          <a:custGeom>
            <a:rect l="l" t="t" r="r" b="b"/>
            <a:pathLst>
              <a:path w="7024533" h="1096789">
                <a:moveTo>
                  <a:pt x="7024533" y="1096789"/>
                </a:moveTo>
                <a:lnTo>
                  <a:pt x="6730159" y="1096789"/>
                </a:lnTo>
                <a:lnTo>
                  <a:pt x="6227367" y="1096789"/>
                </a:lnTo>
                <a:lnTo>
                  <a:pt x="5932993" y="1096789"/>
                </a:lnTo>
                <a:lnTo>
                  <a:pt x="835684" y="1096789"/>
                </a:lnTo>
                <a:lnTo>
                  <a:pt x="0" y="0"/>
                </a:lnTo>
                <a:lnTo>
                  <a:pt x="255312" y="0"/>
                </a:lnTo>
                <a:lnTo>
                  <a:pt x="5094321" y="0"/>
                </a:lnTo>
                <a:lnTo>
                  <a:pt x="5388695" y="0"/>
                </a:lnTo>
                <a:lnTo>
                  <a:pt x="5891487" y="0"/>
                </a:lnTo>
                <a:lnTo>
                  <a:pt x="6185861" y="0"/>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flipH="1" flipV="1">
            <a:off x="3576905" y="3825188"/>
            <a:ext cx="6446549" cy="1007532"/>
          </a:xfrm>
          <a:custGeom>
            <a:rect l="l" t="t" r="r" b="b"/>
            <a:pathLst>
              <a:path w="7017646" h="1096789">
                <a:moveTo>
                  <a:pt x="7017646" y="1096789"/>
                </a:moveTo>
                <a:lnTo>
                  <a:pt x="6679144" y="1096789"/>
                </a:lnTo>
                <a:lnTo>
                  <a:pt x="6334779" y="1096789"/>
                </a:lnTo>
                <a:lnTo>
                  <a:pt x="5996278" y="1096789"/>
                </a:lnTo>
                <a:lnTo>
                  <a:pt x="835685" y="1096789"/>
                </a:lnTo>
                <a:lnTo>
                  <a:pt x="0" y="0"/>
                </a:lnTo>
                <a:lnTo>
                  <a:pt x="5157606" y="0"/>
                </a:lnTo>
                <a:lnTo>
                  <a:pt x="5496108" y="0"/>
                </a:lnTo>
                <a:lnTo>
                  <a:pt x="5840472" y="0"/>
                </a:lnTo>
                <a:lnTo>
                  <a:pt x="6178974"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609211" y="1451543"/>
            <a:ext cx="5216281" cy="1007532"/>
          </a:xfrm>
          <a:custGeom>
            <a:rect l="l" t="t" r="r" b="b"/>
            <a:pathLst>
              <a:path w="5678389" h="1096789">
                <a:moveTo>
                  <a:pt x="0" y="0"/>
                </a:moveTo>
                <a:lnTo>
                  <a:pt x="3420227" y="0"/>
                </a:lnTo>
                <a:lnTo>
                  <a:pt x="4038183" y="0"/>
                </a:lnTo>
                <a:lnTo>
                  <a:pt x="4221761" y="0"/>
                </a:lnTo>
                <a:lnTo>
                  <a:pt x="4839717" y="0"/>
                </a:lnTo>
                <a:lnTo>
                  <a:pt x="5678389" y="1096789"/>
                </a:lnTo>
                <a:lnTo>
                  <a:pt x="5060433" y="1096789"/>
                </a:lnTo>
                <a:lnTo>
                  <a:pt x="4876855" y="1096789"/>
                </a:lnTo>
                <a:lnTo>
                  <a:pt x="4258899" y="1096789"/>
                </a:lnTo>
                <a:lnTo>
                  <a:pt x="0" y="109678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590163" y="2638366"/>
            <a:ext cx="6130636" cy="1007532"/>
          </a:xfrm>
          <a:custGeom>
            <a:rect l="l" t="t" r="r" b="b"/>
            <a:pathLst>
              <a:path w="6673747" h="1096789">
                <a:moveTo>
                  <a:pt x="0" y="0"/>
                </a:moveTo>
                <a:lnTo>
                  <a:pt x="3420226" y="0"/>
                </a:lnTo>
                <a:lnTo>
                  <a:pt x="4221760" y="0"/>
                </a:lnTo>
                <a:lnTo>
                  <a:pt x="5152211" y="0"/>
                </a:lnTo>
                <a:lnTo>
                  <a:pt x="5835075" y="0"/>
                </a:lnTo>
                <a:lnTo>
                  <a:pt x="6673747" y="1096789"/>
                </a:lnTo>
                <a:lnTo>
                  <a:pt x="5990883" y="1096789"/>
                </a:lnTo>
                <a:lnTo>
                  <a:pt x="5060432" y="1096789"/>
                </a:lnTo>
                <a:lnTo>
                  <a:pt x="4258898" y="1096789"/>
                </a:lnTo>
                <a:lnTo>
                  <a:pt x="0" y="1096789"/>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3654742" y="2746306"/>
            <a:ext cx="641522" cy="799130"/>
          </a:xfrm>
          <a:prstGeom prst="rect">
            <a:avLst/>
          </a:prstGeom>
          <a:noFill/>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95">
                <a:solidFill>
                  <a:srgbClr val="FFFFFF">
                    <a:alpha val="100000"/>
                  </a:srgbClr>
                </a:solidFill>
                <a:latin typeface="Bebas Neue Regular"/>
                <a:ea typeface="Bebas Neue Regular"/>
                <a:cs typeface="Bebas Neue Regular"/>
              </a:rPr>
              <a:t>02</a:t>
            </a:r>
            <a:endParaRPr lang="en-US" sz="1100"/>
          </a:p>
        </p:txBody>
      </p:sp>
      <p:sp>
        <p:nvSpPr>
          <p:cNvPr id="9" name="AutoShape 9"/>
          <p:cNvSpPr/>
          <p:nvPr/>
        </p:nvSpPr>
        <p:spPr>
          <a:xfrm>
            <a:off x="4474857" y="3898948"/>
            <a:ext cx="641522" cy="799130"/>
          </a:xfrm>
          <a:prstGeom prst="rect">
            <a:avLst/>
          </a:prstGeom>
          <a:noFill/>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95">
                <a:solidFill>
                  <a:srgbClr val="FFFFFF">
                    <a:alpha val="100000"/>
                  </a:srgbClr>
                </a:solidFill>
                <a:latin typeface="Bebas Neue Regular"/>
                <a:ea typeface="Bebas Neue Regular"/>
                <a:cs typeface="Bebas Neue Regular"/>
              </a:rPr>
              <a:t>03</a:t>
            </a:r>
            <a:endParaRPr lang="en-US" sz="1100"/>
          </a:p>
        </p:txBody>
      </p:sp>
      <p:sp>
        <p:nvSpPr>
          <p:cNvPr id="10" name="AutoShape 10"/>
          <p:cNvSpPr/>
          <p:nvPr/>
        </p:nvSpPr>
        <p:spPr>
          <a:xfrm>
            <a:off x="5295226" y="5119948"/>
            <a:ext cx="649537" cy="799130"/>
          </a:xfrm>
          <a:prstGeom prst="rect">
            <a:avLst/>
          </a:prstGeom>
          <a:noFill/>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95">
                <a:solidFill>
                  <a:srgbClr val="FFFFFF">
                    <a:alpha val="100000"/>
                  </a:srgbClr>
                </a:solidFill>
                <a:latin typeface="Bebas Neue Regular"/>
                <a:ea typeface="Bebas Neue Regular"/>
                <a:cs typeface="Bebas Neue Regular"/>
              </a:rPr>
              <a:t>04</a:t>
            </a:r>
            <a:endParaRPr lang="en-US" sz="1100"/>
          </a:p>
        </p:txBody>
      </p:sp>
      <p:sp>
        <p:nvSpPr>
          <p:cNvPr id="11" name="Freeform 11"/>
          <p:cNvSpPr/>
          <p:nvPr/>
        </p:nvSpPr>
        <p:spPr>
          <a:xfrm>
            <a:off x="1480299" y="1451543"/>
            <a:ext cx="2095069" cy="1097178"/>
          </a:xfrm>
          <a:custGeom>
            <a:rect l="l" t="t" r="r" b="b"/>
            <a:pathLst>
              <a:path w="2280670" h="1194377">
                <a:moveTo>
                  <a:pt x="2280670" y="0"/>
                </a:moveTo>
                <a:lnTo>
                  <a:pt x="1362432" y="1194377"/>
                </a:lnTo>
                <a:lnTo>
                  <a:pt x="0" y="1194376"/>
                </a:lnTo>
                <a:lnTo>
                  <a:pt x="918238"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1480300" y="2548719"/>
            <a:ext cx="2095069" cy="1097178"/>
          </a:xfrm>
          <a:custGeom>
            <a:rect l="l" t="t" r="r" b="b"/>
            <a:pathLst>
              <a:path w="2280670" h="1194377">
                <a:moveTo>
                  <a:pt x="1362432" y="0"/>
                </a:moveTo>
                <a:lnTo>
                  <a:pt x="2280670" y="1194377"/>
                </a:lnTo>
                <a:lnTo>
                  <a:pt x="918238" y="1194377"/>
                </a:lnTo>
                <a:lnTo>
                  <a:pt x="0" y="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883508" y="1559483"/>
            <a:ext cx="612668" cy="799130"/>
          </a:xfrm>
          <a:prstGeom prst="rect">
            <a:avLst/>
          </a:prstGeom>
          <a:noFill/>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95">
                <a:solidFill>
                  <a:srgbClr val="FFFFFF">
                    <a:alpha val="100000"/>
                  </a:srgbClr>
                </a:solidFill>
                <a:latin typeface="Bebas Neue Regular"/>
                <a:ea typeface="Bebas Neue Regular"/>
                <a:cs typeface="Bebas Neue Regular"/>
              </a:rPr>
              <a:t>01</a:t>
            </a:r>
            <a:endParaRPr lang="en-US" sz="1100"/>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实验步骤及操作注意事项</a:t>
              </a:r>
            </a:p>
          </p:txBody>
        </p:sp>
      </p:grpSp>
      <p:sp>
        <p:nvSpPr>
          <p:cNvPr id="36" name="TextBox 36"/>
          <p:cNvSpPr txBox="1"/>
          <p:nvPr/>
        </p:nvSpPr>
        <p:spPr>
          <a:xfrm>
            <a:off x="3698767" y="1450300"/>
            <a:ext cx="3702933" cy="91402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1. 保持实验环境安静，避免干扰。</a:t>
            </a:r>
          </a:p>
        </p:txBody>
      </p:sp>
      <p:sp>
        <p:nvSpPr>
          <p:cNvPr id="37" name="TextBox 37"/>
          <p:cNvSpPr txBox="1"/>
          <p:nvPr/>
        </p:nvSpPr>
        <p:spPr>
          <a:xfrm>
            <a:off x="4550182" y="2644255"/>
            <a:ext cx="3702933" cy="91402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2. 确保平面镜竖直放置，且与刻度尺垂直。</a:t>
            </a:r>
          </a:p>
        </p:txBody>
      </p:sp>
      <p:sp>
        <p:nvSpPr>
          <p:cNvPr id="38" name="TextBox 38"/>
          <p:cNvSpPr txBox="1"/>
          <p:nvPr/>
        </p:nvSpPr>
        <p:spPr>
          <a:xfrm>
            <a:off x="5655481" y="3874265"/>
            <a:ext cx="3702933" cy="91402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3. 在移动蜡烛时，要保持其稳定，避免晃动。</a:t>
            </a:r>
          </a:p>
        </p:txBody>
      </p:sp>
      <p:sp>
        <p:nvSpPr>
          <p:cNvPr id="39" name="TextBox 39"/>
          <p:cNvSpPr txBox="1"/>
          <p:nvPr/>
        </p:nvSpPr>
        <p:spPr>
          <a:xfrm>
            <a:off x="6401648" y="5012009"/>
            <a:ext cx="3702933" cy="91402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4. 在观察像时，要保持眼睛与刻度尺在同一水平线上。</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545936" y="2601975"/>
            <a:ext cx="1097280" cy="1097280"/>
          </a:xfrm>
          <a:prstGeom prst="ellipse">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3788" y="4992370"/>
            <a:ext cx="1097280" cy="109728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414621" y="4992370"/>
            <a:ext cx="1097280" cy="109728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2135991">
            <a:off x="6752079" y="3005407"/>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rot="-2296662">
            <a:off x="5082069" y="2980409"/>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6933846">
            <a:off x="4590610" y="4510035"/>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5884214" y="5286197"/>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6699367">
            <a:off x="7238684" y="4544360"/>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171891" y="3318396"/>
            <a:ext cx="320992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结果分析</a:t>
            </a:r>
          </a:p>
        </p:txBody>
      </p:sp>
      <p:sp>
        <p:nvSpPr>
          <p:cNvPr id="11" name="Freeform 11"/>
          <p:cNvSpPr/>
          <p:nvPr/>
        </p:nvSpPr>
        <p:spPr>
          <a:xfrm>
            <a:off x="5821069" y="2864915"/>
            <a:ext cx="571400" cy="571400"/>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73593" y="3379295"/>
            <a:ext cx="1097280" cy="1097280"/>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7266066" y="3659577"/>
            <a:ext cx="512333" cy="51233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116258" y="3379295"/>
            <a:ext cx="1097280" cy="109728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418097" y="3668943"/>
            <a:ext cx="493600" cy="49360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34007" y="5314781"/>
            <a:ext cx="476843" cy="476843"/>
          </a:xfrm>
          <a:custGeom>
            <a:rect l="l" t="t" r="r" b="b"/>
            <a:pathLst>
              <a:path w="304800" h="304800">
                <a:moveTo>
                  <a:pt x="116843" y="182880"/>
                </a:moveTo>
                <a:lnTo>
                  <a:pt x="30480" y="182880"/>
                </a:lnTo>
                <a:lnTo>
                  <a:pt x="30480" y="304800"/>
                </a:lnTo>
                <a:lnTo>
                  <a:pt x="0" y="304800"/>
                </a:lnTo>
                <a:lnTo>
                  <a:pt x="0" y="0"/>
                </a:lnTo>
                <a:lnTo>
                  <a:pt x="182880" y="0"/>
                </a:lnTo>
                <a:lnTo>
                  <a:pt x="187957" y="30480"/>
                </a:lnTo>
                <a:lnTo>
                  <a:pt x="304800" y="30480"/>
                </a:lnTo>
                <a:lnTo>
                  <a:pt x="259080" y="121920"/>
                </a:lnTo>
                <a:lnTo>
                  <a:pt x="304800" y="213360"/>
                </a:lnTo>
                <a:lnTo>
                  <a:pt x="121920" y="213360"/>
                </a:lnTo>
                <a:lnTo>
                  <a:pt x="116843" y="1828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6589033" y="5255782"/>
            <a:ext cx="570456" cy="570456"/>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79518" y="4987861"/>
            <a:ext cx="320992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1. 分析物距和像距的关系，得出平面镜成像时像距等于物距的结论。</a:t>
            </a:r>
          </a:p>
        </p:txBody>
      </p:sp>
      <p:sp>
        <p:nvSpPr>
          <p:cNvPr id="19" name="TextBox 19"/>
          <p:cNvSpPr txBox="1"/>
          <p:nvPr/>
        </p:nvSpPr>
        <p:spPr>
          <a:xfrm>
            <a:off x="653186" y="3304902"/>
            <a:ext cx="320992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3. 综合以上分析，得出平面镜成像的基本规律：像与物关于平面镜对称。</a:t>
            </a:r>
          </a:p>
        </p:txBody>
      </p:sp>
      <p:sp>
        <p:nvSpPr>
          <p:cNvPr id="20" name="TextBox 20"/>
          <p:cNvSpPr txBox="1"/>
          <p:nvPr/>
        </p:nvSpPr>
        <p:spPr>
          <a:xfrm>
            <a:off x="1082466" y="4987747"/>
            <a:ext cx="320992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2. 分析蜡烛和像的大小关系，得出平面镜成像时像与物大小相等的结论。</a:t>
            </a:r>
          </a:p>
        </p:txBody>
      </p:sp>
      <p:sp>
        <p:nvSpPr>
          <p:cNvPr id="21" name="TextBox 21"/>
          <p:cNvSpPr txBox="1"/>
          <p:nvPr/>
        </p:nvSpPr>
        <p:spPr>
          <a:xfrm>
            <a:off x="4488661" y="1252888"/>
            <a:ext cx="320992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数据记录：记录蜡烛到平面镜的距离（物距）和像到平面镜的距离（像距），以及蜡烛和像的大小关系。</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数据记录与结果分析</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01317" y="1367784"/>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rgbClr val="00AF57">
                    <a:alpha val="100000"/>
                  </a:srgbClr>
                </a:solidFill>
                <a:latin typeface="Microsoft Yahei"/>
                <a:ea typeface="Microsoft Yahei"/>
                <a:cs typeface="Microsoft Yahei"/>
              </a:rPr>
              <a:t>03</a:t>
            </a:r>
          </a:p>
        </p:txBody>
      </p:sp>
      <p:sp>
        <p:nvSpPr>
          <p:cNvPr id="3" name="TextBox 3"/>
          <p:cNvSpPr txBox="1"/>
          <p:nvPr/>
        </p:nvSpPr>
        <p:spPr>
          <a:xfrm>
            <a:off x="501317" y="3039024"/>
            <a:ext cx="9429750"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rgbClr val="00AF57">
                    <a:alpha val="100000"/>
                  </a:srgbClr>
                </a:solidFill>
                <a:latin typeface="Microsoft Yahei"/>
                <a:ea typeface="Microsoft Yahei"/>
                <a:cs typeface="Microsoft Yahei"/>
              </a:rPr>
              <a:t>物体在平面镜中所成像特点</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5006" r="25006"/>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像与物体大小相等</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根据平面镜成像原理，像与物体的大小是完全相等的，无论物体距离平面镜的远近如何，像的大小始终与物体保持一致。</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不受距离影响</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物体在平面镜中所成的像不会因为物体到镜面的距离改变而发生变化，即像的大小不会随着物距的改变而改变。</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像与物体大小关系</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https://d.book118.com/027050164036006041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6FFF4"/>
      </a:lt1>
      <a:dk2>
        <a:srgbClr val="083800"/>
      </a:dk2>
      <a:lt2>
        <a:srgbClr val="FFFFFF"/>
      </a:lt2>
      <a:accent1>
        <a:srgbClr val="59AE93"/>
      </a:accent1>
      <a:accent2>
        <a:srgbClr val="83BB7A"/>
      </a:accent2>
      <a:accent3>
        <a:srgbClr val="2D7A61"/>
      </a:accent3>
      <a:accent4>
        <a:srgbClr val="87D295"/>
      </a:accent4>
      <a:accent5>
        <a:srgbClr val="BEEA8F"/>
      </a:accent5>
      <a:accent6>
        <a:srgbClr val="90DECB"/>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69</Paragraphs>
  <Slides>15</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15</vt:i4>
      </vt:variant>
    </vt:vector>
  </HeadingPairs>
  <TitlesOfParts>
    <vt:vector baseType="lpstr" size="20">
      <vt:lpstr>Arial</vt:lpstr>
      <vt:lpstr>Calibri</vt:lpstr>
      <vt:lpstr>Microsoft Yahei</vt:lpstr>
      <vt:lpstr>Bebas Neue Regular</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2024-09-13T23:14:31.152</cp:lastPrinted>
  <dcterms:created xsi:type="dcterms:W3CDTF">2024-09-13T15:14:31Z</dcterms:created>
  <dcterms:modified xsi:type="dcterms:W3CDTF">2024-09-13T15:14:33Z</dcterms:modified>
</cp:coreProperties>
</file>