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F9BDE-0131-4BCE-8DF8-1ABD6BBF9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BD818-6F69-4823-8426-AA2C9AAA5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06FDA-FFBB-4345-8B06-58B9DE58B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5B47F-EEF0-4D7A-94D2-09688F4A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80621-7694-4921-9EAE-F2DE28C7A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5C7B25-9D5D-427B-9652-733A071DA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8DE765-AB68-4840-8775-D62839813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69471-194D-4828-81F3-520DDB34B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45D3D-92AC-4C7A-A089-88F32C89D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BB1E9-5253-4A16-A5A4-7E46A8829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573AA-797F-4D39-9DAD-DA837F6B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17" r:id="rId2"/>
    <p:sldLayoutId id="2147485318" r:id="rId3"/>
    <p:sldLayoutId id="2147485319" r:id="rId4"/>
    <p:sldLayoutId id="2147485320" r:id="rId5"/>
    <p:sldLayoutId id="2147485321" r:id="rId6"/>
    <p:sldLayoutId id="2147485322" r:id="rId7"/>
    <p:sldLayoutId id="2147485323" r:id="rId8"/>
    <p:sldLayoutId id="2147485324" r:id="rId9"/>
    <p:sldLayoutId id="2147485325" r:id="rId10"/>
    <p:sldLayoutId id="214748532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51106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/>
          <a:lstStyle/>
          <a:p>
            <a:r>
              <a:rPr lang="zh-CN" altLang="en-US"/>
              <a:t>供应商审核总结报告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供应商审核概述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供应商基本情况介绍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审核过程和发现的问题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供应商改进建议和措施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总结评价和未来合作展望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供应商审核概述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审核目的和背景</a:t>
            </a:r>
            <a:endParaRPr lang="zh-CN" altLang="en-US"/>
          </a:p>
        </p:txBody>
      </p:sp>
      <p:sp>
        <p:nvSpPr>
          <p:cNvPr id="1048940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确保供应商的质量和可靠性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降低采购风险和成本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建立长期稳定的供应商关系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符合法律法规和客户要求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审核范围和重点</a:t>
            </a:r>
            <a:endParaRPr lang="zh-CN" altLang="en-US"/>
          </a:p>
        </p:txBody>
      </p:sp>
      <p:sp>
        <p:nvSpPr>
          <p:cNvPr id="10489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0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供应商的资质、经营状况和财务状况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供应商的生产能力、产品质量和交货期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2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供应商的服务质量、售后保障和配合度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4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供应商的成本控制、价格水平和市场竞争力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审核方法和流程</a:t>
            </a:r>
            <a:endParaRPr lang="zh-CN" altLang="en-US"/>
          </a:p>
        </p:txBody>
      </p:sp>
      <p:sp>
        <p:nvSpPr>
          <p:cNvPr id="10490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8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审核目的：确保供应商的质量、交货期、价格等符合要求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审核范围：供应商的生产、质量、物流等环节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0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审核流程：初步筛选、现场审核、综合评估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2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审核方法：采用标准、对比分析、实地考察等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供应商基本情况介绍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供应商基本信息</a:t>
            </a:r>
            <a:endParaRPr lang="zh-CN" altLang="en-US"/>
          </a:p>
        </p:txBody>
      </p:sp>
      <p:sp>
        <p:nvSpPr>
          <p:cNvPr id="1049180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2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0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供应商名称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员工数量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成立时间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供应商地址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供应商业务范围和特点</a:t>
            </a:r>
            <a:endParaRPr lang="zh-CN" altLang="en-US"/>
          </a:p>
        </p:txBody>
      </p:sp>
      <p:sp>
        <p:nvSpPr>
          <p:cNvPr id="1049258" name="Freeform 4"/>
          <p:cNvSpPr/>
          <p:nvPr>
            <p:custDataLst>
              <p:tags r:id="rId2"/>
            </p:custDataLst>
          </p:nvPr>
        </p:nvSpPr>
        <p:spPr>
          <a:xfrm>
            <a:off x="706403" y="1468797"/>
            <a:ext cx="4967286" cy="4537256"/>
          </a:xfrm>
          <a:custGeom>
            <a:gdLst>
              <a:gd name="connsiteX0" fmla="*/ 2901949 w 3176990"/>
              <a:gd name="connsiteY0" fmla="*/ 0 h 2901950"/>
              <a:gd name="connsiteX1" fmla="*/ 2901948 w 3176990"/>
              <a:gd name="connsiteY1" fmla="*/ 1181659 h 2901950"/>
              <a:gd name="connsiteX2" fmla="*/ 3176990 w 3176990"/>
              <a:gd name="connsiteY2" fmla="*/ 1450974 h 2901950"/>
              <a:gd name="connsiteX3" fmla="*/ 2901948 w 3176990"/>
              <a:gd name="connsiteY3" fmla="*/ 1720293 h 2901950"/>
              <a:gd name="connsiteX4" fmla="*/ 2901947 w 3176990"/>
              <a:gd name="connsiteY4" fmla="*/ 2901950 h 2901950"/>
              <a:gd name="connsiteX5" fmla="*/ 0 w 3176990"/>
              <a:gd name="connsiteY5" fmla="*/ 2901949 h 2901950"/>
              <a:gd name="connsiteX6" fmla="*/ 1 w 3176990"/>
              <a:gd name="connsiteY6" fmla="*/ 1 h 29019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6990" h="2901950">
                <a:moveTo>
                  <a:pt x="2901949" y="0"/>
                </a:moveTo>
                <a:lnTo>
                  <a:pt x="2901948" y="1181659"/>
                </a:lnTo>
                <a:lnTo>
                  <a:pt x="3176990" y="1450974"/>
                </a:lnTo>
                <a:lnTo>
                  <a:pt x="2901948" y="1720293"/>
                </a:lnTo>
                <a:lnTo>
                  <a:pt x="2901947" y="2901950"/>
                </a:lnTo>
                <a:lnTo>
                  <a:pt x="0" y="2901949"/>
                </a:lnTo>
                <a:lnTo>
                  <a:pt x="1" y="1"/>
                </a:ln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任意多边形: 形状 6"/>
          <p:cNvSpPr/>
          <p:nvPr>
            <p:custDataLst>
              <p:tags r:id="rId3"/>
            </p:custDataLst>
          </p:nvPr>
        </p:nvSpPr>
        <p:spPr>
          <a:xfrm>
            <a:off x="698370" y="2982529"/>
            <a:ext cx="768519" cy="1528967"/>
          </a:xfrm>
          <a:custGeom>
            <a:gdLst>
              <a:gd name="connsiteX0" fmla="*/ 2582 w 491532"/>
              <a:gd name="connsiteY0" fmla="*/ 0 h 977900"/>
              <a:gd name="connsiteX1" fmla="*/ 491532 w 491532"/>
              <a:gd name="connsiteY1" fmla="*/ 488950 h 977900"/>
              <a:gd name="connsiteX2" fmla="*/ 2582 w 491532"/>
              <a:gd name="connsiteY2" fmla="*/ 977900 h 977900"/>
              <a:gd name="connsiteX3" fmla="*/ 0 w 491532"/>
              <a:gd name="connsiteY3" fmla="*/ 977640 h 977900"/>
              <a:gd name="connsiteX4" fmla="*/ 0 w 491532"/>
              <a:gd name="connsiteY4" fmla="*/ 260 h 977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1532" h="977900">
                <a:moveTo>
                  <a:pt x="2582" y="0"/>
                </a:moveTo>
                <a:cubicBezTo>
                  <a:pt x="272622" y="0"/>
                  <a:pt x="491532" y="218910"/>
                  <a:pt x="491532" y="488950"/>
                </a:cubicBezTo>
                <a:cubicBezTo>
                  <a:pt x="491532" y="758990"/>
                  <a:pt x="272622" y="977900"/>
                  <a:pt x="2582" y="977900"/>
                </a:cubicBezTo>
                <a:lnTo>
                  <a:pt x="0" y="977640"/>
                </a:lnTo>
                <a:lnTo>
                  <a:pt x="0" y="260"/>
                </a:lnTo>
                <a:close/>
              </a:path>
            </a:pathLst>
          </a:custGeom>
          <a:gradFill>
            <a:gsLst>
              <a:gs pos="2000">
                <a:schemeClr val="accent1">
                  <a:lumMod val="10000"/>
                  <a:lumOff val="9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4"/>
            </p:custDataLst>
          </p:nvPr>
        </p:nvSpPr>
        <p:spPr>
          <a:xfrm>
            <a:off x="694800" y="3204769"/>
            <a:ext cx="684144" cy="106438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3600" b="1" spc="300">
                <a:solidFill>
                  <a:schemeClr val="accent1"/>
                </a:solidFill>
                <a:latin typeface="+mn-ea"/>
                <a:cs typeface="+mj-lt"/>
                <a:sym typeface="+mn-ea"/>
              </a:rPr>
              <a:t>1</a:t>
            </a:r>
            <a:endParaRPr lang="en-US" sz="3600" b="1" spc="300">
              <a:solidFill>
                <a:schemeClr val="accent1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264" name="TextBox 21"/>
          <p:cNvSpPr txBox="1"/>
          <p:nvPr>
            <p:custDataLst>
              <p:tags r:id="rId5"/>
            </p:custDataLst>
          </p:nvPr>
        </p:nvSpPr>
        <p:spPr>
          <a:xfrm>
            <a:off x="1533779" y="2175681"/>
            <a:ext cx="3371667" cy="312345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供应商业务范围：主要涉及哪些产品或服务的供应</a:t>
            </a:r>
            <a:endParaRPr lang="zh-CN" altLang="en-US" sz="28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Freeform 19"/>
          <p:cNvSpPr/>
          <p:nvPr>
            <p:custDataLst>
              <p:tags r:id="rId6"/>
            </p:custDataLst>
          </p:nvPr>
        </p:nvSpPr>
        <p:spPr>
          <a:xfrm>
            <a:off x="6524810" y="1468797"/>
            <a:ext cx="4967281" cy="4537256"/>
          </a:xfrm>
          <a:custGeom>
            <a:gdLst>
              <a:gd name="connsiteX0" fmla="*/ 2901948 w 3176987"/>
              <a:gd name="connsiteY0" fmla="*/ 0 h 2901950"/>
              <a:gd name="connsiteX1" fmla="*/ 2901948 w 3176987"/>
              <a:gd name="connsiteY1" fmla="*/ 1181659 h 2901950"/>
              <a:gd name="connsiteX2" fmla="*/ 3176987 w 3176987"/>
              <a:gd name="connsiteY2" fmla="*/ 1450976 h 2901950"/>
              <a:gd name="connsiteX3" fmla="*/ 2901947 w 3176987"/>
              <a:gd name="connsiteY3" fmla="*/ 1720294 h 2901950"/>
              <a:gd name="connsiteX4" fmla="*/ 2901948 w 3176987"/>
              <a:gd name="connsiteY4" fmla="*/ 2901950 h 2901950"/>
              <a:gd name="connsiteX5" fmla="*/ 2 w 3176987"/>
              <a:gd name="connsiteY5" fmla="*/ 2901950 h 2901950"/>
              <a:gd name="connsiteX6" fmla="*/ 0 w 3176987"/>
              <a:gd name="connsiteY6" fmla="*/ 1 h 29019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6987" h="2901950">
                <a:moveTo>
                  <a:pt x="2901948" y="0"/>
                </a:moveTo>
                <a:lnTo>
                  <a:pt x="2901948" y="1181659"/>
                </a:lnTo>
                <a:lnTo>
                  <a:pt x="3176987" y="1450976"/>
                </a:lnTo>
                <a:lnTo>
                  <a:pt x="2901947" y="1720294"/>
                </a:lnTo>
                <a:lnTo>
                  <a:pt x="2901948" y="2901950"/>
                </a:lnTo>
                <a:lnTo>
                  <a:pt x="2" y="2901950"/>
                </a:lnTo>
                <a:lnTo>
                  <a:pt x="0" y="1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任意多边形: 形状 20"/>
          <p:cNvSpPr/>
          <p:nvPr>
            <p:custDataLst>
              <p:tags r:id="rId7"/>
            </p:custDataLst>
          </p:nvPr>
        </p:nvSpPr>
        <p:spPr>
          <a:xfrm>
            <a:off x="6516777" y="2982529"/>
            <a:ext cx="768519" cy="1528967"/>
          </a:xfrm>
          <a:custGeom>
            <a:gdLst>
              <a:gd name="connsiteX0" fmla="*/ 2582 w 491532"/>
              <a:gd name="connsiteY0" fmla="*/ 0 h 977900"/>
              <a:gd name="connsiteX1" fmla="*/ 491532 w 491532"/>
              <a:gd name="connsiteY1" fmla="*/ 488950 h 977900"/>
              <a:gd name="connsiteX2" fmla="*/ 2582 w 491532"/>
              <a:gd name="connsiteY2" fmla="*/ 977900 h 977900"/>
              <a:gd name="connsiteX3" fmla="*/ 0 w 491532"/>
              <a:gd name="connsiteY3" fmla="*/ 977640 h 977900"/>
              <a:gd name="connsiteX4" fmla="*/ 0 w 491532"/>
              <a:gd name="connsiteY4" fmla="*/ 260 h 977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1532" h="977900">
                <a:moveTo>
                  <a:pt x="2582" y="0"/>
                </a:moveTo>
                <a:cubicBezTo>
                  <a:pt x="272622" y="0"/>
                  <a:pt x="491532" y="218910"/>
                  <a:pt x="491532" y="488950"/>
                </a:cubicBezTo>
                <a:cubicBezTo>
                  <a:pt x="491532" y="758990"/>
                  <a:pt x="272622" y="977900"/>
                  <a:pt x="2582" y="977900"/>
                </a:cubicBezTo>
                <a:lnTo>
                  <a:pt x="0" y="977640"/>
                </a:lnTo>
                <a:lnTo>
                  <a:pt x="0" y="260"/>
                </a:lnTo>
                <a:close/>
              </a:path>
            </a:pathLst>
          </a:custGeom>
          <a:gradFill>
            <a:gsLst>
              <a:gs pos="2000">
                <a:schemeClr val="accent2">
                  <a:lumMod val="10000"/>
                  <a:lumOff val="90000"/>
                </a:schemeClr>
              </a:gs>
              <a:gs pos="100000">
                <a:schemeClr val="accent2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latin typeface="+mn-ea"/>
            </a:endParaRPr>
          </a:p>
        </p:txBody>
      </p:sp>
      <p:sp>
        <p:nvSpPr>
          <p:cNvPr id="1049270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8"/>
            </p:custDataLst>
          </p:nvPr>
        </p:nvSpPr>
        <p:spPr>
          <a:xfrm>
            <a:off x="6513207" y="3204769"/>
            <a:ext cx="684144" cy="106438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spc="300">
                <a:solidFill>
                  <a:schemeClr val="accent2"/>
                </a:solidFill>
                <a:latin typeface="+mn-ea"/>
                <a:cs typeface="+mj-lt"/>
              </a:rPr>
              <a:t>2</a:t>
            </a:r>
            <a:endParaRPr lang="en-US" sz="3600" b="1" spc="300">
              <a:solidFill>
                <a:schemeClr val="accent2"/>
              </a:solidFill>
              <a:latin typeface="+mn-ea"/>
              <a:cs typeface="+mj-lt"/>
            </a:endParaRPr>
          </a:p>
        </p:txBody>
      </p:sp>
      <p:sp>
        <p:nvSpPr>
          <p:cNvPr id="1049272" name="TextBox 21"/>
          <p:cNvSpPr txBox="1"/>
          <p:nvPr>
            <p:custDataLst>
              <p:tags r:id="rId9"/>
            </p:custDataLst>
          </p:nvPr>
        </p:nvSpPr>
        <p:spPr>
          <a:xfrm>
            <a:off x="7351293" y="2175681"/>
            <a:ext cx="3371667" cy="312345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供应商特点：具备哪些独特的能力或优势，例如品质保证、价格竞争力、交货期稳定性等</a:t>
            </a:r>
            <a:endParaRPr lang="zh-CN" altLang="en-US" sz="28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供应商在行业中的地位和影响力</a:t>
            </a:r>
            <a:endParaRPr lang="zh-CN" altLang="en-US"/>
          </a:p>
        </p:txBody>
      </p:sp>
      <p:sp>
        <p:nvSpPr>
          <p:cNvPr id="10493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0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供应商在行业中的排名和市场份额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供应商的产品和服务在市场中的知名度和口碑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2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供应商在行业中的技术水平和创新能力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4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供应商与行业内的其他企业或组织的合作与交流情况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3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审核过程和发现的问题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https://d.book118.com/027051106101006043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98_1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5,&quot;pos&quot;:0.019999999552965164,&quot;transparency&quot;:0},{&quot;brightness&quot;:0.8999999761581421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98_1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"/>
  <p:tag name="KSO_WM_UNIT_SUBTYPE" val="a"/>
  <p:tag name="KSO_WM_UNIT_TYPE" val="l_h_f"/>
  <p:tag name="KSO_WM_UNIT_VALUE" val="9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298_1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6,&quot;pos&quot;:0.019999999552965164,&quot;transparency&quot;:0},{&quot;brightness&quot;:0.8999999761581421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298_1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"/>
  <p:tag name="KSO_WM_UNIT_SUBTYPE" val="a"/>
  <p:tag name="KSO_WM_UNIT_TYPE" val="l_h_f"/>
  <p:tag name="KSO_WM_UNIT_VALUE" val="9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供应商审核总结报告</vt:lpstr>
      <vt:lpstr>目录</vt:lpstr>
      <vt:lpstr>添加章节标题</vt:lpstr>
      <vt:lpstr>供应商审核概述</vt:lpstr>
      <vt:lpstr>PowerPoint Presentation</vt:lpstr>
      <vt:lpstr>审核目的和背景</vt:lpstr>
      <vt:lpstr>审核范围和重点</vt:lpstr>
      <vt:lpstr>审核方法和流程</vt:lpstr>
      <vt:lpstr>供应商基本情况介绍</vt:lpstr>
      <vt:lpstr>PowerPoint Presentation</vt:lpstr>
      <vt:lpstr>供应商基本信息</vt:lpstr>
      <vt:lpstr>供应商业务范围和特点</vt:lpstr>
      <vt:lpstr>供应商在行业中的地位和影响力</vt:lpstr>
      <vt:lpstr>审核过程和发现的问题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2024-09-17T07:22:37.287</cp:lastPrinted>
  <dcterms:created xsi:type="dcterms:W3CDTF">2024-09-16T23:22:37Z</dcterms:created>
  <dcterms:modified xsi:type="dcterms:W3CDTF">2024-09-16T23:22:39Z</dcterms:modified>
</cp:coreProperties>
</file>