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58C2F6-18F7-4993-8859-B358DCA2DA5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FE536-8D07-4CFF-903A-2F6EBF9EC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47C5D-3186-4046-A7AA-F8CE2070CA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59D538-8E44-4E2F-977D-D3019198F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D4409E-BE0D-45C7-926C-795F8DD20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BC8818-7032-4928-A490-E531747DE3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6EA9C2-0CD5-4256-9BA7-FE1653E1B8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7430BA-7986-4CEF-8CA6-CB05459417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94C839-C093-41B5-8FCF-9E445B9A9D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0AE4CF-DBB9-4A52-9745-12B23AD76F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0B64CE-DBD9-422F-9EAE-BC6678399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A69FA5-E0B7-4B2F-B54A-2B0DD29E5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ACE7D40-B8B4-45C2-A843-07CDE4ECCF5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758C212-74C0-4CFA-99DE-4E60415BE79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55046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企业礼仪培训的实施考量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企业礼仪培训的重要性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企业礼仪培训的内容设计</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企业礼仪培训的实施策略</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企业礼仪培训的实施挑战与对策</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企业礼仪培训的成功案例分析</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企业礼仪培训的重要性</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企业礼仪概述</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企业礼仪是指企业内部员工或与外部人员相处时需要遵守的社交行为规范。良好的企业礼仪能够提升企业形象，增强职业素养，体现专业精神。因此，企业礼仪在商务社交中起着至关重要的作用。</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企业礼仪培训的目的</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外表仪态、言谈举止</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提升员工形象</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专业细致、亲和力</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增强客户信任</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团结合作、共同价值观</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塑造团队文化</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改善人际关系</a:t>
            </a:r>
            <a:endParaRPr lang="en-US" sz="1800" b="0" strike="noStrike" spc="-1">
              <a:solidFill>
                <a:srgbClr val="000000"/>
              </a:solidFill>
              <a:latin typeface="Arial"/>
            </a:endParaRPr>
          </a:p>
        </p:txBody>
      </p:sp>
      <p:sp>
        <p:nvSpPr>
          <p:cNvPr id="100"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建立信任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增进合作</a:t>
            </a:r>
            <a:endParaRPr lang="en-US" sz="1400" b="0" strike="noStrike" spc="-1">
              <a:solidFill>
                <a:srgbClr val="000000"/>
              </a:solidFill>
              <a:latin typeface="Arial"/>
            </a:endParaRPr>
          </a:p>
        </p:txBody>
      </p:sp>
      <p:sp>
        <p:nvSpPr>
          <p:cNvPr id="1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增强职业发展机会</a:t>
            </a:r>
            <a:endParaRPr lang="en-US" sz="1800" b="0" strike="noStrike" spc="-1">
              <a:solidFill>
                <a:srgbClr val="000000"/>
              </a:solidFill>
              <a:latin typeface="Arial"/>
            </a:endParaRPr>
          </a:p>
        </p:txBody>
      </p:sp>
      <p:sp>
        <p:nvSpPr>
          <p:cNvPr id="103"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展现专业素养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获得更多机会</a:t>
            </a:r>
            <a:endParaRPr lang="en-US" sz="1400" b="0" strike="noStrike" spc="-1">
              <a:solidFill>
                <a:srgbClr val="000000"/>
              </a:solidFill>
              <a:latin typeface="Arial"/>
            </a:endParaRPr>
          </a:p>
        </p:txBody>
      </p:sp>
      <p:sp>
        <p:nvSpPr>
          <p:cNvPr id="1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6"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0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企业礼仪培训的益处</a:t>
            </a:r>
            <a:endParaRPr lang="en-US" sz="3600" b="0" strike="noStrike" spc="-1">
              <a:solidFill>
                <a:schemeClr val="dk1"/>
              </a:solidFill>
              <a:latin typeface="Arial"/>
            </a:endParaRPr>
          </a:p>
        </p:txBody>
      </p:sp>
      <p:sp>
        <p:nvSpPr>
          <p:cNvPr id="1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提高沟通效率</a:t>
            </a:r>
            <a:endParaRPr lang="en-US" sz="1800" b="0" strike="noStrike" spc="-1">
              <a:solidFill>
                <a:srgbClr val="000000"/>
              </a:solidFill>
              <a:latin typeface="Arial"/>
            </a:endParaRPr>
          </a:p>
        </p:txBody>
      </p:sp>
      <p:sp>
        <p:nvSpPr>
          <p:cNvPr id="110"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理解他人意图</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表达清晰观点</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97"/>
                                        </p:tgtEl>
                                        <p:attrNameLst>
                                          <p:attrName>style.visibility</p:attrName>
                                        </p:attrNameLst>
                                      </p:cBhvr>
                                      <p:to>
                                        <p:strVal val="visible"/>
                                      </p:to>
                                    </p:set>
                                    <p:anim calcmode="lin" valueType="num">
                                      <p:cBhvr additive="repl">
                                        <p:cTn id="7" dur="750" fill="hold"/>
                                        <p:tgtEl>
                                          <p:spTgt spid="97"/>
                                        </p:tgtEl>
                                        <p:attrNameLst>
                                          <p:attrName>ppt_w</p:attrName>
                                        </p:attrNameLst>
                                      </p:cBhvr>
                                      <p:tavLst>
                                        <p:tav tm="0">
                                          <p:val>
                                            <p:fltVal val="0"/>
                                          </p:val>
                                        </p:tav>
                                        <p:tav tm="100000">
                                          <p:val>
                                            <p:strVal val="#ppt_w"/>
                                          </p:val>
                                        </p:tav>
                                      </p:tavLst>
                                    </p:anim>
                                    <p:anim calcmode="lin" valueType="num">
                                      <p:cBhvr additive="repl">
                                        <p:cTn id="8" dur="750" fill="hold"/>
                                        <p:tgtEl>
                                          <p:spTgt spid="97"/>
                                        </p:tgtEl>
                                        <p:attrNameLst>
                                          <p:attrName>ppt_h</p:attrName>
                                        </p:attrNameLst>
                                      </p:cBhvr>
                                      <p:tavLst>
                                        <p:tav tm="0">
                                          <p:val>
                                            <p:fltVal val="0"/>
                                          </p:val>
                                        </p:tav>
                                        <p:tav tm="100000">
                                          <p:val>
                                            <p:strVal val="#ppt_h"/>
                                          </p:val>
                                        </p:tav>
                                      </p:tavLst>
                                    </p:anim>
                                    <p:animEffect transition="in" filter="fade">
                                      <p:cBhvr additive="repl">
                                        <p:cTn id="9" dur="75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企业礼仪培训的实施方式</a:t>
            </a:r>
            <a:endParaRPr lang="en-US" sz="3600" b="0" strike="noStrike" spc="-1">
              <a:solidFill>
                <a:schemeClr val="dk1"/>
              </a:solidFill>
              <a:latin typeface="Arial"/>
            </a:endParaRPr>
          </a:p>
        </p:txBody>
      </p:sp>
      <p:sp>
        <p:nvSpPr>
          <p:cNvPr id="11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定制化培训计划，符合企业文化</a:t>
            </a:r>
            <a:endParaRPr lang="en-US" sz="1600" b="0" strike="noStrike" spc="-1">
              <a:solidFill>
                <a:srgbClr val="000000"/>
              </a:solidFill>
              <a:latin typeface="Arial"/>
            </a:endParaRPr>
          </a:p>
        </p:txBody>
      </p:sp>
      <p:sp>
        <p:nvSpPr>
          <p:cNvPr id="11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内部培训课程</a:t>
            </a:r>
            <a:endParaRPr lang="en-US" sz="2000" b="0" strike="noStrike" spc="-1">
              <a:solidFill>
                <a:srgbClr val="000000"/>
              </a:solidFill>
              <a:latin typeface="Arial"/>
            </a:endParaRPr>
          </a:p>
        </p:txBody>
      </p:sp>
      <p:sp>
        <p:nvSpPr>
          <p:cNvPr id="11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1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灵活学习时间与地点，提升效率</a:t>
            </a:r>
            <a:endParaRPr lang="en-US" sz="1600" b="0" strike="noStrike" spc="-1">
              <a:solidFill>
                <a:srgbClr val="000000"/>
              </a:solidFill>
              <a:latin typeface="Arial"/>
            </a:endParaRPr>
          </a:p>
        </p:txBody>
      </p:sp>
      <p:sp>
        <p:nvSpPr>
          <p:cNvPr id="11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在线学习平台</a:t>
            </a:r>
            <a:endParaRPr lang="en-US" sz="2000" b="0" strike="noStrike" spc="-1">
              <a:solidFill>
                <a:srgbClr val="000000"/>
              </a:solidFill>
              <a:latin typeface="Arial"/>
            </a:endParaRPr>
          </a:p>
        </p:txBody>
      </p:sp>
      <p:sp>
        <p:nvSpPr>
          <p:cNvPr id="11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1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依托专业机构的丰富经验与资源</a:t>
            </a:r>
            <a:endParaRPr lang="en-US" sz="1600" b="0" strike="noStrike" spc="-1">
              <a:solidFill>
                <a:srgbClr val="000000"/>
              </a:solidFill>
              <a:latin typeface="Arial"/>
            </a:endParaRPr>
          </a:p>
        </p:txBody>
      </p:sp>
      <p:sp>
        <p:nvSpPr>
          <p:cNvPr id="12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外部专业培训机构</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企业礼仪培训的实施方式</a:t>
            </a:r>
            <a:endParaRPr lang="en-US" sz="3600" b="0" strike="noStrike" spc="-1">
              <a:solidFill>
                <a:schemeClr val="dk1"/>
              </a:solidFill>
              <a:latin typeface="Arial"/>
            </a:endParaRPr>
          </a:p>
        </p:txBody>
      </p:sp>
      <p:sp>
        <p:nvSpPr>
          <p:cNvPr id="123"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定期举办，员工参与度高</a:t>
            </a:r>
            <a:endParaRPr lang="en-US" sz="1600" b="0" strike="noStrike" spc="-1">
              <a:solidFill>
                <a:srgbClr val="000000"/>
              </a:solidFill>
              <a:latin typeface="Arial"/>
            </a:endParaRPr>
          </a:p>
        </p:txBody>
      </p:sp>
      <p:sp>
        <p:nvSpPr>
          <p:cNvPr id="124"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内部培训课程</a:t>
            </a:r>
            <a:endParaRPr lang="en-US" sz="2000" b="0" strike="noStrike" spc="-1">
              <a:solidFill>
                <a:srgbClr val="000000"/>
              </a:solidFill>
              <a:latin typeface="Arial"/>
            </a:endParaRPr>
          </a:p>
        </p:txBody>
      </p:sp>
      <p:sp>
        <p:nvSpPr>
          <p:cNvPr id="125"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专业师资，全面系统</a:t>
            </a:r>
            <a:endParaRPr lang="en-US" sz="1600" b="0" strike="noStrike" spc="-1">
              <a:solidFill>
                <a:srgbClr val="000000"/>
              </a:solidFill>
              <a:latin typeface="Arial"/>
            </a:endParaRPr>
          </a:p>
        </p:txBody>
      </p:sp>
      <p:sp>
        <p:nvSpPr>
          <p:cNvPr id="126"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外部专业培训机构</a:t>
            </a:r>
            <a:endParaRPr lang="en-US" sz="2000" b="0" strike="noStrike" spc="-1">
              <a:solidFill>
                <a:srgbClr val="000000"/>
              </a:solidFill>
              <a:latin typeface="Arial"/>
            </a:endParaRPr>
          </a:p>
        </p:txBody>
      </p:sp>
      <p:sp>
        <p:nvSpPr>
          <p:cNvPr id="127"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便捷灵活，多样学习资源</a:t>
            </a:r>
            <a:endParaRPr lang="en-US" sz="1600" b="0" strike="noStrike" spc="-1">
              <a:solidFill>
                <a:srgbClr val="000000"/>
              </a:solidFill>
              <a:latin typeface="Arial"/>
            </a:endParaRPr>
          </a:p>
        </p:txBody>
      </p:sp>
      <p:sp>
        <p:nvSpPr>
          <p:cNvPr id="128"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在线学习平台</a:t>
            </a:r>
            <a:endParaRPr lang="en-US" sz="2000" b="0" strike="noStrike" spc="-1">
              <a:solidFill>
                <a:srgbClr val="000000"/>
              </a:solidFill>
              <a:latin typeface="Arial"/>
            </a:endParaRPr>
          </a:p>
        </p:txBody>
      </p:sp>
      <p:sp>
        <p:nvSpPr>
          <p:cNvPr id="129"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0"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1"/>
                                        </p:tgtEl>
                                        <p:attrNameLst>
                                          <p:attrName>style.visibility</p:attrName>
                                        </p:attrNameLst>
                                      </p:cBhvr>
                                      <p:to>
                                        <p:strVal val="visible"/>
                                      </p:to>
                                    </p:set>
                                    <p:anim calcmode="lin" valueType="num">
                                      <p:cBhvr additive="repl">
                                        <p:cTn id="7" dur="750" fill="hold"/>
                                        <p:tgtEl>
                                          <p:spTgt spid="121"/>
                                        </p:tgtEl>
                                        <p:attrNameLst>
                                          <p:attrName>ppt_w</p:attrName>
                                        </p:attrNameLst>
                                      </p:cBhvr>
                                      <p:tavLst>
                                        <p:tav tm="0">
                                          <p:val>
                                            <p:fltVal val="0"/>
                                          </p:val>
                                        </p:tav>
                                        <p:tav tm="100000">
                                          <p:val>
                                            <p:strVal val="#ppt_w"/>
                                          </p:val>
                                        </p:tav>
                                      </p:tavLst>
                                    </p:anim>
                                    <p:anim calcmode="lin" valueType="num">
                                      <p:cBhvr additive="repl">
                                        <p:cTn id="8" dur="750" fill="hold"/>
                                        <p:tgtEl>
                                          <p:spTgt spid="121"/>
                                        </p:tgtEl>
                                        <p:attrNameLst>
                                          <p:attrName>ppt_h</p:attrName>
                                        </p:attrNameLst>
                                      </p:cBhvr>
                                      <p:tavLst>
                                        <p:tav tm="0">
                                          <p:val>
                                            <p:fltVal val="0"/>
                                          </p:val>
                                        </p:tav>
                                        <p:tav tm="100000">
                                          <p:val>
                                            <p:strVal val="#ppt_h"/>
                                          </p:val>
                                        </p:tav>
                                      </p:tavLst>
                                    </p:anim>
                                    <p:animEffect transition="in" filter="fade">
                                      <p:cBhvr additive="repl">
                                        <p:cTn id="9" dur="75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32" name="直接连接符 7"/>
          <p:cNvCxnSpPr/>
          <p:nvPr/>
        </p:nvCxnSpPr>
        <p:spPr>
          <a:xfrm>
            <a:off x="5039640" y="1541520"/>
            <a:ext cx="360" cy="3902040"/>
          </a:xfrm>
          <a:prstGeom prst="straightConnector1">
            <a:avLst/>
          </a:prstGeom>
          <a:ln w="38100">
            <a:solidFill>
              <a:srgbClr val="86CAC4"/>
            </a:solidFill>
          </a:ln>
        </p:spPr>
      </p:cxnSp>
      <p:sp>
        <p:nvSpPr>
          <p:cNvPr id="13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4"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企业礼仪培训的内容设计</a:t>
            </a:r>
            <a:endParaRPr lang="en-US" sz="3600" b="0" strike="noStrike" spc="-1">
              <a:solidFill>
                <a:schemeClr val="dk1"/>
              </a:solidFill>
              <a:latin typeface="Arial"/>
            </a:endParaRPr>
          </a:p>
        </p:txBody>
      </p:sp>
      <p:sp>
        <p:nvSpPr>
          <p:cNvPr id="13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repl">
                                        <p:cTn id="7" dur="750" fill="hold"/>
                                        <p:tgtEl>
                                          <p:spTgt spid="131"/>
                                        </p:tgtEl>
                                        <p:attrNameLst>
                                          <p:attrName>ppt_w</p:attrName>
                                        </p:attrNameLst>
                                      </p:cBhvr>
                                      <p:tavLst>
                                        <p:tav tm="0">
                                          <p:val>
                                            <p:fltVal val="0"/>
                                          </p:val>
                                        </p:tav>
                                        <p:tav tm="100000">
                                          <p:val>
                                            <p:strVal val="#ppt_w"/>
                                          </p:val>
                                        </p:tav>
                                      </p:tavLst>
                                    </p:anim>
                                    <p:anim calcmode="lin" valueType="num">
                                      <p:cBhvr additive="repl">
                                        <p:cTn id="8" dur="750" fill="hold"/>
                                        <p:tgtEl>
                                          <p:spTgt spid="131"/>
                                        </p:tgtEl>
                                        <p:attrNameLst>
                                          <p:attrName>ppt_h</p:attrName>
                                        </p:attrNameLst>
                                      </p:cBhvr>
                                      <p:tavLst>
                                        <p:tav tm="0">
                                          <p:val>
                                            <p:fltVal val="0"/>
                                          </p:val>
                                        </p:tav>
                                        <p:tav tm="100000">
                                          <p:val>
                                            <p:strVal val="#ppt_h"/>
                                          </p:val>
                                        </p:tav>
                                      </p:tavLst>
                                    </p:anim>
                                    <p:animEffect transition="in" filter="fade">
                                      <p:cBhvr additive="repl">
                                        <p:cTn id="9" dur="750"/>
                                        <p:tgtEl>
                                          <p:spTgt spid="131"/>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32"/>
                                        </p:tgtEl>
                                        <p:attrNameLst>
                                          <p:attrName>style.visibility</p:attrName>
                                        </p:attrNameLst>
                                      </p:cBhvr>
                                      <p:to>
                                        <p:strVal val="visible"/>
                                      </p:to>
                                    </p:set>
                                    <p:animEffect transition="in" filter="wipe(down)">
                                      <p:cBhvr additive="repl">
                                        <p:cTn id="13" dur="750"/>
                                        <p:tgtEl>
                                          <p:spTgt spid="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礼仪基本原则</a:t>
            </a:r>
            <a:endParaRPr lang="en-US" sz="2800" b="0" strike="noStrike" spc="-1">
              <a:solidFill>
                <a:srgbClr val="000000"/>
              </a:solidFill>
              <a:latin typeface="Arial"/>
            </a:endParaRPr>
          </a:p>
        </p:txBody>
      </p:sp>
      <p:sp>
        <p:nvSpPr>
          <p:cNvPr id="13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尊重、礼貌和注意细节是礼仪的基本原则。尊重他人是建立良好人际关系的基础，礼貌则能体现出个人修养，细节决定成败，细心的态度往往能赢得他人的认可。</a:t>
            </a:r>
            <a:endParaRPr lang="en-US" sz="1800" b="0" strike="noStrike" spc="-1">
              <a:solidFill>
                <a:srgbClr val="000000"/>
              </a:solidFill>
              <a:latin typeface="Arial"/>
            </a:endParaRPr>
          </a:p>
        </p:txBody>
      </p:sp>
      <p:sp>
        <p:nvSpPr>
          <p:cNvPr id="1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商务礼仪规范</a:t>
            </a:r>
            <a:endParaRPr lang="en-US" sz="3600" b="0" strike="noStrike" spc="-1">
              <a:solidFill>
                <a:schemeClr val="dk1"/>
              </a:solidFill>
              <a:latin typeface="Arial"/>
            </a:endParaRPr>
          </a:p>
        </p:txBody>
      </p:sp>
      <p:sp>
        <p:nvSpPr>
          <p:cNvPr id="14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有效主持会议，遵守规则</a:t>
            </a:r>
            <a:endParaRPr lang="en-US" sz="1600" b="0" strike="noStrike" spc="-1">
              <a:solidFill>
                <a:srgbClr val="000000"/>
              </a:solidFill>
              <a:latin typeface="Arial"/>
            </a:endParaRPr>
          </a:p>
        </p:txBody>
      </p:sp>
      <p:sp>
        <p:nvSpPr>
          <p:cNvPr id="14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会议礼仪</a:t>
            </a:r>
            <a:endParaRPr lang="en-US" sz="2000" b="0" strike="noStrike" spc="-1">
              <a:solidFill>
                <a:srgbClr val="000000"/>
              </a:solidFill>
              <a:latin typeface="Arial"/>
            </a:endParaRPr>
          </a:p>
        </p:txBody>
      </p:sp>
      <p:sp>
        <p:nvSpPr>
          <p:cNvPr id="14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尊重对方时间，礼貌待客</a:t>
            </a:r>
            <a:endParaRPr lang="en-US" sz="1600" b="0" strike="noStrike" spc="-1">
              <a:solidFill>
                <a:srgbClr val="000000"/>
              </a:solidFill>
              <a:latin typeface="Arial"/>
            </a:endParaRPr>
          </a:p>
        </p:txBody>
      </p:sp>
      <p:sp>
        <p:nvSpPr>
          <p:cNvPr id="14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商务拜访礼仪</a:t>
            </a:r>
            <a:endParaRPr lang="en-US" sz="2000" b="0" strike="noStrike" spc="-1">
              <a:solidFill>
                <a:srgbClr val="000000"/>
              </a:solidFill>
              <a:latin typeface="Arial"/>
            </a:endParaRPr>
          </a:p>
        </p:txBody>
      </p:sp>
      <p:sp>
        <p:nvSpPr>
          <p:cNvPr id="14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准时回复邮件，用语准确得体</a:t>
            </a:r>
            <a:endParaRPr lang="en-US" sz="1600" b="0" strike="noStrike" spc="-1">
              <a:solidFill>
                <a:srgbClr val="000000"/>
              </a:solidFill>
              <a:latin typeface="Arial"/>
            </a:endParaRPr>
          </a:p>
        </p:txBody>
      </p:sp>
      <p:sp>
        <p:nvSpPr>
          <p:cNvPr id="14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电子邮件礼仪</a:t>
            </a:r>
            <a:endParaRPr lang="en-US" sz="2000" b="0" strike="noStrike" spc="-1">
              <a:solidFill>
                <a:srgbClr val="000000"/>
              </a:solidFill>
              <a:latin typeface="Arial"/>
            </a:endParaRPr>
          </a:p>
        </p:txBody>
      </p:sp>
      <p:sp>
        <p:nvSpPr>
          <p:cNvPr id="14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0"/>
                                        </p:tgtEl>
                                        <p:attrNameLst>
                                          <p:attrName>style.visibility</p:attrName>
                                        </p:attrNameLst>
                                      </p:cBhvr>
                                      <p:to>
                                        <p:strVal val="visible"/>
                                      </p:to>
                                    </p:set>
                                    <p:anim calcmode="lin" valueType="num">
                                      <p:cBhvr additive="repl">
                                        <p:cTn id="7" dur="750" fill="hold"/>
                                        <p:tgtEl>
                                          <p:spTgt spid="140"/>
                                        </p:tgtEl>
                                        <p:attrNameLst>
                                          <p:attrName>ppt_w</p:attrName>
                                        </p:attrNameLst>
                                      </p:cBhvr>
                                      <p:tavLst>
                                        <p:tav tm="0">
                                          <p:val>
                                            <p:fltVal val="0"/>
                                          </p:val>
                                        </p:tav>
                                        <p:tav tm="100000">
                                          <p:val>
                                            <p:strVal val="#ppt_w"/>
                                          </p:val>
                                        </p:tav>
                                      </p:tavLst>
                                    </p:anim>
                                    <p:anim calcmode="lin" valueType="num">
                                      <p:cBhvr additive="repl">
                                        <p:cTn id="8" dur="750" fill="hold"/>
                                        <p:tgtEl>
                                          <p:spTgt spid="140"/>
                                        </p:tgtEl>
                                        <p:attrNameLst>
                                          <p:attrName>ppt_h</p:attrName>
                                        </p:attrNameLst>
                                      </p:cBhvr>
                                      <p:tavLst>
                                        <p:tav tm="0">
                                          <p:val>
                                            <p:fltVal val="0"/>
                                          </p:val>
                                        </p:tav>
                                        <p:tav tm="100000">
                                          <p:val>
                                            <p:strVal val="#ppt_h"/>
                                          </p:val>
                                        </p:tav>
                                      </p:tavLst>
                                    </p:anim>
                                    <p:animEffect transition="in" filter="fade">
                                      <p:cBhvr additive="repl">
                                        <p:cTn id="9" dur="75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礼仪培训课程设置</a:t>
            </a:r>
            <a:endParaRPr lang="en-US" sz="3600" b="0" strike="noStrike" spc="-1">
              <a:solidFill>
                <a:schemeClr val="dk1"/>
              </a:solidFill>
              <a:latin typeface="Arial"/>
            </a:endParaRPr>
          </a:p>
        </p:txBody>
      </p:sp>
      <p:sp>
        <p:nvSpPr>
          <p:cNvPr id="15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介绍礼仪的基本知识</a:t>
            </a:r>
            <a:endParaRPr lang="en-US" sz="1600" b="0" strike="noStrike" spc="-1">
              <a:solidFill>
                <a:srgbClr val="000000"/>
              </a:solidFill>
              <a:latin typeface="Arial"/>
            </a:endParaRPr>
          </a:p>
        </p:txBody>
      </p:sp>
      <p:sp>
        <p:nvSpPr>
          <p:cNvPr id="15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礼仪概论</a:t>
            </a:r>
            <a:endParaRPr lang="en-US" sz="2000" b="0" strike="noStrike" spc="-1">
              <a:solidFill>
                <a:srgbClr val="000000"/>
              </a:solidFill>
              <a:latin typeface="Arial"/>
            </a:endParaRPr>
          </a:p>
        </p:txBody>
      </p:sp>
      <p:sp>
        <p:nvSpPr>
          <p:cNvPr id="15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讲解细致入微的礼仪要点</a:t>
            </a:r>
            <a:endParaRPr lang="en-US" sz="1600" b="0" strike="noStrike" spc="-1">
              <a:solidFill>
                <a:srgbClr val="000000"/>
              </a:solidFill>
              <a:latin typeface="Arial"/>
            </a:endParaRPr>
          </a:p>
        </p:txBody>
      </p:sp>
      <p:sp>
        <p:nvSpPr>
          <p:cNvPr id="15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礼仪细节</a:t>
            </a:r>
            <a:endParaRPr lang="en-US" sz="2000" b="0" strike="noStrike" spc="-1">
              <a:solidFill>
                <a:srgbClr val="000000"/>
              </a:solidFill>
              <a:latin typeface="Arial"/>
            </a:endParaRPr>
          </a:p>
        </p:txBody>
      </p:sp>
      <p:sp>
        <p:nvSpPr>
          <p:cNvPr id="15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通过实际演练提升礼仪技能</a:t>
            </a:r>
            <a:endParaRPr lang="en-US" sz="1600" b="0" strike="noStrike" spc="-1">
              <a:solidFill>
                <a:srgbClr val="000000"/>
              </a:solidFill>
              <a:latin typeface="Arial"/>
            </a:endParaRPr>
          </a:p>
        </p:txBody>
      </p:sp>
      <p:sp>
        <p:nvSpPr>
          <p:cNvPr id="15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礼仪实践</a:t>
            </a:r>
            <a:endParaRPr lang="en-US" sz="2000" b="0" strike="noStrike" spc="-1">
              <a:solidFill>
                <a:srgbClr val="000000"/>
              </a:solidFill>
              <a:latin typeface="Arial"/>
            </a:endParaRPr>
          </a:p>
        </p:txBody>
      </p:sp>
      <p:sp>
        <p:nvSpPr>
          <p:cNvPr id="15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分析真实案例，提供解决方案</a:t>
            </a:r>
            <a:endParaRPr lang="en-US" sz="1600" b="0" strike="noStrike" spc="-1">
              <a:solidFill>
                <a:srgbClr val="000000"/>
              </a:solidFill>
              <a:latin typeface="Arial"/>
            </a:endParaRPr>
          </a:p>
        </p:txBody>
      </p:sp>
      <p:sp>
        <p:nvSpPr>
          <p:cNvPr id="15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案例分析</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0"/>
                                        </p:tgtEl>
                                        <p:attrNameLst>
                                          <p:attrName>style.visibility</p:attrName>
                                        </p:attrNameLst>
                                      </p:cBhvr>
                                      <p:to>
                                        <p:strVal val="visible"/>
                                      </p:to>
                                    </p:set>
                                    <p:anim calcmode="lin" valueType="num">
                                      <p:cBhvr additive="repl">
                                        <p:cTn id="7" dur="750" fill="hold"/>
                                        <p:tgtEl>
                                          <p:spTgt spid="150"/>
                                        </p:tgtEl>
                                        <p:attrNameLst>
                                          <p:attrName>ppt_w</p:attrName>
                                        </p:attrNameLst>
                                      </p:cBhvr>
                                      <p:tavLst>
                                        <p:tav tm="0">
                                          <p:val>
                                            <p:fltVal val="0"/>
                                          </p:val>
                                        </p:tav>
                                        <p:tav tm="100000">
                                          <p:val>
                                            <p:strVal val="#ppt_w"/>
                                          </p:val>
                                        </p:tav>
                                      </p:tavLst>
                                    </p:anim>
                                    <p:anim calcmode="lin" valueType="num">
                                      <p:cBhvr additive="repl">
                                        <p:cTn id="8" dur="750" fill="hold"/>
                                        <p:tgtEl>
                                          <p:spTgt spid="150"/>
                                        </p:tgtEl>
                                        <p:attrNameLst>
                                          <p:attrName>ppt_h</p:attrName>
                                        </p:attrNameLst>
                                      </p:cBhvr>
                                      <p:tavLst>
                                        <p:tav tm="0">
                                          <p:val>
                                            <p:fltVal val="0"/>
                                          </p:val>
                                        </p:tav>
                                        <p:tav tm="100000">
                                          <p:val>
                                            <p:strVal val="#ppt_h"/>
                                          </p:val>
                                        </p:tav>
                                      </p:tavLst>
                                    </p:anim>
                                    <p:animEffect transition="in" filter="fade">
                                      <p:cBhvr additive="repl">
                                        <p:cTn id="9" dur="75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特定行业定制</a:t>
            </a:r>
            <a:endParaRPr lang="en-US" sz="1800" b="0" strike="noStrike" spc="-1">
              <a:solidFill>
                <a:srgbClr val="000000"/>
              </a:solidFill>
              <a:latin typeface="Arial"/>
            </a:endParaRPr>
          </a:p>
        </p:txBody>
      </p:sp>
      <p:sp>
        <p:nvSpPr>
          <p:cNvPr id="163"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考虑不同行业的文化差异</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为特定行业量身打造培训方案</a:t>
            </a:r>
            <a:endParaRPr lang="en-US" sz="1400" b="0" strike="noStrike" spc="-1">
              <a:solidFill>
                <a:srgbClr val="000000"/>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个人发展需求</a:t>
            </a:r>
            <a:endParaRPr lang="en-US" sz="1800" b="0" strike="noStrike" spc="-1">
              <a:solidFill>
                <a:srgbClr val="000000"/>
              </a:solidFill>
              <a:latin typeface="Arial"/>
            </a:endParaRPr>
          </a:p>
        </p:txBody>
      </p:sp>
      <p:sp>
        <p:nvSpPr>
          <p:cNvPr id="166"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根据个人需求提供个性化辅导</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帮助个人提升礼仪素养</a:t>
            </a:r>
            <a:endParaRPr lang="en-US" sz="1400" b="0" strike="noStrike" spc="-1">
              <a:solidFill>
                <a:srgbClr val="000000"/>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9"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7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个性化培训方案</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不同职位设计</a:t>
            </a:r>
            <a:endParaRPr lang="en-US" sz="1800" b="0" strike="noStrike" spc="-1">
              <a:solidFill>
                <a:srgbClr val="000000"/>
              </a:solidFill>
              <a:latin typeface="Arial"/>
            </a:endParaRPr>
          </a:p>
        </p:txBody>
      </p:sp>
      <p:sp>
        <p:nvSpPr>
          <p:cNvPr id="173"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根据职位需要量身定制培训内容</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提供特定岗位的礼仪培训方案</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0"/>
                                        </p:tgtEl>
                                        <p:attrNameLst>
                                          <p:attrName>style.visibility</p:attrName>
                                        </p:attrNameLst>
                                      </p:cBhvr>
                                      <p:to>
                                        <p:strVal val="visible"/>
                                      </p:to>
                                    </p:set>
                                    <p:anim calcmode="lin" valueType="num">
                                      <p:cBhvr additive="repl">
                                        <p:cTn id="7" dur="750" fill="hold"/>
                                        <p:tgtEl>
                                          <p:spTgt spid="160"/>
                                        </p:tgtEl>
                                        <p:attrNameLst>
                                          <p:attrName>ppt_w</p:attrName>
                                        </p:attrNameLst>
                                      </p:cBhvr>
                                      <p:tavLst>
                                        <p:tav tm="0">
                                          <p:val>
                                            <p:fltVal val="0"/>
                                          </p:val>
                                        </p:tav>
                                        <p:tav tm="100000">
                                          <p:val>
                                            <p:strVal val="#ppt_w"/>
                                          </p:val>
                                        </p:tav>
                                      </p:tavLst>
                                    </p:anim>
                                    <p:anim calcmode="lin" valueType="num">
                                      <p:cBhvr additive="repl">
                                        <p:cTn id="8" dur="750" fill="hold"/>
                                        <p:tgtEl>
                                          <p:spTgt spid="160"/>
                                        </p:tgtEl>
                                        <p:attrNameLst>
                                          <p:attrName>ppt_h</p:attrName>
                                        </p:attrNameLst>
                                      </p:cBhvr>
                                      <p:tavLst>
                                        <p:tav tm="0">
                                          <p:val>
                                            <p:fltVal val="0"/>
                                          </p:val>
                                        </p:tav>
                                        <p:tav tm="100000">
                                          <p:val>
                                            <p:strVal val="#ppt_h"/>
                                          </p:val>
                                        </p:tav>
                                      </p:tavLst>
                                    </p:anim>
                                    <p:animEffect transition="in" filter="fade">
                                      <p:cBhvr additive="repl">
                                        <p:cTn id="9" dur="75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企业礼仪培训的重要性</a:t>
            </a:r>
            <a:endParaRPr lang="en-US" sz="2800" b="0" strike="noStrike" spc="-1">
              <a:solidFill>
                <a:srgbClr val="000000"/>
              </a:solidFill>
              <a:latin typeface="Arial"/>
            </a:endParaRPr>
          </a:p>
        </p:txBody>
      </p:sp>
      <p:sp>
        <p:nvSpPr>
          <p:cNvPr id="17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企业礼仪培训能够提升员工的综合素质，增强企业形象，促进团队合作，提高工作效率。通过规范的礼仪培训，员工能够更好地适应企业文化，提升职业素养。</a:t>
            </a:r>
            <a:endParaRPr lang="en-US" sz="1800" b="0" strike="noStrike" spc="-1">
              <a:solidFill>
                <a:srgbClr val="000000"/>
              </a:solidFill>
              <a:latin typeface="Arial"/>
            </a:endParaRPr>
          </a:p>
        </p:txBody>
      </p:sp>
      <p:sp>
        <p:nvSpPr>
          <p:cNvPr id="17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礼仪培训的实施要点</a:t>
            </a:r>
            <a:endParaRPr lang="en-US" sz="3600" b="0" strike="noStrike" spc="-1">
              <a:solidFill>
                <a:schemeClr val="dk1"/>
              </a:solidFill>
              <a:latin typeface="Arial"/>
            </a:endParaRPr>
          </a:p>
        </p:txBody>
      </p:sp>
      <p:sp>
        <p:nvSpPr>
          <p:cNvPr id="180"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持续不断地进行培训</a:t>
            </a:r>
            <a:endParaRPr lang="en-US" sz="1600" b="0" strike="noStrike" spc="-1">
              <a:solidFill>
                <a:srgbClr val="000000"/>
              </a:solidFill>
              <a:latin typeface="Arial"/>
            </a:endParaRPr>
          </a:p>
        </p:txBody>
      </p:sp>
      <p:sp>
        <p:nvSpPr>
          <p:cNvPr id="181"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定期培训计划</a:t>
            </a:r>
            <a:endParaRPr lang="en-US" sz="2000" b="0" strike="noStrike" spc="-1">
              <a:solidFill>
                <a:srgbClr val="000000"/>
              </a:solidFill>
              <a:latin typeface="Arial"/>
            </a:endParaRPr>
          </a:p>
        </p:txBody>
      </p:sp>
      <p:sp>
        <p:nvSpPr>
          <p:cNvPr id="182"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及时收集反馈意见</a:t>
            </a:r>
            <a:endParaRPr lang="en-US" sz="1600" b="0" strike="noStrike" spc="-1">
              <a:solidFill>
                <a:srgbClr val="000000"/>
              </a:solidFill>
              <a:latin typeface="Arial"/>
            </a:endParaRPr>
          </a:p>
        </p:txBody>
      </p:sp>
      <p:sp>
        <p:nvSpPr>
          <p:cNvPr id="183"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员工反馈机制</a:t>
            </a:r>
            <a:endParaRPr lang="en-US" sz="2000" b="0" strike="noStrike" spc="-1">
              <a:solidFill>
                <a:srgbClr val="000000"/>
              </a:solidFill>
              <a:latin typeface="Arial"/>
            </a:endParaRPr>
          </a:p>
        </p:txBody>
      </p:sp>
      <p:sp>
        <p:nvSpPr>
          <p:cNvPr id="184"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邀请专业人士进行指导</a:t>
            </a:r>
            <a:endParaRPr lang="en-US" sz="1600" b="0" strike="noStrike" spc="-1">
              <a:solidFill>
                <a:srgbClr val="000000"/>
              </a:solidFill>
              <a:latin typeface="Arial"/>
            </a:endParaRPr>
          </a:p>
        </p:txBody>
      </p:sp>
      <p:sp>
        <p:nvSpPr>
          <p:cNvPr id="185"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外部专家指导</a:t>
            </a:r>
            <a:endParaRPr lang="en-US" sz="2000" b="0" strike="noStrike" spc="-1">
              <a:solidFill>
                <a:srgbClr val="000000"/>
              </a:solidFill>
              <a:latin typeface="Arial"/>
            </a:endParaRPr>
          </a:p>
        </p:txBody>
      </p:sp>
      <p:sp>
        <p:nvSpPr>
          <p:cNvPr id="186"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对培训效果进行评估</a:t>
            </a:r>
            <a:endParaRPr lang="en-US" sz="1600" b="0" strike="noStrike" spc="-1">
              <a:solidFill>
                <a:srgbClr val="000000"/>
              </a:solidFill>
              <a:latin typeface="Arial"/>
            </a:endParaRPr>
          </a:p>
        </p:txBody>
      </p:sp>
      <p:sp>
        <p:nvSpPr>
          <p:cNvPr id="187"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综合评估机制</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8"/>
                                        </p:tgtEl>
                                        <p:attrNameLst>
                                          <p:attrName>style.visibility</p:attrName>
                                        </p:attrNameLst>
                                      </p:cBhvr>
                                      <p:to>
                                        <p:strVal val="visible"/>
                                      </p:to>
                                    </p:set>
                                    <p:anim calcmode="lin" valueType="num">
                                      <p:cBhvr additive="repl">
                                        <p:cTn id="7" dur="750" fill="hold"/>
                                        <p:tgtEl>
                                          <p:spTgt spid="178"/>
                                        </p:tgtEl>
                                        <p:attrNameLst>
                                          <p:attrName>ppt_w</p:attrName>
                                        </p:attrNameLst>
                                      </p:cBhvr>
                                      <p:tavLst>
                                        <p:tav tm="0">
                                          <p:val>
                                            <p:fltVal val="0"/>
                                          </p:val>
                                        </p:tav>
                                        <p:tav tm="100000">
                                          <p:val>
                                            <p:strVal val="#ppt_w"/>
                                          </p:val>
                                        </p:tav>
                                      </p:tavLst>
                                    </p:anim>
                                    <p:anim calcmode="lin" valueType="num">
                                      <p:cBhvr additive="repl">
                                        <p:cTn id="8" dur="750" fill="hold"/>
                                        <p:tgtEl>
                                          <p:spTgt spid="178"/>
                                        </p:tgtEl>
                                        <p:attrNameLst>
                                          <p:attrName>ppt_h</p:attrName>
                                        </p:attrNameLst>
                                      </p:cBhvr>
                                      <p:tavLst>
                                        <p:tav tm="0">
                                          <p:val>
                                            <p:fltVal val="0"/>
                                          </p:val>
                                        </p:tav>
                                        <p:tav tm="100000">
                                          <p:val>
                                            <p:strVal val="#ppt_h"/>
                                          </p:val>
                                        </p:tav>
                                      </p:tavLst>
                                    </p:anim>
                                    <p:animEffect transition="in" filter="fade">
                                      <p:cBhvr additive="repl">
                                        <p:cTn id="9" dur="750"/>
                                        <p:tgtEl>
                                          <p:spTgt spid="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礼仪培训的效果评估</a:t>
            </a:r>
            <a:endParaRPr lang="en-US" sz="3600" b="0" strike="noStrike" spc="-1">
              <a:solidFill>
                <a:schemeClr val="dk1"/>
              </a:solidFill>
              <a:latin typeface="Arial"/>
            </a:endParaRPr>
          </a:p>
        </p:txBody>
      </p:sp>
      <p:sp>
        <p:nvSpPr>
          <p:cNvPr id="190"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为了衡量礼仪培训的效果，可以通过员工的工作表现、客户满意度、团队合作效率等多个方面进行评估。有效的评估机制能够帮助企业了解培训的效果，及时调整培训方案，不断提升培训质量。</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8"/>
                                        </p:tgtEl>
                                        <p:attrNameLst>
                                          <p:attrName>style.visibility</p:attrName>
                                        </p:attrNameLst>
                                      </p:cBhvr>
                                      <p:to>
                                        <p:strVal val="visible"/>
                                      </p:to>
                                    </p:set>
                                    <p:anim calcmode="lin" valueType="num">
                                      <p:cBhvr additive="repl">
                                        <p:cTn id="7" dur="750" fill="hold"/>
                                        <p:tgtEl>
                                          <p:spTgt spid="188"/>
                                        </p:tgtEl>
                                        <p:attrNameLst>
                                          <p:attrName>ppt_w</p:attrName>
                                        </p:attrNameLst>
                                      </p:cBhvr>
                                      <p:tavLst>
                                        <p:tav tm="0">
                                          <p:val>
                                            <p:fltVal val="0"/>
                                          </p:val>
                                        </p:tav>
                                        <p:tav tm="100000">
                                          <p:val>
                                            <p:strVal val="#ppt_w"/>
                                          </p:val>
                                        </p:tav>
                                      </p:tavLst>
                                    </p:anim>
                                    <p:anim calcmode="lin" valueType="num">
                                      <p:cBhvr additive="repl">
                                        <p:cTn id="8" dur="750" fill="hold"/>
                                        <p:tgtEl>
                                          <p:spTgt spid="188"/>
                                        </p:tgtEl>
                                        <p:attrNameLst>
                                          <p:attrName>ppt_h</p:attrName>
                                        </p:attrNameLst>
                                      </p:cBhvr>
                                      <p:tavLst>
                                        <p:tav tm="0">
                                          <p:val>
                                            <p:fltVal val="0"/>
                                          </p:val>
                                        </p:tav>
                                        <p:tav tm="100000">
                                          <p:val>
                                            <p:strVal val="#ppt_h"/>
                                          </p:val>
                                        </p:tav>
                                      </p:tavLst>
                                    </p:anim>
                                    <p:animEffect transition="in" filter="fade">
                                      <p:cBhvr additive="repl">
                                        <p:cTn id="9" dur="750"/>
                                        <p:tgtEl>
                                          <p:spTgt spid="1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92" name="直接连接符 7"/>
          <p:cNvCxnSpPr/>
          <p:nvPr/>
        </p:nvCxnSpPr>
        <p:spPr>
          <a:xfrm>
            <a:off x="5039640" y="1541520"/>
            <a:ext cx="360" cy="3902040"/>
          </a:xfrm>
          <a:prstGeom prst="straightConnector1">
            <a:avLst/>
          </a:prstGeom>
          <a:ln w="38100">
            <a:solidFill>
              <a:srgbClr val="86CAC4"/>
            </a:solidFill>
          </a:ln>
        </p:spPr>
      </p:cxnSp>
      <p:sp>
        <p:nvSpPr>
          <p:cNvPr id="19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4"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企业礼仪培训的实施策略</a:t>
            </a:r>
            <a:endParaRPr lang="en-US" sz="3600" b="0" strike="noStrike" spc="-1">
              <a:solidFill>
                <a:schemeClr val="dk1"/>
              </a:solidFill>
              <a:latin typeface="Arial"/>
            </a:endParaRPr>
          </a:p>
        </p:txBody>
      </p:sp>
      <p:sp>
        <p:nvSpPr>
          <p:cNvPr id="19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1"/>
                                        </p:tgtEl>
                                        <p:attrNameLst>
                                          <p:attrName>style.visibility</p:attrName>
                                        </p:attrNameLst>
                                      </p:cBhvr>
                                      <p:to>
                                        <p:strVal val="visible"/>
                                      </p:to>
                                    </p:set>
                                    <p:anim calcmode="lin" valueType="num">
                                      <p:cBhvr additive="repl">
                                        <p:cTn id="7" dur="750" fill="hold"/>
                                        <p:tgtEl>
                                          <p:spTgt spid="191"/>
                                        </p:tgtEl>
                                        <p:attrNameLst>
                                          <p:attrName>ppt_w</p:attrName>
                                        </p:attrNameLst>
                                      </p:cBhvr>
                                      <p:tavLst>
                                        <p:tav tm="0">
                                          <p:val>
                                            <p:fltVal val="0"/>
                                          </p:val>
                                        </p:tav>
                                        <p:tav tm="100000">
                                          <p:val>
                                            <p:strVal val="#ppt_w"/>
                                          </p:val>
                                        </p:tav>
                                      </p:tavLst>
                                    </p:anim>
                                    <p:anim calcmode="lin" valueType="num">
                                      <p:cBhvr additive="repl">
                                        <p:cTn id="8" dur="750" fill="hold"/>
                                        <p:tgtEl>
                                          <p:spTgt spid="191"/>
                                        </p:tgtEl>
                                        <p:attrNameLst>
                                          <p:attrName>ppt_h</p:attrName>
                                        </p:attrNameLst>
                                      </p:cBhvr>
                                      <p:tavLst>
                                        <p:tav tm="0">
                                          <p:val>
                                            <p:fltVal val="0"/>
                                          </p:val>
                                        </p:tav>
                                        <p:tav tm="100000">
                                          <p:val>
                                            <p:strVal val="#ppt_h"/>
                                          </p:val>
                                        </p:tav>
                                      </p:tavLst>
                                    </p:anim>
                                    <p:animEffect transition="in" filter="fade">
                                      <p:cBhvr additive="repl">
                                        <p:cTn id="9" dur="750"/>
                                        <p:tgtEl>
                                          <p:spTgt spid="191"/>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92"/>
                                        </p:tgtEl>
                                        <p:attrNameLst>
                                          <p:attrName>style.visibility</p:attrName>
                                        </p:attrNameLst>
                                      </p:cBhvr>
                                      <p:to>
                                        <p:strVal val="visible"/>
                                      </p:to>
                                    </p:set>
                                    <p:animEffect transition="in" filter="wipe(down)">
                                      <p:cBhvr additive="repl">
                                        <p:cTn id="13" dur="750"/>
                                        <p:tgtEl>
                                          <p:spTgt spid="1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内训师资力量建设</a:t>
            </a:r>
            <a:endParaRPr lang="en-US" sz="2800" b="0" strike="noStrike" spc="-1">
              <a:solidFill>
                <a:srgbClr val="000000"/>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内训师资力量是企业礼仪培训的核心，师资选拔标准应综合考虑专业技能、教学经验等因素；师资培训机制包括定期培训、外部交流等；师资队伍管理要建立规范的考核体系和激励机制。</a:t>
            </a:r>
            <a:endParaRPr lang="en-US" sz="18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员工反馈机制建立</a:t>
            </a:r>
            <a:endParaRPr lang="en-US" sz="3600" b="0" strike="noStrike" spc="-1">
              <a:solidFill>
                <a:schemeClr val="dk1"/>
              </a:solidFill>
              <a:latin typeface="Arial"/>
            </a:endParaRPr>
          </a:p>
        </p:txBody>
      </p:sp>
      <p:sp>
        <p:nvSpPr>
          <p:cNvPr id="202"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每季度进行一次</a:t>
            </a:r>
            <a:endParaRPr lang="en-US" sz="1600" b="0" strike="noStrike" spc="-1">
              <a:solidFill>
                <a:srgbClr val="000000"/>
              </a:solidFill>
              <a:latin typeface="Arial"/>
            </a:endParaRPr>
          </a:p>
        </p:txBody>
      </p:sp>
      <p:sp>
        <p:nvSpPr>
          <p:cNvPr id="203"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定期反馈调查</a:t>
            </a:r>
            <a:endParaRPr lang="en-US" sz="2000" b="0" strike="noStrike" spc="-1">
              <a:solidFill>
                <a:srgbClr val="000000"/>
              </a:solidFill>
              <a:latin typeface="Arial"/>
            </a:endParaRPr>
          </a:p>
        </p:txBody>
      </p:sp>
      <p:sp>
        <p:nvSpPr>
          <p:cNvPr id="204"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包括绩效、表现考核</a:t>
            </a:r>
            <a:endParaRPr lang="en-US" sz="1600" b="0" strike="noStrike" spc="-1">
              <a:solidFill>
                <a:srgbClr val="000000"/>
              </a:solidFill>
              <a:latin typeface="Arial"/>
            </a:endParaRPr>
          </a:p>
        </p:txBody>
      </p:sp>
      <p:sp>
        <p:nvSpPr>
          <p:cNvPr id="205"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考核评估制度</a:t>
            </a:r>
            <a:endParaRPr lang="en-US" sz="2000" b="0" strike="noStrike" spc="-1">
              <a:solidFill>
                <a:srgbClr val="000000"/>
              </a:solidFill>
              <a:latin typeface="Arial"/>
            </a:endParaRPr>
          </a:p>
        </p:txBody>
      </p:sp>
      <p:sp>
        <p:nvSpPr>
          <p:cNvPr id="206"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建立在线平台、意见箱等</a:t>
            </a:r>
            <a:endParaRPr lang="en-US" sz="1600" b="0" strike="noStrike" spc="-1">
              <a:solidFill>
                <a:srgbClr val="000000"/>
              </a:solidFill>
              <a:latin typeface="Arial"/>
            </a:endParaRPr>
          </a:p>
        </p:txBody>
      </p:sp>
      <p:sp>
        <p:nvSpPr>
          <p:cNvPr id="207"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意见建议收集渠道</a:t>
            </a:r>
            <a:endParaRPr lang="en-US" sz="2000" b="0" strike="noStrike" spc="-1">
              <a:solidFill>
                <a:srgbClr val="000000"/>
              </a:solidFill>
              <a:latin typeface="Arial"/>
            </a:endParaRPr>
          </a:p>
        </p:txBody>
      </p:sp>
      <p:sp>
        <p:nvSpPr>
          <p:cNvPr id="208"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9"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00"/>
                                        </p:tgtEl>
                                        <p:attrNameLst>
                                          <p:attrName>style.visibility</p:attrName>
                                        </p:attrNameLst>
                                      </p:cBhvr>
                                      <p:to>
                                        <p:strVal val="visible"/>
                                      </p:to>
                                    </p:set>
                                    <p:anim calcmode="lin" valueType="num">
                                      <p:cBhvr additive="repl">
                                        <p:cTn id="7" dur="750" fill="hold"/>
                                        <p:tgtEl>
                                          <p:spTgt spid="200"/>
                                        </p:tgtEl>
                                        <p:attrNameLst>
                                          <p:attrName>ppt_w</p:attrName>
                                        </p:attrNameLst>
                                      </p:cBhvr>
                                      <p:tavLst>
                                        <p:tav tm="0">
                                          <p:val>
                                            <p:fltVal val="0"/>
                                          </p:val>
                                        </p:tav>
                                        <p:tav tm="100000">
                                          <p:val>
                                            <p:strVal val="#ppt_w"/>
                                          </p:val>
                                        </p:tav>
                                      </p:tavLst>
                                    </p:anim>
                                    <p:anim calcmode="lin" valueType="num">
                                      <p:cBhvr additive="repl">
                                        <p:cTn id="8" dur="750" fill="hold"/>
                                        <p:tgtEl>
                                          <p:spTgt spid="200"/>
                                        </p:tgtEl>
                                        <p:attrNameLst>
                                          <p:attrName>ppt_h</p:attrName>
                                        </p:attrNameLst>
                                      </p:cBhvr>
                                      <p:tavLst>
                                        <p:tav tm="0">
                                          <p:val>
                                            <p:fltVal val="0"/>
                                          </p:val>
                                        </p:tav>
                                        <p:tav tm="100000">
                                          <p:val>
                                            <p:strVal val="#ppt_h"/>
                                          </p:val>
                                        </p:tav>
                                      </p:tavLst>
                                    </p:anim>
                                    <p:animEffect transition="in" filter="fade">
                                      <p:cBhvr additive="repl">
                                        <p:cTn id="9" dur="750"/>
                                        <p:tgtEl>
                                          <p:spTgt spid="2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https://d.book118.com/027055046012006055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企业礼仪培训的实施考量</vt:lpstr>
      <vt:lpstr>目录</vt:lpstr>
      <vt:lpstr>第一章 企业礼仪培训的重要性</vt:lpstr>
      <vt:lpstr> </vt:lpstr>
      <vt:lpstr>企业礼仪培训的目的</vt:lpstr>
      <vt:lpstr>企业礼仪培训的益处</vt:lpstr>
      <vt:lpstr>企业礼仪培训的实施方式</vt:lpstr>
      <vt:lpstr>企业礼仪培训的实施方式</vt:lpstr>
      <vt:lpstr>第2章 企业礼仪培训的内容设计</vt:lpstr>
      <vt:lpstr> </vt:lpstr>
      <vt:lpstr>商务礼仪规范</vt:lpstr>
      <vt:lpstr>礼仪培训课程设置</vt:lpstr>
      <vt:lpstr>个性化培训方案</vt:lpstr>
      <vt:lpstr> </vt:lpstr>
      <vt:lpstr>礼仪培训的实施要点</vt:lpstr>
      <vt:lpstr>礼仪培训的效果评估</vt:lpstr>
      <vt:lpstr>第3章 企业礼仪培训的实施策略</vt:lpstr>
      <vt:lpstr> </vt:lpstr>
      <vt:lpstr>员工反馈机制建立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2024-09-29T15:11:19.787</cp:lastPrinted>
  <dcterms:created xsi:type="dcterms:W3CDTF">2024-09-29T07:11:19Z</dcterms:created>
  <dcterms:modified xsi:type="dcterms:W3CDTF">2024-09-29T07:11:22Z</dcterms:modified>
</cp:coreProperties>
</file>