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14.xml" TargetMode="Internal" /><Relationship Id="rId2" Type="http://schemas.openxmlformats.org/officeDocument/2006/relationships/slide" Target="../slides/slide16.xml" TargetMode="Interna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798299-CBC4-4109-8F0F-4229E1CFD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6822E-5B1B-4195-B7DC-FEC596ABB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FAF512-6605-4D32-97E8-5BD03C7A2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F71C21-4A0C-4DC9-B252-AA6D683432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FF1045-7327-448D-B594-943F81325C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BE6A9E-8AC9-470A-9B10-A1BAE58B2F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818DFA-F541-409F-A143-2A07E3B81F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F54D28-FA8E-4D58-A42A-574AD5AD09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8A1ED4-7B76-48A6-A0F7-AD24421A9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0E02E0-ED44-4512-9967-1F36F5858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56CB42-8546-4861-858A-A51F75ED0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DEFAULT">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hexin?subject=physics#pid=64c77b9537e7448f8e71163b#tid=64c8b043e19e6a0009f77d07#sourcefrom=">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标题">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内容">
    <p:spTree>
      <p:nvGrpSpPr>
        <p:cNvPr id="1" name=""/>
        <p:cNvGrpSpPr/>
        <p:nvPr/>
      </p:nvGrpSpPr>
      <p:grpSpPr>
        <a:xfrm>
          <a:off x="0" y="0"/>
          <a:ext cx="0" cy="0"/>
        </a:xfrm>
      </p:grpSpPr>
      <p:sp>
        <p:nvSpPr>
          <p:cNvPr id="3" name="MasterShapeName"/>
          <p:cNvSpPr/>
          <p:nvPr/>
        </p:nvSpPr>
        <p:spPr>
          <a:xfrm>
            <a:off x="256032" y="146304"/>
            <a:ext cx="1874520"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00" b="0" i="0">
                <a:solidFill>
                  <a:srgbClr val="8D7FBB"/>
                </a:solidFill>
                <a:latin typeface="微软雅黑" panose="020b0503020204020204" pitchFamily="34" charset="-122"/>
                <a:ea typeface="微软雅黑" panose="020b0503020204020204" pitchFamily="34" charset="-122"/>
                <a:cs typeface="微软雅黑" panose="020b0503020204020204" pitchFamily="34" charset="-120"/>
              </a:rPr>
              <a:t>2023版高中同步学案</a:t>
            </a:r>
            <a:endParaRPr lang="en-US" sz="15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BackCover">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内容1#mc=题号超链接#9ac813232,3cd609567,d02686912,0e4f856cb,aebc284eb">
    <p:spTree>
      <p:nvGrpSpPr>
        <p:cNvPr id="1" name=""/>
        <p:cNvGrpSpPr/>
        <p:nvPr/>
      </p:nvGrpSpPr>
      <p:grpSpPr>
        <a:xfrm>
          <a:off x="0" y="0"/>
          <a:ext cx="0" cy="0"/>
        </a:xfrm>
      </p:grpSpPr>
      <p:sp>
        <p:nvSpPr>
          <p:cNvPr id="3" name="MasterShapeName"/>
          <p:cNvSpPr/>
          <p:nvPr/>
        </p:nvSpPr>
        <p:spPr>
          <a:xfrm>
            <a:off x="256032" y="146304"/>
            <a:ext cx="1874520"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00" b="0" i="0">
                <a:solidFill>
                  <a:srgbClr val="8D7FBB"/>
                </a:solidFill>
                <a:latin typeface="微软雅黑" panose="020b0503020204020204" pitchFamily="34" charset="-122"/>
                <a:ea typeface="微软雅黑" panose="020b0503020204020204" pitchFamily="34" charset="-122"/>
                <a:cs typeface="微软雅黑" panose="020b0503020204020204" pitchFamily="34" charset="-120"/>
              </a:rPr>
              <a:t>2023版高中同步学案</a:t>
            </a:r>
            <a:endParaRPr lang="en-US" sz="1500"/>
          </a:p>
        </p:txBody>
      </p:sp>
      <p:sp>
        <p:nvSpPr>
          <p:cNvPr id="4" name="C_0#auto_editor_catalog_5?linknodeid=619854ca6&amp;catalogrefid=619854ca6&amp;vbahtmlprocessed=1">
            <a:hlinkClick r:id="rId1" action="ppaction://hlinksldjump"/>
          </p:cNvPr>
          <p:cNvSpPr/>
          <p:nvPr/>
        </p:nvSpPr>
        <p:spPr>
          <a:xfrm>
            <a:off x="3986784"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3</a:t>
            </a:r>
            <a:endParaRPr lang="en-US" sz="1600"/>
          </a:p>
        </p:txBody>
      </p:sp>
      <p:sp>
        <p:nvSpPr>
          <p:cNvPr id="5" name="C_0#auto_editor_catalog_5?linknodeid=fd6937ec9&amp;catalogrefid=fd6937ec9&amp;vbahtmlprocessed=1">
            <a:hlinkClick r:id="rId2" action="ppaction://hlinksldjump"/>
          </p:cNvPr>
          <p:cNvSpPr/>
          <p:nvPr/>
        </p:nvSpPr>
        <p:spPr>
          <a:xfrm>
            <a:off x="4398264"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3</a:t>
            </a:r>
            <a:endParaRPr lang="en-US" sz="1600"/>
          </a:p>
        </p:txBody>
      </p:sp>
      <p:sp>
        <p:nvSpPr>
          <p:cNvPr id="6" name="C_0#auto_editor_catalog_5?linknodeid=4c8214435&amp;catalogrefid=4c8214435&amp;vbahtmlprocessed=1">
            <a:hlinkClick action="ppaction://hlinksldjump?num=19"/>
          </p:cNvPr>
          <p:cNvSpPr/>
          <p:nvPr/>
        </p:nvSpPr>
        <p:spPr>
          <a:xfrm>
            <a:off x="4818888"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1</a:t>
            </a:r>
            <a:endParaRPr lang="en-US" sz="1600"/>
          </a:p>
        </p:txBody>
      </p:sp>
      <p:sp>
        <p:nvSpPr>
          <p:cNvPr id="7" name="C_0#auto_editor_catalog_5?linknodeid=a5acf2b6d&amp;catalogrefid=a5acf2b6d&amp;vbahtmlprocessed=1">
            <a:hlinkClick action="ppaction://hlinksldjump?num=20"/>
          </p:cNvPr>
          <p:cNvSpPr/>
          <p:nvPr/>
        </p:nvSpPr>
        <p:spPr>
          <a:xfrm>
            <a:off x="5230368"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2</a:t>
            </a:r>
            <a:endParaRPr lang="en-US" sz="1600"/>
          </a:p>
        </p:txBody>
      </p:sp>
      <p:sp>
        <p:nvSpPr>
          <p:cNvPr id="8" name="C_0#auto_editor_catalog_5?linknodeid=06601287d&amp;catalogrefid=06601287d&amp;vbahtmlprocessed=1">
            <a:hlinkClick action="ppaction://hlinksldjump?num=20"/>
          </p:cNvPr>
          <p:cNvSpPr/>
          <p:nvPr/>
        </p:nvSpPr>
        <p:spPr>
          <a:xfrm>
            <a:off x="5641848"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3</a:t>
            </a:r>
            <a:endParaRPr lang="en-US" sz="1600"/>
          </a:p>
        </p:txBody>
      </p:sp>
      <p:sp>
        <p:nvSpPr>
          <p:cNvPr id="9" name="C_0#auto_editor_catalog_5?linknodeid=9002ceb03&amp;catalogrefid=9002ceb03&amp;vbahtmlprocessed=1">
            <a:hlinkClick action="ppaction://hlinksldjump?num=21"/>
          </p:cNvPr>
          <p:cNvSpPr/>
          <p:nvPr/>
        </p:nvSpPr>
        <p:spPr>
          <a:xfrm>
            <a:off x="6053328"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4</a:t>
            </a:r>
            <a:endParaRPr lang="en-US" sz="1600"/>
          </a:p>
        </p:txBody>
      </p:sp>
      <p:sp>
        <p:nvSpPr>
          <p:cNvPr id="10" name="C_0#auto_editor_catalog_5?linknodeid=86e82b336&amp;catalogrefid=86e82b336&amp;vbahtmlprocessed=1">
            <a:hlinkClick action="ppaction://hlinksldjump?num=22"/>
          </p:cNvPr>
          <p:cNvSpPr/>
          <p:nvPr/>
        </p:nvSpPr>
        <p:spPr>
          <a:xfrm>
            <a:off x="6473952"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5</a:t>
            </a:r>
            <a:endParaRPr lang="en-US" sz="1600"/>
          </a:p>
        </p:txBody>
      </p:sp>
      <p:sp>
        <p:nvSpPr>
          <p:cNvPr id="11" name="C_0#auto_editor_catalog_5?linknodeid=55f15360f&amp;catalogrefid=55f15360f&amp;vbahtmlprocessed=1">
            <a:hlinkClick action="ppaction://hlinksldjump?num=23"/>
          </p:cNvPr>
          <p:cNvSpPr/>
          <p:nvPr/>
        </p:nvSpPr>
        <p:spPr>
          <a:xfrm>
            <a:off x="6885432"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6</a:t>
            </a:r>
            <a:endParaRPr lang="en-US" sz="1600"/>
          </a:p>
        </p:txBody>
      </p:sp>
      <p:sp>
        <p:nvSpPr>
          <p:cNvPr id="12" name="C_0#auto_editor_catalog_5?linknodeid=f00330585&amp;catalogrefid=f00330585&amp;vbahtmlprocessed=1">
            <a:hlinkClick action="ppaction://hlinksldjump?num=24"/>
          </p:cNvPr>
          <p:cNvSpPr/>
          <p:nvPr/>
        </p:nvSpPr>
        <p:spPr>
          <a:xfrm>
            <a:off x="7296912"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7</a:t>
            </a:r>
            <a:endParaRPr lang="en-US" sz="1600"/>
          </a:p>
        </p:txBody>
      </p:sp>
      <p:sp>
        <p:nvSpPr>
          <p:cNvPr id="13" name="C_0#auto_editor_catalog_5?linknodeid=69095d358&amp;catalogrefid=69095d358&amp;vbahtmlprocessed=1">
            <a:hlinkClick action="ppaction://hlinksldjump?num=25"/>
          </p:cNvPr>
          <p:cNvSpPr/>
          <p:nvPr/>
        </p:nvSpPr>
        <p:spPr>
          <a:xfrm>
            <a:off x="7708392"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8</a:t>
            </a:r>
            <a:endParaRPr lang="en-US" sz="1600"/>
          </a:p>
        </p:txBody>
      </p:sp>
      <p:sp>
        <p:nvSpPr>
          <p:cNvPr id="14" name="C_0#auto_editor_catalog_5?linknodeid=8240034c4&amp;catalogrefid=8240034c4&amp;vbahtmlprocessed=1">
            <a:hlinkClick action="ppaction://hlinksldjump?num=26"/>
          </p:cNvPr>
          <p:cNvSpPr/>
          <p:nvPr/>
        </p:nvSpPr>
        <p:spPr>
          <a:xfrm>
            <a:off x="8129016"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9</a:t>
            </a:r>
            <a:endParaRPr lang="en-US" sz="1600"/>
          </a:p>
        </p:txBody>
      </p:sp>
      <p:sp>
        <p:nvSpPr>
          <p:cNvPr id="15" name="C_0#auto_editor_catalog_5?linknodeid=d973af892&amp;catalogrefid=d973af892&amp;vbahtmlprocessed=1">
            <a:hlinkClick action="ppaction://hlinksldjump?num=27"/>
          </p:cNvPr>
          <p:cNvSpPr/>
          <p:nvPr/>
        </p:nvSpPr>
        <p:spPr>
          <a:xfrm>
            <a:off x="8540496"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10</a:t>
            </a:r>
            <a:endParaRPr lang="en-US" sz="1600"/>
          </a:p>
        </p:txBody>
      </p:sp>
      <p:sp>
        <p:nvSpPr>
          <p:cNvPr id="16" name="C_0#auto_editor_catalog_5?linknodeid=b3bc60b4c&amp;catalogrefid=b3bc60b4c&amp;vbahtmlprocessed=1">
            <a:hlinkClick action="ppaction://hlinksldjump?num=31"/>
          </p:cNvPr>
          <p:cNvSpPr/>
          <p:nvPr/>
        </p:nvSpPr>
        <p:spPr>
          <a:xfrm>
            <a:off x="8951976" y="6391656"/>
            <a:ext cx="283464" cy="28346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600" b="1" i="0">
                <a:solidFill>
                  <a:srgbClr val="000000"/>
                </a:solidFill>
                <a:latin typeface="Arial" pitchFamily="34" charset="0"/>
                <a:ea typeface="Arial" pitchFamily="34" charset="0"/>
                <a:cs typeface="Arial" pitchFamily="34" charset="0"/>
              </a:rPr>
              <a:t>11</a:t>
            </a:r>
            <a:endParaRPr lang="en-US" sz="16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media/image1.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7"/>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3.jpeg" /><Relationship Id="rId5" Type="http://schemas.openxmlformats.org/officeDocument/2006/relationships/image" Target="../media/image4.png" /><Relationship Id="rId6"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9.png" /><Relationship Id="rId4" Type="http://schemas.openxmlformats.org/officeDocument/2006/relationships/image" Target="../media/image3.jpeg" /><Relationship Id="rId5" Type="http://schemas.openxmlformats.org/officeDocument/2006/relationships/image" Target="../media/image10.png" /><Relationship Id="rId6"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image" Target="../media/image3.jpe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1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image" Target="../media/image3.jpe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1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18.jpe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 Id="rId3" Type="http://schemas.openxmlformats.org/officeDocument/2006/relationships/image" Target="../media/image18.jpeg" /><Relationship Id="rId4" Type="http://schemas.openxmlformats.org/officeDocument/2006/relationships/image" Target="../media/image22.png" /><Relationship Id="rId5" Type="http://schemas.openxmlformats.org/officeDocument/2006/relationships/image" Target="../media/image2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 Id="rId3" Type="http://schemas.openxmlformats.org/officeDocument/2006/relationships/image" Target="../media/image18.jpeg" /><Relationship Id="rId4" Type="http://schemas.openxmlformats.org/officeDocument/2006/relationships/image" Target="../media/image24.png" /><Relationship Id="rId5" Type="http://schemas.openxmlformats.org/officeDocument/2006/relationships/image" Target="../media/image2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 Id="rId3" Type="http://schemas.openxmlformats.org/officeDocument/2006/relationships/image" Target="../media/image26.png" /><Relationship Id="rId4" Type="http://schemas.openxmlformats.org/officeDocument/2006/relationships/image" Target="../media/image18.jpeg" /><Relationship Id="rId5" Type="http://schemas.openxmlformats.org/officeDocument/2006/relationships/image" Target="../media/image27.png" /><Relationship Id="rId6" Type="http://schemas.openxmlformats.org/officeDocument/2006/relationships/image" Target="../media/image2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 Id="rId3" Type="http://schemas.openxmlformats.org/officeDocument/2006/relationships/image" Target="../media/image29.jpeg" /><Relationship Id="rId4" Type="http://schemas.openxmlformats.org/officeDocument/2006/relationships/image" Target="../media/image30.png" /><Relationship Id="rId5" Type="http://schemas.openxmlformats.org/officeDocument/2006/relationships/image" Target="../media/image31.png" /><Relationship Id="rId6" Type="http://schemas.openxmlformats.org/officeDocument/2006/relationships/image" Target="../media/image3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 Id="rId3" Type="http://schemas.openxmlformats.org/officeDocument/2006/relationships/image" Target="../media/image33.jpeg" /><Relationship Id="rId4" Type="http://schemas.openxmlformats.org/officeDocument/2006/relationships/image" Target="../media/image34.png" /><Relationship Id="rId5" Type="http://schemas.openxmlformats.org/officeDocument/2006/relationships/image" Target="../media/image35.png" /><Relationship Id="rId6" Type="http://schemas.openxmlformats.org/officeDocument/2006/relationships/image" Target="../media/image36.png" /><Relationship Id="rId7" Type="http://schemas.openxmlformats.org/officeDocument/2006/relationships/image" Target="../media/image3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 Id="rId3" Type="http://schemas.openxmlformats.org/officeDocument/2006/relationships/image" Target="../media/image38.png" /><Relationship Id="rId4" Type="http://schemas.openxmlformats.org/officeDocument/2006/relationships/image" Target="../media/image3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 Id="rId3" Type="http://schemas.openxmlformats.org/officeDocument/2006/relationships/image" Target="../media/image40.png" /><Relationship Id="rId4" Type="http://schemas.openxmlformats.org/officeDocument/2006/relationships/image" Target="../media/image41.jpeg" /><Relationship Id="rId5" Type="http://schemas.openxmlformats.org/officeDocument/2006/relationships/image" Target="../media/image42.jpeg" /><Relationship Id="rId6" Type="http://schemas.openxmlformats.org/officeDocument/2006/relationships/image" Target="../media/image43.jpeg" /><Relationship Id="rId7" Type="http://schemas.openxmlformats.org/officeDocument/2006/relationships/image" Target="../media/image44.jpeg" /><Relationship Id="rId8" Type="http://schemas.openxmlformats.org/officeDocument/2006/relationships/image" Target="../media/image45.jpeg" /><Relationship Id="rId9" Type="http://schemas.openxmlformats.org/officeDocument/2006/relationships/image" Target="../media/image4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5.xml" /><Relationship Id="rId3" Type="http://schemas.openxmlformats.org/officeDocument/2006/relationships/image" Target="../media/image4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6.xml" /><Relationship Id="rId3" Type="http://schemas.openxmlformats.org/officeDocument/2006/relationships/image" Target="../media/image48.png" /><Relationship Id="rId4" Type="http://schemas.openxmlformats.org/officeDocument/2006/relationships/image" Target="../media/image49.jpeg" /><Relationship Id="rId5" Type="http://schemas.openxmlformats.org/officeDocument/2006/relationships/image" Target="../media/image50.jpeg" /><Relationship Id="rId6" Type="http://schemas.openxmlformats.org/officeDocument/2006/relationships/image" Target="../media/image51.jpeg" /><Relationship Id="rId7" Type="http://schemas.openxmlformats.org/officeDocument/2006/relationships/image" Target="../media/image52.jpeg" /><Relationship Id="rId8" Type="http://schemas.openxmlformats.org/officeDocument/2006/relationships/image" Target="../media/image5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7.xml" /><Relationship Id="rId3" Type="http://schemas.openxmlformats.org/officeDocument/2006/relationships/image" Target="../media/image49.jpeg" /><Relationship Id="rId4" Type="http://schemas.openxmlformats.org/officeDocument/2006/relationships/image" Target="../media/image54.png" /><Relationship Id="rId5" Type="http://schemas.openxmlformats.org/officeDocument/2006/relationships/image" Target="../media/image5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66002026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C_2#9ac813232.fixed?vbadefaultcenterpage=1&amp;parentnodeid=1c9ec3210&amp;vbahtmlprocessed=1"/>
          <p:cNvSpPr/>
          <p:nvPr/>
        </p:nvSpPr>
        <p:spPr>
          <a:xfrm>
            <a:off x="5541264" y="2121408"/>
            <a:ext cx="1078992" cy="85953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00000"/>
              </a:lnSpc>
            </a:pPr>
            <a:r>
              <a:rPr lang="en-US" altLang="zh-CN" sz="5000" b="1" i="0">
                <a:solidFill>
                  <a:srgbClr val="8D7FBB"/>
                </a:solidFill>
                <a:latin typeface="微软雅黑" panose="020b0503020204020204" pitchFamily="34" charset="-122"/>
                <a:ea typeface="微软雅黑" panose="020b0503020204020204" pitchFamily="34" charset="-122"/>
                <a:cs typeface="微软雅黑" panose="020b0503020204020204" pitchFamily="34" charset="-120"/>
              </a:rPr>
              <a:t>01</a:t>
            </a:r>
            <a:endParaRPr lang="en-US" altLang="zh-CN" sz="5000"/>
          </a:p>
        </p:txBody>
      </p:sp>
      <p:sp>
        <p:nvSpPr>
          <p:cNvPr id="3" name="C_2#9ac813232"/>
          <p:cNvSpPr/>
          <p:nvPr/>
        </p:nvSpPr>
        <p:spPr>
          <a:xfrm>
            <a:off x="2523744" y="3163824"/>
            <a:ext cx="7562088" cy="9144"/>
          </a:xfrm>
          <a:prstGeom prst="line">
            <a:avLst/>
          </a:prstGeom>
          <a:noFill/>
          <a:ln w="12700">
            <a:solidFill>
              <a:srgbClr val="8D7FBB"/>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C_2_BD#9ac813232.fixed?vbadefaultcenterpage=1&amp;parentnodeid=1c9ec3210&amp;vbahtmlprocessed=1"/>
          <p:cNvSpPr/>
          <p:nvPr/>
        </p:nvSpPr>
        <p:spPr>
          <a:xfrm>
            <a:off x="539496" y="3419856"/>
            <a:ext cx="11091672" cy="152400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00000"/>
              </a:lnSpc>
            </a:pPr>
            <a:r>
              <a:rPr lang="en-US" altLang="zh-CN" sz="5000" b="0" i="0">
                <a:solidFill>
                  <a:srgbClr val="8D7FBB"/>
                </a:solidFill>
                <a:latin typeface="微软雅黑" panose="020b0503020204020204" pitchFamily="34" charset="-122"/>
                <a:ea typeface="微软雅黑" panose="020b0503020204020204" pitchFamily="34" charset="-122"/>
                <a:cs typeface="微软雅黑" panose="020b0503020204020204" pitchFamily="34" charset="-120"/>
              </a:rPr>
              <a:t>重难专题13</a:t>
            </a:r>
            <a:r>
              <a:rPr lang="en-US" altLang="zh-CN" sz="5000" b="0" i="0">
                <a:solidFill>
                  <a:srgbClr val="8D7FBB"/>
                </a:solidFill>
                <a:latin typeface="宋体" panose="02010600030101010101" pitchFamily="2" charset="-122"/>
                <a:ea typeface="宋体" panose="02010600030101010101" pitchFamily="2" charset="-122"/>
                <a:cs typeface="宋体" panose="02010600030101010101" pitchFamily="34" charset="-120"/>
              </a:rPr>
              <a:t> </a:t>
            </a:r>
            <a:r>
              <a:rPr lang="en-US" altLang="zh-CN" sz="5000" b="0" i="0">
                <a:solidFill>
                  <a:srgbClr val="8D7FBB"/>
                </a:solidFill>
                <a:latin typeface="微软雅黑" panose="020b0503020204020204" pitchFamily="34" charset="-122"/>
                <a:ea typeface="微软雅黑" panose="020b0503020204020204" pitchFamily="34" charset="-122"/>
                <a:cs typeface="微软雅黑" panose="020b0503020204020204" pitchFamily="34" charset="-120"/>
              </a:rPr>
              <a:t>动能定理在变力做功和图像问题中的应用</a:t>
            </a:r>
            <a:endParaRPr lang="en-US" altLang="zh-CN" sz="5000"/>
          </a:p>
        </p:txBody>
      </p:sp>
    </p:spTree>
  </p:cSld>
  <p:clrMapOvr>
    <a:masterClrMapping/>
  </p:clrMapOvr>
  <p:transition>
    <p:split dir="in"/>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C_3_BD#e386723b3?vbadefaultcenterpage=1&amp;parentnodeid=9ac813232&amp;vbahtmlprocessed=1"/>
          <p:cNvSpPr/>
          <p:nvPr/>
        </p:nvSpPr>
        <p:spPr>
          <a:xfrm>
            <a:off x="356616" y="502920"/>
            <a:ext cx="11475720"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2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一、利用动能定理求变力做功</a:t>
            </a:r>
            <a:endParaRPr lang="en-US" altLang="zh-CN" sz="2800"/>
          </a:p>
        </p:txBody>
      </p:sp>
      <p:sp>
        <p:nvSpPr>
          <p:cNvPr id="3" name="P_4_BD#ac5c3626f?segpoint=1&amp;vbadefaultcenterpage=1&amp;parentnodeid=e386723b3&amp;vbahtmlprocessed=1"/>
          <p:cNvSpPr/>
          <p:nvPr/>
        </p:nvSpPr>
        <p:spPr>
          <a:xfrm>
            <a:off x="356616" y="1051262"/>
            <a:ext cx="11475720" cy="846836"/>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2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1.</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动能定理不仅适用于求恒力做的功，也适用于求变力做的功，同时因为不涉及变力作用的过程分析，应用非常方便。</a:t>
            </a:r>
            <a:endParaRPr lang="en-US" altLang="zh-CN" sz="2400"/>
          </a:p>
        </p:txBody>
      </p:sp>
      <mc:AlternateContent>
        <mc:Choice Requires="a14">
          <p:sp>
            <p:nvSpPr>
              <p:cNvPr id="4" name="P_4_BD#ac5c3626f?segpoint=1&amp;vbadefaultcenterpage=1&amp;parentnodeid=e386723b3&amp;vbahtmlprocessed=1&amp;hasbroken=1"/>
              <p:cNvSpPr/>
              <p:nvPr/>
            </p:nvSpPr>
            <p:spPr>
              <a:xfrm>
                <a:off x="356616" y="1935988"/>
                <a:ext cx="11475720" cy="879094"/>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34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当物体受到一个变力和几个恒力作用时，可以用动能定理间接求变力做的功，即</a:t>
                </a:r>
                <a:r>
                  <a:rPr lang="en-US" altLang="zh-CN" sz="800" b="0" i="0" u="none">
                    <a:solidFill>
                      <a:srgbClr val="000000"/>
                    </a:solidFill>
                    <a:latin typeface="SimSun" pitchFamily="34" charset="0"/>
                    <a:ea typeface="SimSun" pitchFamily="34" charset="-122"/>
                    <a:cs typeface="SimSun" pitchFamily="34" charset="-120"/>
                  </a:rPr>
                  <a:t> </a:t>
                </a:r>
              </a:p>
              <a:p>
                <a:pPr latinLnBrk="1">
                  <a:lnSpc>
                    <a:spcPts val="3500"/>
                  </a:lnSpc>
                </a:pPr>
                <a14:m>
                  <m:oMathPara>
                    <m:oMathParaPr>
                      <m:jc/>
                    </m:oMathParaPr>
                    <m:oMath>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W</m:t>
                          </m:r>
                        </m:e>
                        <m:sub>
                          <m:r>
                            <m:rPr>
                              <m:sty m:val="p"/>
                            </m:rPr>
                            <a:rPr lang="en-US" altLang="zh-CN" sz="2400" baseline="-10000">
                              <a:solidFill>
                                <a:srgbClr val="000000"/>
                              </a:solidFill>
                            </a:rPr>
                            <m:t>变</m:t>
                          </m:r>
                        </m:sub>
                      </m:s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W</m:t>
                          </m:r>
                        </m:e>
                        <m:sub>
                          <m:r>
                            <m:rPr>
                              <m:sty m:val="p"/>
                            </m:rPr>
                            <a:rPr lang="en-US" altLang="zh-CN" sz="2400" baseline="-10000">
                              <a:solidFill>
                                <a:srgbClr val="000000"/>
                              </a:solidFill>
                            </a:rPr>
                            <m:t>其他</m:t>
                          </m:r>
                        </m:sub>
                      </m:s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Δ</m:t>
                      </m:r>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E</m:t>
                          </m:r>
                        </m:e>
                        <m: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m:t>
                          </m:r>
                        </m:sub>
                      </m:sSub>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endParaRPr lang="en-US" altLang="zh-CN" sz="2400"/>
              </a:p>
            </p:txBody>
          </p:sp>
        </mc:Choice>
        <mc:Fallback>
          <p:sp>
            <p:nvSpPr>
              <p:cNvPr id="4" name="P_4_BD#ac5c3626f?segpoint=1&amp;vbadefaultcenterpage=1&amp;parentnodeid=e386723b3&amp;vbahtmlprocessed=1&amp;hasbroken=1"/>
              <p:cNvSpPr>
                <a:spLocks noRot="1" noChangeAspect="1" noMove="1" noResize="1" noEditPoints="1" noAdjustHandles="1" noChangeArrowheads="1" noChangeShapeType="1" noTextEdit="1"/>
              </p:cNvSpPr>
              <p:nvPr/>
            </p:nvSpPr>
            <p:spPr>
              <a:xfrm>
                <a:off x="356616" y="1935988"/>
                <a:ext cx="11475720" cy="879094"/>
              </a:xfrm>
              <a:prstGeom prst="rect">
                <a:avLst/>
              </a:prstGeom>
              <a:blipFill rotWithShape="1">
                <a:blip r:embed="rId3"/>
                <a:stretch>
                  <a:fillRect l="-1647" t="-7639" r="0" b="-16667"/>
                </a:stretch>
              </a:blipFill>
            </p:spPr>
            <p:txBody>
              <a:bodyPr/>
              <a:lstStyle/>
              <a:p>
                <a:r>
                  <a:rPr lang="zh-CN" altLang="en-US">
                    <a:noFill/>
                  </a:rPr>
                  <a:t> </a:t>
                </a:r>
                <a:endParaRPr lang="zh-CN" altLang="en-US">
                  <a:noFill/>
                </a:endParaRPr>
              </a:p>
            </p:txBody>
          </p:sp>
        </mc:Fallback>
      </mc:AlternateContent>
      <p:pic>
        <p:nvPicPr>
          <p:cNvPr id="5" name="QO_4_BD.1_1#382ea812b?hastextimagelayout=1&amp;vbadefaultcenterpage=1&amp;vbadisplayimagespread=1&amp;parentnodeid=e386723b3&amp;vbahtmlprocessed=1&amp;hassurround=1&amp;hassurround=1" descr="preencoded.png"/>
          <p:cNvPicPr>
            <a:picLocks noChangeAspect="1"/>
          </p:cNvPicPr>
          <p:nvPr/>
        </p:nvPicPr>
        <p:blipFill>
          <a:blip r:embed="rId4">
            <a:clrChange>
              <a:clrFrom>
                <a:srgbClr val="FFFFFF"/>
              </a:clrFrom>
              <a:clrTo>
                <a:srgbClr val="FFFFFF">
                  <a:alpha val="0"/>
                </a:srgbClr>
              </a:clrTo>
            </a:clrChange>
          </a:blip>
          <a:stretch>
            <a:fillRect/>
          </a:stretch>
        </p:blipFill>
        <p:spPr>
          <a:xfrm>
            <a:off x="6409944" y="2806700"/>
            <a:ext cx="4481696" cy="1291336"/>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6" name="QO_4_BD.1_2#382ea812b?hastextimagelayout=1&amp;segpoint=1&amp;vbadefaultcenterpage=1&amp;vbadisplayimagespread=1&amp;parentnodeid=e386723b3&amp;vbahtmlprocessed=1&amp;hasbroken=1&amp;hassurround=1"/>
              <p:cNvSpPr/>
              <p:nvPr/>
            </p:nvSpPr>
            <p:spPr>
              <a:xfrm>
                <a:off x="356616" y="2819400"/>
                <a:ext cx="5943600" cy="1316736"/>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34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例题1</a:t>
                </a:r>
                <a:r>
                  <a:rPr lang="en-US" altLang="zh-CN" sz="2400" b="1"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[2022苏北四市联考改编]如图甲所示，</a:t>
                </a:r>
              </a:p>
              <a:p>
                <a:pPr latinLnBrk="1">
                  <a:lnSpc>
                    <a:spcPts val="34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长为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4</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的水平轨道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与半径为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R</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=0.6</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000000"/>
                    </a:solidFill>
                    <a:latin typeface="SimSun" pitchFamily="34" charset="0"/>
                    <a:ea typeface="SimSun" pitchFamily="34" charset="-122"/>
                    <a:cs typeface="SimSun" pitchFamily="34" charset="-120"/>
                  </a:rPr>
                  <a:t> </a:t>
                </a:r>
              </a:p>
              <a:p>
                <a:pPr latinLnBrk="1">
                  <a:lnSpc>
                    <a:spcPts val="34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的竖直半圆轨道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处平滑连接，</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点</a:t>
                </a:r>
              </a:p>
              <a:p>
                <a:pPr latinLnBrk="1">
                  <a:lnSpc>
                    <a:spcPct val="150000"/>
                  </a:lnSpc>
                </a:pPr>
                <a:endParaRPr lang="en-US" altLang="zh-CN" sz="2400"/>
              </a:p>
            </p:txBody>
          </p:sp>
        </mc:Choice>
        <mc:Fallback>
          <p:sp>
            <p:nvSpPr>
              <p:cNvPr id="6" name="QO_4_BD.1_2#382ea812b?hastextimagelayout=1&amp;segpoint=1&amp;vbadefaultcenterpage=1&amp;vbadisplayimagespread=1&amp;parentnodeid=e386723b3&amp;vbahtmlprocessed=1&amp;hasbroken=1&amp;hassurround=1"/>
              <p:cNvSpPr>
                <a:spLocks noRot="1" noChangeAspect="1" noMove="1" noResize="1" noEditPoints="1" noAdjustHandles="1" noChangeArrowheads="1" noChangeShapeType="1" noTextEdit="1"/>
              </p:cNvSpPr>
              <p:nvPr/>
            </p:nvSpPr>
            <p:spPr>
              <a:xfrm>
                <a:off x="356616" y="2819400"/>
                <a:ext cx="5943600" cy="1316736"/>
              </a:xfrm>
              <a:prstGeom prst="rect">
                <a:avLst/>
              </a:prstGeom>
              <a:blipFill rotWithShape="1">
                <a:blip r:embed="rId5"/>
                <a:stretch>
                  <a:fillRect l="-3179" t="-5093" r="-4000" b="-9722"/>
                </a:stretch>
              </a:blipFill>
            </p:spPr>
            <p:txBody>
              <a:bodyPr/>
              <a:lstStyle/>
              <a:p>
                <a:r>
                  <a:rPr lang="zh-CN" altLang="en-US">
                    <a:noFill/>
                  </a:rPr>
                  <a:t> </a:t>
                </a:r>
                <a:endParaRPr lang="zh-CN" altLang="en-US">
                  <a:noFill/>
                </a:endParaRPr>
              </a:p>
            </p:txBody>
          </p:sp>
        </mc:Fallback>
      </mc:AlternateContent>
      <mc:AlternateContent>
        <mc:Choice Requires="a14">
          <p:sp>
            <p:nvSpPr>
              <p:cNvPr id="7" name="QO_4_BD.1_2#382ea812b?hastextimagelayout=1&amp;segpoint=1&amp;vbadefaultcenterpage=1&amp;vbadisplayimagespread=1&amp;parentnodeid=e386723b3&amp;vbahtmlprocessed=1&amp;hasbroken=1&amp;hassurround=1">
                <a:extLst>
                  <a:ext uri="{FF2B5EF4-FFF2-40B4-BE49-F238E27FC236}">
                    <ele attr="{74D1A079-4EB8-4761-B000-48A5E0D027D0}"/>
                  </a:ext>
                </a:extLst>
              </p:cNvPr>
              <p:cNvSpPr/>
              <p:nvPr/>
            </p:nvSpPr>
            <p:spPr>
              <a:xfrm>
                <a:off x="356616" y="4546600"/>
                <a:ext cx="11472007" cy="17246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34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点的正上方，有一质量为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kg</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的滑块（大小不计）受水平外力</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的作用，从</a:t>
                </a:r>
                <a:r>
                  <a:rPr lang="en-US" altLang="zh-CN" sz="800" b="0" i="0" u="none">
                    <a:solidFill>
                      <a:srgbClr val="000000"/>
                    </a:solidFill>
                    <a:latin typeface="SimSun" pitchFamily="34" charset="0"/>
                    <a:ea typeface="SimSun" pitchFamily="34" charset="-122"/>
                    <a:cs typeface="SimSun" pitchFamily="34" charset="-120"/>
                  </a:rPr>
                  <a:t> </a:t>
                </a:r>
              </a:p>
              <a:p>
                <a:pPr latinLnBrk="1">
                  <a:lnSpc>
                    <a:spcPts val="3400"/>
                  </a:lnSpc>
                </a:pP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处由静止开始向右运动，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与滑块位移</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的关系图像如图乙所示，滑块与轨道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间</a:t>
                </a:r>
              </a:p>
              <a:p>
                <a:pPr latinLnBrk="1">
                  <a:lnSpc>
                    <a:spcPts val="34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的动摩擦因数</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μ</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=0.25</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，与轨道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间的动摩擦因数未知，</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g</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取</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10</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sSup>
                        <m:sSup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p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s</m:t>
                          </m:r>
                        </m:e>
                        <m:sup>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sup>
                      </m:sSup>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。（规定水平</a:t>
                </a:r>
              </a:p>
              <a:p>
                <a:pPr latinLnBrk="1">
                  <a:lnSpc>
                    <a:spcPts val="34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向右为力</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的正方向）</a:t>
                </a:r>
                <a:endParaRPr lang="en-US" altLang="zh-CN" sz="2400"/>
              </a:p>
            </p:txBody>
          </p:sp>
        </mc:Choice>
        <mc:Fallback>
          <p:sp>
            <p:nvSpPr>
              <p:cNvPr id="7" name="QO_4_BD.1_2#382ea812b?hastextimagelayout=1&amp;segpoint=1&amp;vbadefaultcenterpage=1&amp;vbadisplayimagespread=1&amp;parentnodeid=e386723b3&amp;vbahtmlprocessed=1&amp;hasbroken=1&amp;hassurround=1"/>
              <p:cNvSpPr>
                <a:spLocks noRot="1" noChangeAspect="1" noMove="1" noResize="1" noEditPoints="1" noAdjustHandles="1" noChangeArrowheads="1" noChangeShapeType="1" noTextEdit="1"/>
              </p:cNvSpPr>
              <p:nvPr/>
            </p:nvSpPr>
            <p:spPr>
              <a:xfrm>
                <a:off x="356616" y="4546600"/>
                <a:ext cx="11472007" cy="1724660"/>
              </a:xfrm>
              <a:prstGeom prst="rect">
                <a:avLst/>
              </a:prstGeom>
              <a:blipFill rotWithShape="1">
                <a:blip r:embed="rId6"/>
                <a:stretch>
                  <a:fillRect l="-1648" t="-3887" r="-1542" b="-8834"/>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2" name="QO_5_BD.2_1#ed727cd14?vbadefaultcenterpage=1&amp;vbadisplayimagespread=1&amp;parentnodeid=382ea812b&amp;vbahtmlprocessed=1&amp;hasbroken=1"/>
              <p:cNvSpPr/>
              <p:nvPr/>
            </p:nvSpPr>
            <p:spPr>
              <a:xfrm>
                <a:off x="356616" y="2313822"/>
                <a:ext cx="11475720"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（1）</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求滑块到达</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处时的速度大小；</a:t>
                </a:r>
                <a:endParaRPr lang="en-US" altLang="zh-CN" sz="2400"/>
              </a:p>
            </p:txBody>
          </p:sp>
        </mc:Choice>
        <mc:Fallback>
          <p:sp>
            <p:nvSpPr>
              <p:cNvPr id="2" name="QO_5_BD.2_1#ed727cd14?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2313822"/>
                <a:ext cx="11475720" cy="490030"/>
              </a:xfrm>
              <a:prstGeom prst="rect">
                <a:avLst/>
              </a:prstGeom>
              <a:blipFill rotWithShape="1">
                <a:blip r:embed="rId3"/>
                <a:stretch>
                  <a:fillRect l="-1647" r="0" b="-35000"/>
                </a:stretch>
              </a:blipFill>
            </p:spPr>
            <p:txBody>
              <a:bodyPr/>
              <a:lstStyle/>
              <a:p>
                <a:r>
                  <a:rPr lang="zh-CN" altLang="en-US">
                    <a:noFill/>
                  </a:rPr>
                  <a:t> </a:t>
                </a:r>
                <a:endParaRPr lang="zh-CN" altLang="en-US">
                  <a:noFill/>
                </a:endParaRPr>
              </a:p>
            </p:txBody>
          </p:sp>
        </mc:Fallback>
      </mc:AlternateContent>
      <mc:AlternateContent>
        <mc:Choice Requires="a14">
          <p:sp>
            <p:nvSpPr>
              <p:cNvPr id="3" name="QO_5_BD.3_1#41097cef6?vbadefaultcenterpage=1&amp;vbadisplayimagespread=1&amp;parentnodeid=382ea812b&amp;vbahtmlprocessed=1&amp;hasbroken=1"/>
              <p:cNvSpPr/>
              <p:nvPr/>
            </p:nvSpPr>
            <p:spPr>
              <a:xfrm>
                <a:off x="356616" y="2871161"/>
                <a:ext cx="11475720"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求滑块在水平轨道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上运动前</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所用的时间；</a:t>
                </a:r>
                <a:endParaRPr lang="en-US" altLang="zh-CN" sz="2400"/>
              </a:p>
            </p:txBody>
          </p:sp>
        </mc:Choice>
        <mc:Fallback>
          <p:sp>
            <p:nvSpPr>
              <p:cNvPr id="3" name="QO_5_BD.3_1#41097cef6?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2871161"/>
                <a:ext cx="11475720" cy="490030"/>
              </a:xfrm>
              <a:prstGeom prst="rect">
                <a:avLst/>
              </a:prstGeom>
              <a:blipFill rotWithShape="1">
                <a:blip r:embed="rId4"/>
                <a:stretch>
                  <a:fillRect l="-1647" r="0" b="-35000"/>
                </a:stretch>
              </a:blipFill>
            </p:spPr>
            <p:txBody>
              <a:bodyPr/>
              <a:lstStyle/>
              <a:p>
                <a:r>
                  <a:rPr lang="zh-CN" altLang="en-US">
                    <a:noFill/>
                  </a:rPr>
                  <a:t> </a:t>
                </a:r>
                <a:endParaRPr lang="zh-CN" altLang="en-US">
                  <a:noFill/>
                </a:endParaRPr>
              </a:p>
            </p:txBody>
          </p:sp>
        </mc:Fallback>
      </mc:AlternateContent>
      <mc:AlternateContent>
        <mc:Choice Requires="a14">
          <p:sp>
            <p:nvSpPr>
              <p:cNvPr id="4" name="QO_5_BD.4_1#1db5a0d09?vbadefaultcenterpage=1&amp;vbadisplayimagespread=1&amp;parentnodeid=382ea812b&amp;vbahtmlprocessed=1"/>
              <p:cNvSpPr/>
              <p:nvPr/>
            </p:nvSpPr>
            <p:spPr>
              <a:xfrm>
                <a:off x="356616" y="3361318"/>
                <a:ext cx="11475720" cy="10388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（3）</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若滑块到达</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点时撤去外力</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，滑块沿半圆轨道内侧上滑，并恰好能到达最高点</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，则滑块在半圆轨道上克服摩擦力所做的功是多少？</a:t>
                </a:r>
                <a:endParaRPr lang="en-US" altLang="zh-CN" sz="2400"/>
              </a:p>
            </p:txBody>
          </p:sp>
        </mc:Choice>
        <mc:Fallback>
          <p:sp>
            <p:nvSpPr>
              <p:cNvPr id="4" name="QO_5_BD.4_1#1db5a0d09?vbadefaultcenterpage=1&amp;vbadisplayimagespread=1&amp;parentnodeid=382ea812b&amp;vbahtmlprocessed=1"/>
              <p:cNvSpPr>
                <a:spLocks noRot="1" noChangeAspect="1" noMove="1" noResize="1" noEditPoints="1" noAdjustHandles="1" noChangeArrowheads="1" noChangeShapeType="1" noTextEdit="1"/>
              </p:cNvSpPr>
              <p:nvPr/>
            </p:nvSpPr>
            <p:spPr>
              <a:xfrm>
                <a:off x="356616" y="3361318"/>
                <a:ext cx="11475720" cy="1038860"/>
              </a:xfrm>
              <a:prstGeom prst="rect">
                <a:avLst/>
              </a:prstGeom>
              <a:blipFill rotWithShape="1">
                <a:blip r:embed="rId5"/>
                <a:stretch>
                  <a:fillRect l="-1647" r="-1222" b="-17544"/>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2" name="QO_5_BD.5_1#ed727cd14?vbadefaultcenterpage=1&amp;vbadisplayimagespread=1&amp;parentnodeid=382ea812b&amp;vbahtmlprocessed=1&amp;hasbroken=1"/>
              <p:cNvSpPr/>
              <p:nvPr/>
            </p:nvSpPr>
            <p:spPr>
              <a:xfrm>
                <a:off x="356616" y="1272422"/>
                <a:ext cx="11475720"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（1）</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求滑块到达</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处时的速度大小；</a:t>
                </a:r>
                <a:endParaRPr lang="en-US" altLang="zh-CN" sz="2400"/>
              </a:p>
            </p:txBody>
          </p:sp>
        </mc:Choice>
        <mc:Fallback>
          <p:sp>
            <p:nvSpPr>
              <p:cNvPr id="2" name="QO_5_BD.5_1#ed727cd14?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1272422"/>
                <a:ext cx="11475720" cy="490030"/>
              </a:xfrm>
              <a:prstGeom prst="rect">
                <a:avLst/>
              </a:prstGeom>
              <a:blipFill rotWithShape="1">
                <a:blip r:embed="rId3"/>
                <a:stretch>
                  <a:fillRect l="-1647" r="0" b="-35000"/>
                </a:stretch>
              </a:blipFill>
            </p:spPr>
            <p:txBody>
              <a:bodyPr/>
              <a:lstStyle/>
              <a:p>
                <a:r>
                  <a:rPr lang="zh-CN" altLang="en-US">
                    <a:noFill/>
                  </a:rPr>
                  <a:t> </a:t>
                </a:r>
                <a:endParaRPr lang="zh-CN" altLang="en-US">
                  <a:noFill/>
                </a:endParaRPr>
              </a:p>
            </p:txBody>
          </p:sp>
        </mc:Fallback>
      </mc:AlternateContent>
      <p:pic>
        <p:nvPicPr>
          <p:cNvPr id="3" name="QO_4_BD.5_2#ed727cd14?vbadefaultcenterpage=1&amp;vbadisplayimagespread=1&amp;parentnodeid=382ea812b&amp;vbahtmlprocessed=1" descr="preencoded.png"/>
          <p:cNvPicPr>
            <a:picLocks noChangeAspect="1"/>
          </p:cNvPicPr>
          <p:nvPr/>
        </p:nvPicPr>
        <p:blipFill>
          <a:blip r:embed="rId4">
            <a:clrChange>
              <a:clrFrom>
                <a:srgbClr val="FFFFFF"/>
              </a:clrFrom>
              <a:clrTo>
                <a:srgbClr val="FFFFFF">
                  <a:alpha val="0"/>
                </a:srgbClr>
              </a:clrTo>
            </a:clrChange>
          </a:blip>
          <a:stretch>
            <a:fillRect/>
          </a:stretch>
        </p:blipFill>
        <p:spPr>
          <a:xfrm>
            <a:off x="3374136" y="1900818"/>
            <a:ext cx="5440680"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4" name="QO_5_AN.6_1#ed727cd14?vbadefaultcenterpage=1&amp;vbadisplayimagespread=1&amp;parentnodeid=382ea812b&amp;vbahtmlprocessed=1&amp;hasbroken=1"/>
              <p:cNvSpPr/>
              <p:nvPr/>
            </p:nvSpPr>
            <p:spPr>
              <a:xfrm>
                <a:off x="356616" y="3589918"/>
                <a:ext cx="11475720" cy="52197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700"/>
                  </a:lnSpc>
                </a:pPr>
                <a:r>
                  <a:rPr lang="en-US" altLang="zh-CN" sz="2400" b="1"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[答案]</a:t>
                </a:r>
                <a:r>
                  <a:rPr lang="en-US" altLang="zh-CN" sz="2400" b="1" i="0">
                    <a:solidFill>
                      <a:srgbClr val="FF0000"/>
                    </a:solidFill>
                    <a:latin typeface="SimSun" pitchFamily="34" charset="0"/>
                    <a:ea typeface="SimSun" pitchFamily="34" charset="-122"/>
                    <a:cs typeface="SimSun" pitchFamily="34" charset="-120"/>
                  </a:rPr>
                  <a:t> </a:t>
                </a:r>
                <a:r>
                  <a:rPr lang="en-US" altLang="zh-CN" sz="800" b="0" i="0" u="none">
                    <a:solidFill>
                      <a:srgbClr val="FF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2</m:t>
                      </m:r>
                      <m:rad>
                        <m:radPr>
                          <m:degHide m:val="on"/>
                          <m:ctrlPr>
                            <a:rPr lang="en-US" altLang="zh-CN" sz="2400" b="0" i="1">
                              <a:solidFill>
                                <a:srgbClr val="FF0000"/>
                              </a:solidFill>
                              <a:latin typeface="Cambria Math" panose="02040503050406030204" pitchFamily="18" charset="0"/>
                              <a:ea typeface="微软雅黑" pitchFamily="34" charset="-122"/>
                              <a:cs typeface="Times New Roman" pitchFamily="34" charset="-120"/>
                            </a:rPr>
                          </m:ctrlPr>
                        </m:radPr>
                        <m:deg/>
                        <m:e>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10</m:t>
                          </m:r>
                        </m:e>
                      </m:rad>
                      <m:r>
                        <m:rPr>
                          <m:sty m:val="p"/>
                        </m:rPr>
                        <a:rPr lang="en-US" altLang="zh-CN" sz="2400" b="0" i="0">
                          <a:solidFill>
                            <a:srgbClr val="FF0000"/>
                          </a:solidFill>
                          <a:latin typeface="Times New Roman" pitchFamily="34" charset="0"/>
                          <a:ea typeface="微软雅黑" pitchFamily="34" charset="-122"/>
                          <a:cs typeface="Times New Roman" pitchFamily="34" charset="-120"/>
                        </a:rPr>
                        <m:t> </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m</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FF0000"/>
                    </a:solidFill>
                    <a:latin typeface="SimSun" pitchFamily="34" charset="0"/>
                    <a:ea typeface="SimSun" pitchFamily="34" charset="-122"/>
                    <a:cs typeface="SimSun" pitchFamily="34" charset="-120"/>
                  </a:rPr>
                  <a:t> </a:t>
                </a:r>
                <a:endParaRPr lang="en-US" altLang="zh-CN" sz="2400"/>
              </a:p>
            </p:txBody>
          </p:sp>
        </mc:Choice>
        <mc:Fallback>
          <p:sp>
            <p:nvSpPr>
              <p:cNvPr id="4" name="QO_5_AN.6_1#ed727cd14?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3589918"/>
                <a:ext cx="11475720" cy="521970"/>
              </a:xfrm>
              <a:prstGeom prst="rect">
                <a:avLst/>
              </a:prstGeom>
              <a:blipFill rotWithShape="1">
                <a:blip r:embed="rId5"/>
                <a:stretch>
                  <a:fillRect l="-1647" r="0" b="-33721"/>
                </a:stretch>
              </a:blipFill>
            </p:spPr>
            <p:txBody>
              <a:bodyPr/>
              <a:lstStyle/>
              <a:p>
                <a:r>
                  <a:rPr lang="zh-CN" altLang="en-US">
                    <a:noFill/>
                  </a:rPr>
                  <a:t> </a:t>
                </a:r>
                <a:endParaRPr lang="zh-CN" altLang="en-US">
                  <a:noFill/>
                </a:endParaRPr>
              </a:p>
            </p:txBody>
          </p:sp>
        </mc:Fallback>
      </mc:AlternateContent>
      <mc:AlternateContent>
        <mc:Choice Requires="a14">
          <p:sp>
            <p:nvSpPr>
              <p:cNvPr id="5" name="QO_5_AS.7_1#ed727cd14?vbadefaultcenterpage=1&amp;vbadisplayimagespread=1&amp;parentnodeid=382ea812b&amp;vbahtmlprocessed=1&amp;hasbroken=1"/>
              <p:cNvSpPr/>
              <p:nvPr/>
            </p:nvSpPr>
            <p:spPr>
              <a:xfrm>
                <a:off x="356616" y="4123318"/>
                <a:ext cx="11475720" cy="13182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对滑块从</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𝐀</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到</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的过程，由动能定理得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𝟑</m:t>
                          </m:r>
                        </m:sub>
                      </m:sSub>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𝟑</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𝛍</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𝐦𝐠𝐱</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，解得</a:t>
                </a:r>
                <a:r>
                  <a:rPr lang="en-US" altLang="zh-CN" sz="800" b="1" i="0" u="none">
                    <a:solidFill>
                      <a:srgbClr val="FF0000"/>
                    </a:solidFill>
                    <a:latin typeface="SimSun" pitchFamily="34" charset="0"/>
                    <a:ea typeface="SimSun" pitchFamily="34" charset="-122"/>
                    <a:cs typeface="SimSun" pitchFamily="34" charset="-120"/>
                  </a:rPr>
                  <a:t> </a:t>
                </a:r>
              </a:p>
              <a:p>
                <a:pPr latinLnBrk="1">
                  <a:lnSpc>
                    <a:spcPts val="4600"/>
                  </a:lnSpc>
                </a:pP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ad>
                        <m:radPr>
                          <m:degHide m:val="on"/>
                          <m:ctrlPr>
                            <a:rPr lang="en-US" altLang="zh-CN" sz="2400" b="1" i="1">
                              <a:solidFill>
                                <a:srgbClr val="FF0000"/>
                              </a:solidFill>
                              <a:latin typeface="Cambria Math" panose="02040503050406030204" pitchFamily="18" charset="0"/>
                              <a:ea typeface="仿宋" pitchFamily="34" charset="-122"/>
                              <a:cs typeface="Times New Roman" pitchFamily="34" charset="-120"/>
                            </a:rPr>
                          </m:ctrlPr>
                        </m:radPr>
                        <m:deg/>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𝟏𝟎</m:t>
                          </m:r>
                        </m:e>
                      </m:rad>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endParaRPr lang="en-US" altLang="zh-CN" sz="2400"/>
              </a:p>
            </p:txBody>
          </p:sp>
        </mc:Choice>
        <mc:Fallback>
          <p:sp>
            <p:nvSpPr>
              <p:cNvPr id="5" name="QO_5_AS.7_1#ed727cd14?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4123318"/>
                <a:ext cx="11475720" cy="1318260"/>
              </a:xfrm>
              <a:prstGeom prst="rect">
                <a:avLst/>
              </a:prstGeom>
              <a:blipFill rotWithShape="1">
                <a:blip r:embed="rId6"/>
                <a:stretch>
                  <a:fillRect l="-1647" r="-584" b="-10599"/>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QO_4_BD.8_1#41097cef6?hastextimagelayout=1&amp;vbadefaultcenterpage=1&amp;vbadisplayimagespread=1&amp;parentnodeid=382ea812b&amp;vbahtmlprocesse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6348913" y="1666217"/>
            <a:ext cx="5394960"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3" name="QO_5_BD.8_2#41097cef6?hastextimagelayout=1&amp;vbadefaultcenterpage=1&amp;vbadisplayimagespread=1&amp;parentnodeid=382ea812b&amp;vbahtmlprocessed=1&amp;hasbroken=1"/>
              <p:cNvSpPr/>
              <p:nvPr/>
            </p:nvSpPr>
            <p:spPr>
              <a:xfrm>
                <a:off x="356616" y="1620497"/>
                <a:ext cx="5943600" cy="10388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求滑块在水平轨道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上运动前</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所</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用的时间；</a:t>
                </a:r>
                <a:endParaRPr lang="en-US" altLang="zh-CN" sz="2400"/>
              </a:p>
            </p:txBody>
          </p:sp>
        </mc:Choice>
        <mc:Fallback>
          <p:sp>
            <p:nvSpPr>
              <p:cNvPr id="3" name="QO_5_BD.8_2#41097cef6?hastextimagelayout=1&amp;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1620497"/>
                <a:ext cx="5943600" cy="1038860"/>
              </a:xfrm>
              <a:prstGeom prst="rect">
                <a:avLst/>
              </a:prstGeom>
              <a:blipFill rotWithShape="1">
                <a:blip r:embed="rId4"/>
                <a:stretch>
                  <a:fillRect l="-3179" r="-1231" b="-15882"/>
                </a:stretch>
              </a:blipFill>
            </p:spPr>
            <p:txBody>
              <a:bodyPr/>
              <a:lstStyle/>
              <a:p>
                <a:r>
                  <a:rPr lang="zh-CN" altLang="en-US">
                    <a:noFill/>
                  </a:rPr>
                  <a:t> </a:t>
                </a:r>
                <a:endParaRPr lang="zh-CN" altLang="en-US">
                  <a:noFill/>
                </a:endParaRPr>
              </a:p>
            </p:txBody>
          </p:sp>
        </mc:Fallback>
      </mc:AlternateContent>
      <mc:AlternateContent>
        <mc:Choice Requires="a14">
          <p:sp>
            <p:nvSpPr>
              <p:cNvPr id="4" name="QO_5_AN.9_1#41097cef6?vbadefaultcenterpage=1&amp;vbadisplayimagespread=1&amp;parentnodeid=382ea812b&amp;vbahtmlprocessed=1&amp;hasbroken=1"/>
              <p:cNvSpPr/>
              <p:nvPr/>
            </p:nvSpPr>
            <p:spPr>
              <a:xfrm>
                <a:off x="356616" y="2659357"/>
                <a:ext cx="11475720" cy="818706"/>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6400"/>
                  </a:lnSpc>
                </a:pPr>
                <a:r>
                  <a:rPr lang="en-US" altLang="zh-CN" sz="2400" b="1"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[答案]</a:t>
                </a:r>
                <a:r>
                  <a:rPr lang="en-US" altLang="zh-CN" sz="2400" b="1" i="0">
                    <a:solidFill>
                      <a:srgbClr val="FF0000"/>
                    </a:solidFill>
                    <a:latin typeface="SimSun" pitchFamily="34" charset="0"/>
                    <a:ea typeface="SimSun" pitchFamily="34" charset="-122"/>
                    <a:cs typeface="SimSun" pitchFamily="34" charset="-120"/>
                  </a:rPr>
                  <a:t> </a:t>
                </a:r>
                <a:r>
                  <a:rPr lang="en-US" altLang="zh-CN" sz="800" b="0" i="0" u="none">
                    <a:solidFill>
                      <a:srgbClr val="FF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2</m:t>
                      </m:r>
                      <m:rad>
                        <m:radPr>
                          <m:degHide m:val="on"/>
                          <m:ctrlPr>
                            <a:rPr lang="en-US" altLang="zh-CN" sz="2400" b="0" i="1">
                              <a:solidFill>
                                <a:srgbClr val="FF0000"/>
                              </a:solidFill>
                              <a:latin typeface="Cambria Math" panose="02040503050406030204" pitchFamily="18" charset="0"/>
                              <a:ea typeface="微软雅黑" pitchFamily="34" charset="-122"/>
                              <a:cs typeface="Times New Roman" pitchFamily="34" charset="-120"/>
                            </a:rPr>
                          </m:ctrlPr>
                        </m:radPr>
                        <m:deg/>
                        <m:e>
                          <m:f>
                            <m:fPr>
                              <m:type m:val="bar"/>
                              <m:ctrlPr>
                                <a:rPr lang="en-US" altLang="zh-CN" sz="2400" b="0" i="1">
                                  <a:solidFill>
                                    <a:srgbClr val="FF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2</m:t>
                              </m:r>
                            </m:num>
                            <m:den>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35</m:t>
                              </m:r>
                            </m:den>
                          </m:f>
                        </m:e>
                      </m:rad>
                      <m:r>
                        <m:rPr>
                          <m:sty m:val="p"/>
                        </m:rPr>
                        <a:rPr lang="en-US" altLang="zh-CN" sz="2400" b="0" i="0">
                          <a:solidFill>
                            <a:srgbClr val="FF0000"/>
                          </a:solidFill>
                          <a:latin typeface="Times New Roman" pitchFamily="34" charset="0"/>
                          <a:ea typeface="微软雅黑" pitchFamily="34" charset="-122"/>
                          <a:cs typeface="Times New Roman" pitchFamily="34" charset="-120"/>
                        </a:rPr>
                        <m:t> </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FF0000"/>
                    </a:solidFill>
                    <a:latin typeface="SimSun" pitchFamily="34" charset="0"/>
                    <a:ea typeface="SimSun" pitchFamily="34" charset="-122"/>
                    <a:cs typeface="SimSun" pitchFamily="34" charset="-120"/>
                  </a:rPr>
                  <a:t> </a:t>
                </a:r>
                <a:endParaRPr lang="en-US" altLang="zh-CN" sz="2400"/>
              </a:p>
            </p:txBody>
          </p:sp>
        </mc:Choice>
        <mc:Fallback>
          <p:sp>
            <p:nvSpPr>
              <p:cNvPr id="4" name="QO_5_AN.9_1#41097cef6?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2659357"/>
                <a:ext cx="11475720" cy="818706"/>
              </a:xfrm>
              <a:prstGeom prst="rect">
                <a:avLst/>
              </a:prstGeom>
              <a:blipFill rotWithShape="1">
                <a:blip r:embed="rId5"/>
                <a:stretch>
                  <a:fillRect l="-1647" r="0" b="-1481"/>
                </a:stretch>
              </a:blipFill>
            </p:spPr>
            <p:txBody>
              <a:bodyPr/>
              <a:lstStyle/>
              <a:p>
                <a:r>
                  <a:rPr lang="zh-CN" altLang="en-US">
                    <a:noFill/>
                  </a:rPr>
                  <a:t> </a:t>
                </a:r>
                <a:endParaRPr lang="zh-CN" altLang="en-US">
                  <a:noFill/>
                </a:endParaRPr>
              </a:p>
            </p:txBody>
          </p:sp>
        </mc:Fallback>
      </mc:AlternateContent>
      <mc:AlternateContent>
        <mc:Choice Requires="a14">
          <p:sp>
            <p:nvSpPr>
              <p:cNvPr id="5" name="QO_5_AS.10_1#41097cef6?vbadefaultcenterpage=1&amp;vbadisplayimagespread=1&amp;parentnodeid=382ea812b&amp;vbahtmlprocessed=1&amp;hasbroken=1"/>
              <p:cNvSpPr/>
              <p:nvPr/>
            </p:nvSpPr>
            <p:spPr>
              <a:xfrm>
                <a:off x="356616" y="3484857"/>
                <a:ext cx="11475720" cy="1608646"/>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在前</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内，根据牛顿第二定律有</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𝛍</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𝐦𝐚</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，且</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𝐚</m:t>
                      </m:r>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，解得</a:t>
                </a:r>
                <a:r>
                  <a:rPr lang="en-US" altLang="zh-CN" sz="800" b="1" i="0" u="none">
                    <a:solidFill>
                      <a:srgbClr val="FF0000"/>
                    </a:solidFill>
                    <a:latin typeface="SimSun" pitchFamily="34" charset="0"/>
                    <a:ea typeface="SimSun" pitchFamily="34" charset="-122"/>
                    <a:cs typeface="SimSun" pitchFamily="34" charset="-120"/>
                  </a:rPr>
                  <a:t> </a:t>
                </a:r>
              </a:p>
              <a:p>
                <a:pPr latinLnBrk="1">
                  <a:lnSpc>
                    <a:spcPts val="6400"/>
                  </a:lnSpc>
                </a:pP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ad>
                        <m:radPr>
                          <m:degHide m:val="on"/>
                          <m:ctrlPr>
                            <a:rPr lang="en-US" altLang="zh-CN" sz="2400" b="1" i="1">
                              <a:solidFill>
                                <a:srgbClr val="FF0000"/>
                              </a:solidFill>
                              <a:latin typeface="Cambria Math" panose="02040503050406030204" pitchFamily="18" charset="0"/>
                              <a:ea typeface="仿宋" pitchFamily="34" charset="-122"/>
                              <a:cs typeface="Times New Roman" pitchFamily="34" charset="-120"/>
                            </a:rPr>
                          </m:ctrlPr>
                        </m:radPr>
                        <m:deg/>
                        <m:e>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𝟑𝟓</m:t>
                              </m:r>
                            </m:den>
                          </m:f>
                        </m:e>
                      </m:rad>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endParaRPr lang="en-US" altLang="zh-CN" sz="2400"/>
              </a:p>
            </p:txBody>
          </p:sp>
        </mc:Choice>
        <mc:Fallback>
          <p:sp>
            <p:nvSpPr>
              <p:cNvPr id="5" name="QO_5_AS.10_1#41097cef6?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3484857"/>
                <a:ext cx="11475720" cy="1608646"/>
              </a:xfrm>
              <a:prstGeom prst="rect">
                <a:avLst/>
              </a:prstGeom>
              <a:blipFill rotWithShape="1">
                <a:blip r:embed="rId6"/>
                <a:stretch>
                  <a:fillRect l="-1647" r="0"/>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QO_4_BD.11_1#1db5a0d09?hastextimagelayout=1&amp;vbadefaultcenterpage=1&amp;vbadisplayimagespread=1&amp;parentnodeid=382ea812b&amp;vbahtmlprocessed=1&amp;hassurroun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6409944" y="1095923"/>
            <a:ext cx="5394960"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3" name="QO_5_BD.11_2#1db5a0d09?hastextimagelayout=1&amp;vbadefaultcenterpage=1&amp;vbadisplayimagespread=1&amp;parentnodeid=382ea812b&amp;vbahtmlprocessed=1&amp;hasbroken=1"/>
              <p:cNvSpPr/>
              <p:nvPr/>
            </p:nvSpPr>
            <p:spPr>
              <a:xfrm>
                <a:off x="356616" y="1050203"/>
                <a:ext cx="5943600" cy="213614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（3）</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若滑块到达</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点时撤去外力</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，滑块沿</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半圆轨道内侧上滑，并恰好能到达最高点</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则滑块在半圆轨道上克服摩擦力所做的功是</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多少？</a:t>
                </a:r>
                <a:endParaRPr lang="en-US" altLang="zh-CN" sz="2400"/>
              </a:p>
            </p:txBody>
          </p:sp>
        </mc:Choice>
        <mc:Fallback>
          <p:sp>
            <p:nvSpPr>
              <p:cNvPr id="3" name="QO_5_BD.11_2#1db5a0d09?hastextimagelayout=1&amp;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1050203"/>
                <a:ext cx="5943600" cy="2136140"/>
              </a:xfrm>
              <a:prstGeom prst="rect">
                <a:avLst/>
              </a:prstGeom>
              <a:blipFill rotWithShape="1">
                <a:blip r:embed="rId4"/>
                <a:stretch>
                  <a:fillRect l="-3179" r="-5538" b="-7407"/>
                </a:stretch>
              </a:blipFill>
            </p:spPr>
            <p:txBody>
              <a:bodyPr/>
              <a:lstStyle/>
              <a:p>
                <a:r>
                  <a:rPr lang="zh-CN" altLang="en-US">
                    <a:noFill/>
                  </a:rPr>
                  <a:t> </a:t>
                </a:r>
                <a:endParaRPr lang="zh-CN" altLang="en-US">
                  <a:noFill/>
                </a:endParaRPr>
              </a:p>
            </p:txBody>
          </p:sp>
        </mc:Fallback>
      </mc:AlternateContent>
      <mc:AlternateContent>
        <mc:Choice Requires="a14">
          <p:sp>
            <p:nvSpPr>
              <p:cNvPr id="4" name="QO_5_AN.12_1#1db5a0d09?vbadefaultcenterpage=1&amp;vbadisplayimagespread=1&amp;parentnodeid=382ea812b&amp;vbahtmlprocessed=1&amp;hasbroken=1"/>
              <p:cNvSpPr/>
              <p:nvPr/>
            </p:nvSpPr>
            <p:spPr>
              <a:xfrm>
                <a:off x="356616" y="3242286"/>
                <a:ext cx="11475720" cy="4800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[答案]</a:t>
                </a:r>
                <a:r>
                  <a:rPr lang="en-US" altLang="zh-CN" sz="2400" b="1" i="0">
                    <a:solidFill>
                      <a:srgbClr val="FF0000"/>
                    </a:solidFill>
                    <a:latin typeface="SimSun" pitchFamily="34" charset="0"/>
                    <a:ea typeface="SimSun" pitchFamily="34" charset="-122"/>
                    <a:cs typeface="SimSun" pitchFamily="34" charset="-120"/>
                  </a:rPr>
                  <a:t> </a:t>
                </a:r>
                <a:r>
                  <a:rPr lang="en-US" altLang="zh-CN" sz="800" b="0" i="0" u="none">
                    <a:solidFill>
                      <a:srgbClr val="FF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5</m:t>
                      </m:r>
                      <m:r>
                        <m:rPr>
                          <m:sty m:val="p"/>
                        </m:rPr>
                        <a:rPr lang="en-US" altLang="zh-CN" sz="2400" b="0" i="0">
                          <a:solidFill>
                            <a:srgbClr val="FF0000"/>
                          </a:solidFill>
                          <a:latin typeface="Times New Roman" pitchFamily="34" charset="0"/>
                          <a:ea typeface="微软雅黑" pitchFamily="34" charset="-122"/>
                          <a:cs typeface="Times New Roman" pitchFamily="34" charset="-120"/>
                        </a:rPr>
                        <m:t> </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J</m:t>
                      </m:r>
                    </m:oMath>
                  </m:oMathPara>
                </a14:m>
                <a:r>
                  <a:rPr lang="en-US" altLang="zh-CN" sz="800" b="0" i="0" u="none">
                    <a:solidFill>
                      <a:srgbClr val="FF0000"/>
                    </a:solidFill>
                    <a:latin typeface="SimSun" pitchFamily="34" charset="0"/>
                    <a:ea typeface="SimSun" pitchFamily="34" charset="-122"/>
                    <a:cs typeface="SimSun" pitchFamily="34" charset="-120"/>
                  </a:rPr>
                  <a:t> </a:t>
                </a:r>
                <a:endParaRPr lang="en-US" altLang="zh-CN" sz="2400"/>
              </a:p>
            </p:txBody>
          </p:sp>
        </mc:Choice>
        <mc:Fallback>
          <p:sp>
            <p:nvSpPr>
              <p:cNvPr id="4" name="QO_5_AN.12_1#1db5a0d09?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3242286"/>
                <a:ext cx="11475720" cy="480060"/>
              </a:xfrm>
              <a:prstGeom prst="rect">
                <a:avLst/>
              </a:prstGeom>
              <a:blipFill rotWithShape="1">
                <a:blip r:embed="rId5"/>
                <a:stretch>
                  <a:fillRect l="-1647" r="0" b="-36709"/>
                </a:stretch>
              </a:blipFill>
            </p:spPr>
            <p:txBody>
              <a:bodyPr/>
              <a:lstStyle/>
              <a:p>
                <a:r>
                  <a:rPr lang="zh-CN" altLang="en-US">
                    <a:noFill/>
                  </a:rPr>
                  <a:t> </a:t>
                </a:r>
                <a:endParaRPr lang="zh-CN" altLang="en-US">
                  <a:noFill/>
                </a:endParaRPr>
              </a:p>
            </p:txBody>
          </p:sp>
        </mc:Fallback>
      </mc:AlternateContent>
      <mc:AlternateContent>
        <mc:Choice Requires="a14">
          <p:sp>
            <p:nvSpPr>
              <p:cNvPr id="5" name="QO_5_AS.13_1#1db5a0d09?vbadefaultcenterpage=1&amp;vbadisplayimagespread=1&amp;parentnodeid=382ea812b&amp;vbahtmlprocessed=1&amp;hasbroken=1"/>
              <p:cNvSpPr/>
              <p:nvPr/>
            </p:nvSpPr>
            <p:spPr>
              <a:xfrm>
                <a:off x="356616" y="3732443"/>
                <a:ext cx="11475720" cy="1931353"/>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51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滑块恰好能到达最高点</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𝐂</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，根据牛顿第二定律有</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𝐂</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𝐑</m:t>
                          </m:r>
                        </m:den>
                      </m:f>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。对滑块从</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到</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𝐂</m:t>
                      </m:r>
                    </m:oMath>
                  </m:oMathPara>
                </a14:m>
                <a:r>
                  <a:rPr lang="en-US" altLang="zh-CN" sz="800" b="1" i="0" u="none">
                    <a:solidFill>
                      <a:srgbClr val="FF0000"/>
                    </a:solidFill>
                    <a:latin typeface="SimSun" pitchFamily="34" charset="0"/>
                    <a:ea typeface="SimSun" pitchFamily="34" charset="-122"/>
                    <a:cs typeface="SimSun" pitchFamily="34" charset="-120"/>
                  </a:rPr>
                  <a:t> </a:t>
                </a:r>
              </a:p>
              <a:p>
                <a:pPr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的过程，由动能定理得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𝐑</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𝐂</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𝟓</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，可知滑块</a:t>
                </a:r>
              </a:p>
              <a:p>
                <a:pPr latinLnBrk="1">
                  <a:lnSpc>
                    <a:spcPts val="4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克服摩擦力做的功为</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𝟓</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endParaRPr lang="en-US" altLang="zh-CN" sz="2400"/>
              </a:p>
            </p:txBody>
          </p:sp>
        </mc:Choice>
        <mc:Fallback>
          <p:sp>
            <p:nvSpPr>
              <p:cNvPr id="5" name="QO_5_AS.13_1#1db5a0d09?vbadefaultcenterpage=1&amp;vbadisplayimagespread=1&amp;parentnodeid=382ea812b&amp;vbahtmlprocessed=1&amp;hasbroken=1"/>
              <p:cNvSpPr>
                <a:spLocks noRot="1" noChangeAspect="1" noMove="1" noResize="1" noEditPoints="1" noAdjustHandles="1" noChangeArrowheads="1" noChangeShapeType="1" noTextEdit="1"/>
              </p:cNvSpPr>
              <p:nvPr/>
            </p:nvSpPr>
            <p:spPr>
              <a:xfrm>
                <a:off x="356616" y="3732443"/>
                <a:ext cx="11475720" cy="1931353"/>
              </a:xfrm>
              <a:prstGeom prst="rect">
                <a:avLst/>
              </a:prstGeom>
              <a:blipFill rotWithShape="1">
                <a:blip r:embed="rId6"/>
                <a:stretch>
                  <a:fillRect l="-1647" r="-850" b="-7256"/>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par>
                                <p:cTn id="22" presetID="22" presetClass="entr" presetSubtype="8" dur="500" fill="hold" grpId="0"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wipe(left)">
                                      <p:cBhvr>
                                        <p:cTn id="24"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QO_4_BD.14_1#5b23a5030?hastextimagelayout=1&amp;vbadefaultcenterpage=1&amp;vbadisplayimagespread=1&amp;parentnodeid=e386723b3&amp;vbahtmlprocessed=1&amp;hassurround=1&amp;hassurroun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8403336" y="643835"/>
            <a:ext cx="3410712"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3" name="QO_4_BD.14_2#5b23a5030?hastextimagelayout=1&amp;vbadefaultcenterpage=1&amp;vbadisplayimagespread=1&amp;parentnodeid=e386723b3&amp;vbahtmlprocessed=1&amp;hasbroken=1&amp;hassurround=1"/>
              <p:cNvSpPr/>
              <p:nvPr/>
            </p:nvSpPr>
            <p:spPr>
              <a:xfrm>
                <a:off x="356616" y="598116"/>
                <a:ext cx="7927848" cy="164592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对点演练1</a:t>
                </a:r>
                <a:r>
                  <a:rPr lang="en-US" altLang="zh-CN" sz="2400" b="1"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某兴趣小组对一辆自制遥控小车的性能进行研究，</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他们让这辆小车在水平的直轨道上由静止开始运动，并将小</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车运动的全过程记录下来，通过处理转化为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v</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t</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图像，如</a:t>
                </a:r>
              </a:p>
              <a:p>
                <a:pPr latinLnBrk="1">
                  <a:lnSpc>
                    <a:spcPct val="150000"/>
                  </a:lnSpc>
                </a:pPr>
                <a:endParaRPr lang="en-US" altLang="zh-CN" sz="2400"/>
              </a:p>
            </p:txBody>
          </p:sp>
        </mc:Choice>
        <mc:Fallback>
          <p:sp>
            <p:nvSpPr>
              <p:cNvPr id="3" name="QO_4_BD.14_2#5b23a5030?hastextimagelayout=1&amp;vbadefaultcenterpage=1&amp;vbadisplayimagespread=1&amp;parentnodeid=e386723b3&amp;vbahtmlprocessed=1&amp;hasbroken=1&amp;hassurround=1"/>
              <p:cNvSpPr>
                <a:spLocks noRot="1" noChangeAspect="1" noMove="1" noResize="1" noEditPoints="1" noAdjustHandles="1" noChangeArrowheads="1" noChangeShapeType="1" noTextEdit="1"/>
              </p:cNvSpPr>
              <p:nvPr/>
            </p:nvSpPr>
            <p:spPr>
              <a:xfrm>
                <a:off x="356616" y="598116"/>
                <a:ext cx="7927848" cy="1645920"/>
              </a:xfrm>
              <a:prstGeom prst="rect">
                <a:avLst/>
              </a:prstGeom>
              <a:blipFill rotWithShape="1">
                <a:blip r:embed="rId4"/>
                <a:stretch>
                  <a:fillRect l="-2385" r="-6154" b="-7037"/>
                </a:stretch>
              </a:blipFill>
            </p:spPr>
            <p:txBody>
              <a:bodyPr/>
              <a:lstStyle/>
              <a:p>
                <a:r>
                  <a:rPr lang="zh-CN" altLang="en-US">
                    <a:noFill/>
                  </a:rPr>
                  <a:t> </a:t>
                </a:r>
                <a:endParaRPr lang="zh-CN" altLang="en-US">
                  <a:noFill/>
                </a:endParaRPr>
              </a:p>
            </p:txBody>
          </p:sp>
        </mc:Fallback>
      </mc:AlternateContent>
      <p:sp>
        <p:nvSpPr>
          <p:cNvPr id="4" name="QO_5_BD.15_1#e5d2014c2?vbadefaultcenterpage=1&amp;vbadisplayimagespread=1&amp;parentnodeid=5b23a5030&amp;vbahtmlprocessed=1"/>
          <p:cNvSpPr/>
          <p:nvPr/>
        </p:nvSpPr>
        <p:spPr>
          <a:xfrm>
            <a:off x="356616" y="4533654"/>
            <a:ext cx="11475720" cy="49003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（1）</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小车所受到的阻力大小；</a:t>
            </a:r>
            <a:endParaRPr lang="en-US" altLang="zh-CN" sz="2400"/>
          </a:p>
        </p:txBody>
      </p:sp>
      <p:sp>
        <p:nvSpPr>
          <p:cNvPr id="5" name="QO_5_BD.16_1#cccefb0e5?vbadefaultcenterpage=1&amp;vbadisplayimagespread=1&amp;parentnodeid=5b23a5030&amp;vbahtmlprocessed=1"/>
          <p:cNvSpPr/>
          <p:nvPr/>
        </p:nvSpPr>
        <p:spPr>
          <a:xfrm>
            <a:off x="356616" y="5079754"/>
            <a:ext cx="11475720" cy="49003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小车匀速行驶阶段的功率；</a:t>
            </a:r>
            <a:endParaRPr lang="en-US" altLang="zh-CN" sz="2400"/>
          </a:p>
        </p:txBody>
      </p:sp>
      <mc:AlternateContent>
        <mc:Choice Requires="a14">
          <p:sp>
            <p:nvSpPr>
              <p:cNvPr id="6" name="QO_5_BD.17_1#470f6dc0c?vbadefaultcenterpage=1&amp;vbadisplayimagespread=1&amp;parentnodeid=5b23a5030&amp;vbahtmlprocessed=1&amp;hasbroken=1"/>
              <p:cNvSpPr/>
              <p:nvPr/>
            </p:nvSpPr>
            <p:spPr>
              <a:xfrm>
                <a:off x="356616" y="5625854"/>
                <a:ext cx="11475720"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（3）</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小车在加速运动过程中（</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0</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10</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内）位移的大小。</a:t>
                </a:r>
                <a:endParaRPr lang="en-US" altLang="zh-CN" sz="2400"/>
              </a:p>
            </p:txBody>
          </p:sp>
        </mc:Choice>
        <mc:Fallback>
          <p:sp>
            <p:nvSpPr>
              <p:cNvPr id="6" name="QO_5_BD.17_1#470f6dc0c?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5625854"/>
                <a:ext cx="11475720" cy="490030"/>
              </a:xfrm>
              <a:prstGeom prst="rect">
                <a:avLst/>
              </a:prstGeom>
              <a:blipFill rotWithShape="1">
                <a:blip r:embed="rId5"/>
                <a:stretch>
                  <a:fillRect l="-1647" r="0" b="-35000"/>
                </a:stretch>
              </a:blipFill>
            </p:spPr>
            <p:txBody>
              <a:bodyPr/>
              <a:lstStyle/>
              <a:p>
                <a:r>
                  <a:rPr lang="zh-CN" altLang="en-US">
                    <a:noFill/>
                  </a:rPr>
                  <a:t> </a:t>
                </a:r>
                <a:endParaRPr lang="zh-CN" altLang="en-US">
                  <a:noFill/>
                </a:endParaRPr>
              </a:p>
            </p:txBody>
          </p:sp>
        </mc:Fallback>
      </mc:AlternateContent>
      <mc:AlternateContent>
        <mc:Choice Requires="a14">
          <p:sp>
            <p:nvSpPr>
              <p:cNvPr id="7" name="QO_4_BD.14_2#5b23a5030?hastextimagelayout=1&amp;vbadefaultcenterpage=1&amp;vbadisplayimagespread=1&amp;parentnodeid=e386723b3&amp;vbahtmlprocessed=1&amp;hasbroken=1&amp;hassurround=1">
                <a:extLst>
                  <a:ext uri="{FF2B5EF4-FFF2-40B4-BE49-F238E27FC236}">
                    <ele attr="{0344D7C9-6954-4623-AF95-79357A38BA3B}"/>
                  </a:ext>
                </a:extLst>
              </p:cNvPr>
              <p:cNvSpPr/>
              <p:nvPr/>
            </p:nvSpPr>
            <p:spPr>
              <a:xfrm>
                <a:off x="359996" y="2331411"/>
                <a:ext cx="11472007" cy="213614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图所示（除</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10</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时间段图像为曲线外，其余时间段图像均为直线）。已知小车运</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动过程中，</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14</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时间段内小车的功率保持不变，在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14</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末停止遥控而让小车自由</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滑行，小车的质量为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1.0</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kg</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。可认为在整个运动过程中小车所受到的阻力大小不变。</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求：</a:t>
                </a:r>
                <a:endParaRPr lang="en-US" altLang="zh-CN" sz="2400"/>
              </a:p>
            </p:txBody>
          </p:sp>
        </mc:Choice>
        <mc:Fallback>
          <p:sp>
            <p:nvSpPr>
              <p:cNvPr id="7" name="QO_4_BD.14_2#5b23a5030?hastextimagelayout=1&amp;vbadefaultcenterpage=1&amp;vbadisplayimagespread=1&amp;parentnodeid=e386723b3&amp;vbahtmlprocessed=1&amp;hasbroken=1&amp;hassurround=1"/>
              <p:cNvSpPr>
                <a:spLocks noRot="1" noChangeAspect="1" noMove="1" noResize="1" noEditPoints="1" noAdjustHandles="1" noChangeArrowheads="1" noChangeShapeType="1" noTextEdit="1"/>
              </p:cNvSpPr>
              <p:nvPr/>
            </p:nvSpPr>
            <p:spPr>
              <a:xfrm>
                <a:off x="359996" y="2331411"/>
                <a:ext cx="11472007" cy="2136140"/>
              </a:xfrm>
              <a:prstGeom prst="rect">
                <a:avLst/>
              </a:prstGeom>
              <a:blipFill rotWithShape="1">
                <a:blip r:embed="rId6"/>
                <a:stretch>
                  <a:fillRect l="-1594" r="0" b="-7407"/>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QO_5_BD.18_1#e5d2014c2?vbadefaultcenterpage=1&amp;vbadisplayimagespread=1&amp;parentnodeid=5b23a5030&amp;vbahtmlprocessed=1"/>
          <p:cNvSpPr/>
          <p:nvPr/>
        </p:nvSpPr>
        <p:spPr>
          <a:xfrm>
            <a:off x="356616" y="1423298"/>
            <a:ext cx="11475720" cy="49003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（1）</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小车所受到的阻力大小；</a:t>
            </a:r>
            <a:endParaRPr lang="en-US" altLang="zh-CN" sz="2400"/>
          </a:p>
        </p:txBody>
      </p:sp>
      <p:pic>
        <p:nvPicPr>
          <p:cNvPr id="3" name="QO_4_BD.18_2#e5d2014c2?vbadefaultcenterpage=1&amp;vbadisplayimagespread=1&amp;parentnodeid=5b23a5030&amp;vbahtmlprocesse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4370832" y="2051694"/>
            <a:ext cx="3447288"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4" name="QO_5_AN.19_1#e5d2014c2?vbadefaultcenterpage=1&amp;vbadisplayimagespread=1&amp;parentnodeid=5b23a5030&amp;vbahtmlprocessed=1&amp;hasbroken=1"/>
              <p:cNvSpPr/>
              <p:nvPr/>
            </p:nvSpPr>
            <p:spPr>
              <a:xfrm>
                <a:off x="356616" y="3740794"/>
                <a:ext cx="11475720" cy="4800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[答案]</a:t>
                </a:r>
                <a:r>
                  <a:rPr lang="en-US" altLang="zh-CN" sz="2400" b="1" i="0">
                    <a:solidFill>
                      <a:srgbClr val="FF0000"/>
                    </a:solidFill>
                    <a:latin typeface="SimSun" pitchFamily="34" charset="0"/>
                    <a:ea typeface="SimSun" pitchFamily="34" charset="-122"/>
                    <a:cs typeface="SimSun" pitchFamily="34" charset="-120"/>
                  </a:rPr>
                  <a:t> </a:t>
                </a:r>
                <a:r>
                  <a:rPr lang="en-US" altLang="zh-CN" sz="800" b="0" i="0" u="none">
                    <a:solidFill>
                      <a:srgbClr val="FF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1.5</m:t>
                      </m:r>
                      <m:r>
                        <m:rPr>
                          <m:sty m:val="p"/>
                        </m:rPr>
                        <a:rPr lang="en-US" altLang="zh-CN" sz="2400" b="0" i="0">
                          <a:solidFill>
                            <a:srgbClr val="FF0000"/>
                          </a:solidFill>
                          <a:latin typeface="Times New Roman" pitchFamily="34" charset="0"/>
                          <a:ea typeface="微软雅黑" pitchFamily="34" charset="-122"/>
                          <a:cs typeface="Times New Roman" pitchFamily="34" charset="-120"/>
                        </a:rPr>
                        <m:t> </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N</m:t>
                      </m:r>
                    </m:oMath>
                  </m:oMathPara>
                </a14:m>
                <a:r>
                  <a:rPr lang="en-US" altLang="zh-CN" sz="800" b="0" i="0" u="none">
                    <a:solidFill>
                      <a:srgbClr val="FF0000"/>
                    </a:solidFill>
                    <a:latin typeface="SimSun" pitchFamily="34" charset="0"/>
                    <a:ea typeface="SimSun" pitchFamily="34" charset="-122"/>
                    <a:cs typeface="SimSun" pitchFamily="34" charset="-120"/>
                  </a:rPr>
                  <a:t> </a:t>
                </a:r>
                <a:endParaRPr lang="en-US" altLang="zh-CN" sz="2400"/>
              </a:p>
            </p:txBody>
          </p:sp>
        </mc:Choice>
        <mc:Fallback>
          <p:sp>
            <p:nvSpPr>
              <p:cNvPr id="4" name="QO_5_AN.19_1#e5d2014c2?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3740794"/>
                <a:ext cx="11475720" cy="480060"/>
              </a:xfrm>
              <a:prstGeom prst="rect">
                <a:avLst/>
              </a:prstGeom>
              <a:blipFill rotWithShape="1">
                <a:blip r:embed="rId4"/>
                <a:stretch>
                  <a:fillRect l="-1647" r="0" b="-38462"/>
                </a:stretch>
              </a:blipFill>
            </p:spPr>
            <p:txBody>
              <a:bodyPr/>
              <a:lstStyle/>
              <a:p>
                <a:r>
                  <a:rPr lang="zh-CN" altLang="en-US">
                    <a:noFill/>
                  </a:rPr>
                  <a:t> </a:t>
                </a:r>
                <a:endParaRPr lang="zh-CN" altLang="en-US">
                  <a:noFill/>
                </a:endParaRPr>
              </a:p>
            </p:txBody>
          </p:sp>
        </mc:Fallback>
      </mc:AlternateContent>
      <mc:AlternateContent>
        <mc:Choice Requires="a14">
          <p:sp>
            <p:nvSpPr>
              <p:cNvPr id="5" name="QO_5_AS.20_1#e5d2014c2?vbadefaultcenterpage=1&amp;vbadisplayimagespread=1&amp;parentnodeid=5b23a5030&amp;vbahtmlprocessed=1&amp;hasbroken=1"/>
              <p:cNvSpPr/>
              <p:nvPr/>
            </p:nvSpPr>
            <p:spPr>
              <a:xfrm>
                <a:off x="356616" y="4223394"/>
                <a:ext cx="11475720" cy="1067308"/>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5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在</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𝟏𝟒</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𝟏𝟖</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时间段，加速度大小</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𝐚</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𝚫</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𝚫</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𝟔</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𝟎</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𝟏𝟖</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𝟏𝟒</m:t>
                          </m:r>
                        </m:den>
                      </m:f>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𝟓</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，由牛顿</a:t>
                </a:r>
              </a:p>
              <a:p>
                <a:pPr latinLnBrk="1">
                  <a:lnSpc>
                    <a:spcPts val="4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第二定律得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𝐦𝐚</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𝟓</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𝐍</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endParaRPr lang="en-US" altLang="zh-CN" sz="2400"/>
              </a:p>
            </p:txBody>
          </p:sp>
        </mc:Choice>
        <mc:Fallback>
          <p:sp>
            <p:nvSpPr>
              <p:cNvPr id="5" name="QO_5_AS.20_1#e5d2014c2?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4223394"/>
                <a:ext cx="11475720" cy="1067308"/>
              </a:xfrm>
              <a:prstGeom prst="rect">
                <a:avLst/>
              </a:prstGeom>
              <a:blipFill rotWithShape="1">
                <a:blip r:embed="rId5"/>
                <a:stretch>
                  <a:fillRect l="-1647" r="0" b="-12571"/>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QO_5_BD.21_1#cccefb0e5?vbadefaultcenterpage=1&amp;vbadisplayimagespread=1&amp;parentnodeid=5b23a5030&amp;vbahtmlprocessed=1"/>
          <p:cNvSpPr/>
          <p:nvPr/>
        </p:nvSpPr>
        <p:spPr>
          <a:xfrm>
            <a:off x="356616" y="1439617"/>
            <a:ext cx="11475720" cy="49003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小车匀速行驶阶段的功率；</a:t>
            </a:r>
            <a:endParaRPr lang="en-US" altLang="zh-CN" sz="2400"/>
          </a:p>
        </p:txBody>
      </p:sp>
      <p:pic>
        <p:nvPicPr>
          <p:cNvPr id="3" name="QO_4_BD.21_2#cccefb0e5?vbadefaultcenterpage=1&amp;vbadisplayimagespread=1&amp;parentnodeid=5b23a5030&amp;vbahtmlprocesse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4370832" y="2068013"/>
            <a:ext cx="3447288"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4" name="QO_5_AN.22_1#cccefb0e5?vbadefaultcenterpage=1&amp;vbadisplayimagespread=1&amp;parentnodeid=5b23a5030&amp;vbahtmlprocessed=1&amp;hasbroken=1"/>
              <p:cNvSpPr/>
              <p:nvPr/>
            </p:nvSpPr>
            <p:spPr>
              <a:xfrm>
                <a:off x="356616" y="3757113"/>
                <a:ext cx="11475720" cy="4800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[答案]</a:t>
                </a:r>
                <a:r>
                  <a:rPr lang="en-US" altLang="zh-CN" sz="2400" b="1" i="0">
                    <a:solidFill>
                      <a:srgbClr val="FF0000"/>
                    </a:solidFill>
                    <a:latin typeface="SimSun" pitchFamily="34" charset="0"/>
                    <a:ea typeface="SimSun" pitchFamily="34" charset="-122"/>
                    <a:cs typeface="SimSun" pitchFamily="34" charset="-120"/>
                  </a:rPr>
                  <a:t> </a:t>
                </a:r>
                <a:r>
                  <a:rPr lang="en-US" altLang="zh-CN" sz="800" b="0" i="0" u="none">
                    <a:solidFill>
                      <a:srgbClr val="FF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9</m:t>
                      </m:r>
                      <m:r>
                        <m:rPr>
                          <m:sty m:val="p"/>
                        </m:rPr>
                        <a:rPr lang="en-US" altLang="zh-CN" sz="2400" b="0" i="0">
                          <a:solidFill>
                            <a:srgbClr val="FF0000"/>
                          </a:solidFill>
                          <a:latin typeface="Times New Roman" pitchFamily="34" charset="0"/>
                          <a:ea typeface="微软雅黑" pitchFamily="34" charset="-122"/>
                          <a:cs typeface="Times New Roman" pitchFamily="34" charset="-120"/>
                        </a:rPr>
                        <m:t> </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W</m:t>
                      </m:r>
                    </m:oMath>
                  </m:oMathPara>
                </a14:m>
                <a:r>
                  <a:rPr lang="en-US" altLang="zh-CN" sz="800" b="0" i="0" u="none">
                    <a:solidFill>
                      <a:srgbClr val="FF0000"/>
                    </a:solidFill>
                    <a:latin typeface="SimSun" pitchFamily="34" charset="0"/>
                    <a:ea typeface="SimSun" pitchFamily="34" charset="-122"/>
                    <a:cs typeface="SimSun" pitchFamily="34" charset="-120"/>
                  </a:rPr>
                  <a:t> </a:t>
                </a:r>
                <a:endParaRPr lang="en-US" altLang="zh-CN" sz="2400"/>
              </a:p>
            </p:txBody>
          </p:sp>
        </mc:Choice>
        <mc:Fallback>
          <p:sp>
            <p:nvSpPr>
              <p:cNvPr id="4" name="QO_5_AN.22_1#cccefb0e5?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3757113"/>
                <a:ext cx="11475720" cy="480060"/>
              </a:xfrm>
              <a:prstGeom prst="rect">
                <a:avLst/>
              </a:prstGeom>
              <a:blipFill rotWithShape="1">
                <a:blip r:embed="rId4"/>
                <a:stretch>
                  <a:fillRect l="-1647" r="0" b="-37975"/>
                </a:stretch>
              </a:blipFill>
            </p:spPr>
            <p:txBody>
              <a:bodyPr/>
              <a:lstStyle/>
              <a:p>
                <a:r>
                  <a:rPr lang="zh-CN" altLang="en-US">
                    <a:noFill/>
                  </a:rPr>
                  <a:t> </a:t>
                </a:r>
                <a:endParaRPr lang="zh-CN" altLang="en-US">
                  <a:noFill/>
                </a:endParaRPr>
              </a:p>
            </p:txBody>
          </p:sp>
        </mc:Fallback>
      </mc:AlternateContent>
      <mc:AlternateContent>
        <mc:Choice Requires="a14">
          <p:sp>
            <p:nvSpPr>
              <p:cNvPr id="5" name="QO_5_AS.23_1#cccefb0e5?vbadefaultcenterpage=1&amp;vbadisplayimagespread=1&amp;parentnodeid=5b23a5030&amp;vbahtmlprocessed=1"/>
              <p:cNvSpPr/>
              <p:nvPr/>
            </p:nvSpPr>
            <p:spPr>
              <a:xfrm>
                <a:off x="356616" y="4239713"/>
                <a:ext cx="11475720"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在</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𝟏𝟎</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𝟏𝟒</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内小车做匀速运动，速度</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𝟔</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，牵引力大小</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与阻力</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大小相等，则</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𝟓</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𝐍</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，小车匀速运动的功率</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𝐏</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𝐅𝐯</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𝟗</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endParaRPr lang="en-US" altLang="zh-CN" sz="2400"/>
              </a:p>
            </p:txBody>
          </p:sp>
        </mc:Choice>
        <mc:Fallback>
          <p:sp>
            <p:nvSpPr>
              <p:cNvPr id="5" name="QO_5_AS.23_1#cccefb0e5?vbadefaultcenterpage=1&amp;vbadisplayimagespread=1&amp;parentnodeid=5b23a5030&amp;vbahtmlprocessed=1"/>
              <p:cNvSpPr>
                <a:spLocks noRot="1" noChangeAspect="1" noMove="1" noResize="1" noEditPoints="1" noAdjustHandles="1" noChangeArrowheads="1" noChangeShapeType="1" noTextEdit="1"/>
              </p:cNvSpPr>
              <p:nvPr/>
            </p:nvSpPr>
            <p:spPr>
              <a:xfrm>
                <a:off x="356616" y="4239713"/>
                <a:ext cx="11475720" cy="1034669"/>
              </a:xfrm>
              <a:prstGeom prst="rect">
                <a:avLst/>
              </a:prstGeom>
              <a:blipFill rotWithShape="1">
                <a:blip r:embed="rId5"/>
                <a:stretch>
                  <a:fillRect l="-1647" r="0" b="-15882"/>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2" name="QO_5_BD.24_1#470f6dc0c?vbadefaultcenterpage=1&amp;vbadisplayimagespread=1&amp;parentnodeid=5b23a5030&amp;vbahtmlprocessed=1&amp;hasbroken=1"/>
              <p:cNvSpPr/>
              <p:nvPr/>
            </p:nvSpPr>
            <p:spPr>
              <a:xfrm>
                <a:off x="356616" y="923998"/>
                <a:ext cx="11475720"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（3）</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小车在加速运动过程中（</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0</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10</m:t>
                      </m:r>
                      <m:r>
                        <m:rPr>
                          <m:sty m:val="p"/>
                        </m:rPr>
                        <a:rPr lang="en-US" altLang="zh-CN" sz="2400" b="0" i="0">
                          <a:solidFill>
                            <a:srgbClr val="000000"/>
                          </a:solidFill>
                          <a:latin typeface="Times New Roman" pitchFamily="34" charset="0"/>
                          <a:ea typeface="微软雅黑" pitchFamily="34" charset="-122"/>
                          <a:cs typeface="Times New Roman" pitchFamily="34" charset="-120"/>
                        </a:rPr>
                        <m:t> </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s</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内）位移的大小。</a:t>
                </a:r>
                <a:endParaRPr lang="en-US" altLang="zh-CN" sz="2400"/>
              </a:p>
            </p:txBody>
          </p:sp>
        </mc:Choice>
        <mc:Fallback>
          <p:sp>
            <p:nvSpPr>
              <p:cNvPr id="2" name="QO_5_BD.24_1#470f6dc0c?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923998"/>
                <a:ext cx="11475720" cy="490030"/>
              </a:xfrm>
              <a:prstGeom prst="rect">
                <a:avLst/>
              </a:prstGeom>
              <a:blipFill rotWithShape="1">
                <a:blip r:embed="rId3"/>
                <a:stretch>
                  <a:fillRect l="-1647" r="0" b="-35000"/>
                </a:stretch>
              </a:blipFill>
            </p:spPr>
            <p:txBody>
              <a:bodyPr/>
              <a:lstStyle/>
              <a:p>
                <a:r>
                  <a:rPr lang="zh-CN" altLang="en-US">
                    <a:noFill/>
                  </a:rPr>
                  <a:t> </a:t>
                </a:r>
                <a:endParaRPr lang="zh-CN" altLang="en-US">
                  <a:noFill/>
                </a:endParaRPr>
              </a:p>
            </p:txBody>
          </p:sp>
        </mc:Fallback>
      </mc:AlternateContent>
      <p:pic>
        <p:nvPicPr>
          <p:cNvPr id="3" name="QO_4_BD.24_2#470f6dc0c?vbadefaultcenterpage=1&amp;vbadisplayimagespread=1&amp;parentnodeid=5b23a5030&amp;vbahtmlprocessed=1" descr="preencoded.png"/>
          <p:cNvPicPr>
            <a:picLocks noChangeAspect="1"/>
          </p:cNvPicPr>
          <p:nvPr/>
        </p:nvPicPr>
        <p:blipFill>
          <a:blip r:embed="rId4">
            <a:clrChange>
              <a:clrFrom>
                <a:srgbClr val="FFFFFF"/>
              </a:clrFrom>
              <a:clrTo>
                <a:srgbClr val="FFFFFF">
                  <a:alpha val="0"/>
                </a:srgbClr>
              </a:clrTo>
            </a:clrChange>
          </a:blip>
          <a:stretch>
            <a:fillRect/>
          </a:stretch>
        </p:blipFill>
        <p:spPr>
          <a:xfrm>
            <a:off x="4370832" y="1552394"/>
            <a:ext cx="3447288" cy="155448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4" name="QO_5_AN.25_1#470f6dc0c?vbadefaultcenterpage=1&amp;vbadisplayimagespread=1&amp;parentnodeid=5b23a5030&amp;vbahtmlprocessed=1&amp;hasbroken=1"/>
              <p:cNvSpPr/>
              <p:nvPr/>
            </p:nvSpPr>
            <p:spPr>
              <a:xfrm>
                <a:off x="356616" y="3241494"/>
                <a:ext cx="11475720" cy="48006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[答案]</a:t>
                </a:r>
                <a:r>
                  <a:rPr lang="en-US" altLang="zh-CN" sz="2400" b="1" i="0">
                    <a:solidFill>
                      <a:srgbClr val="FF0000"/>
                    </a:solidFill>
                    <a:latin typeface="SimSun" pitchFamily="34" charset="0"/>
                    <a:ea typeface="SimSun" pitchFamily="34" charset="-122"/>
                    <a:cs typeface="SimSun" pitchFamily="34" charset="-120"/>
                  </a:rPr>
                  <a:t> </a:t>
                </a:r>
                <a:r>
                  <a:rPr lang="en-US" altLang="zh-CN" sz="800" b="0" i="0" u="none">
                    <a:solidFill>
                      <a:srgbClr val="FF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42</m:t>
                      </m:r>
                      <m:r>
                        <m:rPr>
                          <m:sty m:val="p"/>
                        </m:rPr>
                        <a:rPr lang="en-US" altLang="zh-CN" sz="2400" b="0" i="0">
                          <a:solidFill>
                            <a:srgbClr val="FF0000"/>
                          </a:solidFill>
                          <a:latin typeface="Times New Roman" pitchFamily="34" charset="0"/>
                          <a:ea typeface="微软雅黑" pitchFamily="34" charset="-122"/>
                          <a:cs typeface="Times New Roman" pitchFamily="34" charset="-120"/>
                        </a:rPr>
                        <m:t> </m:t>
                      </m:r>
                      <m:r>
                        <m:rPr>
                          <m:sty m:val="p"/>
                        </m:rPr>
                        <a:rPr lang="en-US" altLang="zh-CN" sz="2400" b="0" i="0">
                          <a:solidFill>
                            <a:srgbClr val="FF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FF0000"/>
                    </a:solidFill>
                    <a:latin typeface="SimSun" pitchFamily="34" charset="0"/>
                    <a:ea typeface="SimSun" pitchFamily="34" charset="-122"/>
                    <a:cs typeface="SimSun" pitchFamily="34" charset="-120"/>
                  </a:rPr>
                  <a:t> </a:t>
                </a:r>
                <a:endParaRPr lang="en-US" altLang="zh-CN" sz="2400"/>
              </a:p>
            </p:txBody>
          </p:sp>
        </mc:Choice>
        <mc:Fallback>
          <p:sp>
            <p:nvSpPr>
              <p:cNvPr id="4" name="QO_5_AN.25_1#470f6dc0c?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3241494"/>
                <a:ext cx="11475720" cy="480060"/>
              </a:xfrm>
              <a:prstGeom prst="rect">
                <a:avLst/>
              </a:prstGeom>
              <a:blipFill rotWithShape="1">
                <a:blip r:embed="rId5"/>
                <a:stretch>
                  <a:fillRect l="-1647" r="0" b="-38462"/>
                </a:stretch>
              </a:blipFill>
            </p:spPr>
            <p:txBody>
              <a:bodyPr/>
              <a:lstStyle/>
              <a:p>
                <a:r>
                  <a:rPr lang="zh-CN" altLang="en-US">
                    <a:noFill/>
                  </a:rPr>
                  <a:t> </a:t>
                </a:r>
                <a:endParaRPr lang="zh-CN" altLang="en-US">
                  <a:noFill/>
                </a:endParaRPr>
              </a:p>
            </p:txBody>
          </p:sp>
        </mc:Fallback>
      </mc:AlternateContent>
      <mc:AlternateContent>
        <mc:Choice Requires="a14">
          <p:sp>
            <p:nvSpPr>
              <p:cNvPr id="5" name="QO_5_AS.26_1#470f6dc0c?vbadefaultcenterpage=1&amp;vbadisplayimagespread=1&amp;parentnodeid=5b23a5030&amp;vbahtmlprocessed=1&amp;hasbroken=1"/>
              <p:cNvSpPr/>
              <p:nvPr/>
            </p:nvSpPr>
            <p:spPr>
              <a:xfrm>
                <a:off x="356616" y="3724094"/>
                <a:ext cx="11475720" cy="206590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𝟎</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内，小车的位移</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𝟑</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𝟑</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𝟏𝟎</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𝐬</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内，根据动能定理</a:t>
                </a:r>
              </a:p>
              <a:p>
                <a:pPr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有</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𝐏𝐭</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bSup>
                        <m:sSubSupPr>
                          <m:alnScr m:val="off"/>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b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，代入数据解得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𝟑𝟗</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，加速过程中小车的位移大</a:t>
                </a:r>
              </a:p>
              <a:p>
                <a:pPr latinLnBrk="1">
                  <a:lnSpc>
                    <a:spcPts val="4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小</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𝟒𝟐</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endParaRPr lang="en-US" altLang="zh-CN" sz="2400"/>
              </a:p>
            </p:txBody>
          </p:sp>
        </mc:Choice>
        <mc:Fallback>
          <p:sp>
            <p:nvSpPr>
              <p:cNvPr id="5" name="QO_5_AS.26_1#470f6dc0c?vbadefaultcenterpage=1&amp;vbadisplayimagespread=1&amp;parentnodeid=5b23a5030&amp;vbahtmlprocessed=1&amp;hasbroken=1"/>
              <p:cNvSpPr>
                <a:spLocks noRot="1" noChangeAspect="1" noMove="1" noResize="1" noEditPoints="1" noAdjustHandles="1" noChangeArrowheads="1" noChangeShapeType="1" noTextEdit="1"/>
              </p:cNvSpPr>
              <p:nvPr/>
            </p:nvSpPr>
            <p:spPr>
              <a:xfrm>
                <a:off x="356616" y="3724094"/>
                <a:ext cx="11475720" cy="2065909"/>
              </a:xfrm>
              <a:prstGeom prst="rect">
                <a:avLst/>
              </a:prstGeom>
              <a:blipFill rotWithShape="1">
                <a:blip r:embed="rId6"/>
                <a:stretch>
                  <a:fillRect l="-1647" r="-1488" b="-6785"/>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wipe(left)">
                                      <p:cBhvr>
                                        <p:cTn id="21" dur="500"/>
                                        <p:tgtEl>
                                          <p:spTgt spid="5">
                                            <p:txEl>
                                              <p:pRg st="1" end="1"/>
                                            </p:txEl>
                                          </p:spTgt>
                                        </p:tgtEl>
                                      </p:cBhvr>
                                    </p:animEffect>
                                  </p:childTnLst>
                                </p:cTn>
                              </p:par>
                              <p:par>
                                <p:cTn id="22" presetID="22" presetClass="entr" presetSubtype="8" dur="500" fill="hold" grpId="0"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wipe(left)">
                                      <p:cBhvr>
                                        <p:cTn id="24"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QC_4_BD.27_1#9ee08b1f8?hastextimagelayout=1&amp;vbadefaultcenterpage=1&amp;vbadisplayimagespread=1&amp;parentnodeid=e386723b3&amp;vbahtmlprocessed=1&amp;hassurroun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10040112" y="619863"/>
            <a:ext cx="1773936" cy="1344168"/>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3" name="QC_4_BD.27_2#9ee08b1f8?hastextimagelayout=1&amp;segpoint=1&amp;vbadefaultcenterpage=1&amp;vbadisplayimagespread=1&amp;parentnodeid=e386723b3&amp;vbahtmlprocessed=1&amp;hasbroken=1"/>
              <p:cNvSpPr/>
              <p:nvPr/>
            </p:nvSpPr>
            <p:spPr>
              <a:xfrm>
                <a:off x="356616" y="574144"/>
                <a:ext cx="9564624" cy="213194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例题2</a:t>
                </a:r>
                <a:r>
                  <a:rPr lang="en-US" altLang="zh-CN" sz="2400" b="1"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[2022江苏靖江月考]如图所示，一半径为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的半圆形轨道竖直固</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定放置，轨道两端等高，质量为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的质点自轨道端点</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P</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由静止开始滑下，</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滑到最低点</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Q</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时，对轨道的压力为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，重力加速度大小为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g</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。质点</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自</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P</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滑到</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Q</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的过程中，克服摩擦力所做的功为(</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r>
                  <a:rPr lang="en-US" altLang="zh-CN" sz="2400" b="0" i="0">
                    <a:solidFill>
                      <a:srgbClr val="000000"/>
                    </a:solidFill>
                    <a:latin typeface="SimSun" pitchFamily="34" charset="0"/>
                    <a:ea typeface="SimSun" pitchFamily="34" charset="-122"/>
                    <a:cs typeface="SimSun" pitchFamily="34" charset="-120"/>
                  </a:rPr>
                  <a:t> </a:t>
                </a:r>
                <a:endParaRPr lang="en-US" altLang="zh-CN" sz="2400"/>
              </a:p>
            </p:txBody>
          </p:sp>
        </mc:Choice>
        <mc:Fallback>
          <p:sp>
            <p:nvSpPr>
              <p:cNvPr id="3" name="QC_4_BD.27_2#9ee08b1f8?hastextimagelayout=1&amp;segpoint=1&amp;vbadefaultcenterpage=1&amp;vbadisplayimagespread=1&amp;parentnodeid=e386723b3&amp;vbahtmlprocessed=1&amp;hasbroken=1"/>
              <p:cNvSpPr>
                <a:spLocks noRot="1" noChangeAspect="1" noMove="1" noResize="1" noEditPoints="1" noAdjustHandles="1" noChangeArrowheads="1" noChangeShapeType="1" noTextEdit="1"/>
              </p:cNvSpPr>
              <p:nvPr/>
            </p:nvSpPr>
            <p:spPr>
              <a:xfrm>
                <a:off x="356616" y="574144"/>
                <a:ext cx="9564624" cy="2131949"/>
              </a:xfrm>
              <a:prstGeom prst="rect">
                <a:avLst/>
              </a:prstGeom>
              <a:blipFill rotWithShape="1">
                <a:blip r:embed="rId4"/>
                <a:stretch>
                  <a:fillRect l="-1976" r="-4461" b="-7714"/>
                </a:stretch>
              </a:blipFill>
            </p:spPr>
            <p:txBody>
              <a:bodyPr/>
              <a:lstStyle/>
              <a:p>
                <a:r>
                  <a:rPr lang="zh-CN" altLang="en-US">
                    <a:noFill/>
                  </a:rPr>
                  <a:t> </a:t>
                </a:r>
                <a:endParaRPr lang="zh-CN" altLang="en-US">
                  <a:noFill/>
                </a:endParaRPr>
              </a:p>
            </p:txBody>
          </p:sp>
        </mc:Fallback>
      </mc:AlternateContent>
      <p:sp>
        <p:nvSpPr>
          <p:cNvPr id="4" name="QC_4_AN.28_1#9ee08b1f8.bracket?vbadefaultcenterpage=1&amp;vbadisplayimagespread=1&amp;parentnodeid=e386723b3&amp;vbapositionanswer=1&amp;vbahtmlprocessed=1"/>
          <p:cNvSpPr/>
          <p:nvPr/>
        </p:nvSpPr>
        <p:spPr>
          <a:xfrm>
            <a:off x="6813486" y="2212444"/>
            <a:ext cx="271463"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0"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C</a:t>
            </a:r>
            <a:endParaRPr lang="en-US" altLang="zh-CN" sz="2400"/>
          </a:p>
        </p:txBody>
      </p:sp>
      <mc:AlternateContent>
        <mc:Choice Requires="a14">
          <p:sp>
            <p:nvSpPr>
              <p:cNvPr id="5" name="QC_4_BD.29_1#9ee08b1f8.choices?vbadefaultcenterpage=1&amp;vbadisplayimagespread=1&amp;parentnodeid=e386723b3&amp;vbahtmlprocessed=1&amp;hasbroken=1"/>
              <p:cNvSpPr/>
              <p:nvPr/>
            </p:nvSpPr>
            <p:spPr>
              <a:xfrm>
                <a:off x="356616" y="2713839"/>
                <a:ext cx="11475720" cy="712788"/>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6100"/>
                  </a:lnSpc>
                  <a:tabLst>
                    <a:tab pos="2944202"/>
                    <a:tab pos="5875704"/>
                    <a:tab pos="8807205"/>
                  </a:tabLst>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f>
                        <m:fPr>
                          <m:type m:val="ba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num>
                        <m:den>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4</m:t>
                          </m:r>
                        </m:den>
                      </m:f>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B.</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f>
                        <m:fPr>
                          <m:type m:val="ba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num>
                        <m:den>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3</m:t>
                          </m:r>
                        </m:den>
                      </m:f>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C.</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f>
                        <m:fPr>
                          <m:type m:val="ba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num>
                        <m:den>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den>
                      </m:f>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D.</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f>
                        <m:fPr>
                          <m:type m:val="ba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π</m:t>
                          </m:r>
                        </m:num>
                        <m:den>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4</m:t>
                          </m:r>
                        </m:den>
                      </m:f>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endParaRPr lang="en-US" altLang="zh-CN" sz="2400"/>
              </a:p>
            </p:txBody>
          </p:sp>
        </mc:Choice>
        <mc:Fallback>
          <p:sp>
            <p:nvSpPr>
              <p:cNvPr id="5" name="QC_4_BD.29_1#9ee08b1f8.choices?vbadefaultcenterpage=1&amp;vbadisplayimagespread=1&amp;parentnodeid=e386723b3&amp;vbahtmlprocessed=1&amp;hasbroken=1"/>
              <p:cNvSpPr>
                <a:spLocks noRot="1" noChangeAspect="1" noMove="1" noResize="1" noEditPoints="1" noAdjustHandles="1" noChangeArrowheads="1" noChangeShapeType="1" noTextEdit="1"/>
              </p:cNvSpPr>
              <p:nvPr/>
            </p:nvSpPr>
            <p:spPr>
              <a:xfrm>
                <a:off x="356616" y="2713839"/>
                <a:ext cx="11475720" cy="712788"/>
              </a:xfrm>
              <a:prstGeom prst="rect">
                <a:avLst/>
              </a:prstGeom>
              <a:blipFill rotWithShape="1">
                <a:blip r:embed="rId5"/>
                <a:stretch>
                  <a:fillRect l="-1647" r="0" b="-14530"/>
                </a:stretch>
              </a:blipFill>
            </p:spPr>
            <p:txBody>
              <a:bodyPr/>
              <a:lstStyle/>
              <a:p>
                <a:r>
                  <a:rPr lang="zh-CN" altLang="en-US">
                    <a:noFill/>
                  </a:rPr>
                  <a:t> </a:t>
                </a:r>
                <a:endParaRPr lang="zh-CN" altLang="en-US">
                  <a:noFill/>
                </a:endParaRPr>
              </a:p>
            </p:txBody>
          </p:sp>
        </mc:Fallback>
      </mc:AlternateContent>
      <mc:AlternateContent>
        <mc:Choice Requires="a14">
          <p:sp>
            <p:nvSpPr>
              <p:cNvPr id="6" name="QC_4_AS.30_1#9ee08b1f8?vbadefaultcenterpage=1&amp;vbadisplayimagespread=1&amp;parentnodeid=e386723b3&amp;vbahtmlprocessed=1&amp;hasbroken=1"/>
              <p:cNvSpPr/>
              <p:nvPr/>
            </p:nvSpPr>
            <p:spPr>
              <a:xfrm>
                <a:off x="356616" y="3437739"/>
                <a:ext cx="11475720" cy="2702116"/>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在</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𝐐</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点质点受到的竖直向下的重力和竖直向上的支持力的合力充当向心力，所</a:t>
                </a:r>
              </a:p>
              <a:p>
                <a:pPr latinLnBrk="1">
                  <a:lnSpc>
                    <a:spcPts val="50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以有</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𝐍</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𝐑</m:t>
                          </m:r>
                        </m:den>
                      </m:f>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𝐍</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𝐍</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，联立解得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ad>
                        <m:radPr>
                          <m:degHide m:val="on"/>
                          <m:ctrlPr>
                            <a:rPr lang="en-US" altLang="zh-CN" sz="2400" b="1" i="1">
                              <a:solidFill>
                                <a:srgbClr val="FF0000"/>
                              </a:solidFill>
                              <a:latin typeface="Cambria Math" panose="02040503050406030204" pitchFamily="18" charset="0"/>
                              <a:ea typeface="仿宋" pitchFamily="34" charset="-122"/>
                              <a:cs typeface="Times New Roman" pitchFamily="34" charset="-120"/>
                            </a:rPr>
                          </m:ctrlPr>
                        </m:radPr>
                        <m:deg/>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𝐠𝐑</m:t>
                          </m:r>
                        </m:e>
                      </m:rad>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，下滑过程中，根据</a:t>
                </a:r>
              </a:p>
              <a:p>
                <a:pPr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动能定理可得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𝐦𝐠𝐑</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𝐦𝐠𝐑</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，所以克服摩擦力做功为</a:t>
                </a:r>
                <a:r>
                  <a:rPr lang="en-US" altLang="zh-CN" sz="800" b="1" i="0" u="none">
                    <a:solidFill>
                      <a:srgbClr val="FF0000"/>
                    </a:solidFill>
                    <a:latin typeface="SimSun" pitchFamily="34" charset="0"/>
                    <a:ea typeface="SimSun" pitchFamily="34" charset="-122"/>
                    <a:cs typeface="SimSun" pitchFamily="34" charset="-120"/>
                  </a:rPr>
                  <a:t> </a:t>
                </a:r>
              </a:p>
              <a:p>
                <a:pPr latinLnBrk="1">
                  <a:lnSpc>
                    <a:spcPts val="6200"/>
                  </a:lnSpc>
                </a:pPr>
                <a14:m>
                  <m:oMathPara>
                    <m:oMathParaPr>
                      <m:jc/>
                    </m:oMathParaPr>
                    <m:oMath>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𝐦𝐠𝐑</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，C正确。</a:t>
                </a:r>
                <a:endParaRPr lang="en-US" altLang="zh-CN" sz="2400"/>
              </a:p>
            </p:txBody>
          </p:sp>
        </mc:Choice>
        <mc:Fallback>
          <p:sp>
            <p:nvSpPr>
              <p:cNvPr id="6" name="QC_4_AS.30_1#9ee08b1f8?vbadefaultcenterpage=1&amp;vbadisplayimagespread=1&amp;parentnodeid=e386723b3&amp;vbahtmlprocessed=1&amp;hasbroken=1"/>
              <p:cNvSpPr>
                <a:spLocks noRot="1" noChangeAspect="1" noMove="1" noResize="1" noEditPoints="1" noAdjustHandles="1" noChangeArrowheads="1" noChangeShapeType="1" noTextEdit="1"/>
              </p:cNvSpPr>
              <p:nvPr/>
            </p:nvSpPr>
            <p:spPr>
              <a:xfrm>
                <a:off x="356616" y="3437739"/>
                <a:ext cx="11475720" cy="2702116"/>
              </a:xfrm>
              <a:prstGeom prst="rect">
                <a:avLst/>
              </a:prstGeom>
              <a:blipFill rotWithShape="1">
                <a:blip r:embed="rId6"/>
                <a:stretch>
                  <a:fillRect l="-1647" t="-226" r="-1169" b="-3386"/>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left)">
                                      <p:cBhvr>
                                        <p:cTn id="21" dur="500"/>
                                        <p:tgtEl>
                                          <p:spTgt spid="6">
                                            <p:txEl>
                                              <p:pRg st="1" end="1"/>
                                            </p:txEl>
                                          </p:spTgt>
                                        </p:tgtEl>
                                      </p:cBhvr>
                                    </p:animEffect>
                                  </p:childTnLst>
                                </p:cTn>
                              </p:par>
                              <p:par>
                                <p:cTn id="22" presetID="22" presetClass="entr" presetSubtype="8" dur="500" fill="hold" grpId="0"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wipe(left)">
                                      <p:cBhvr>
                                        <p:cTn id="24" dur="500"/>
                                        <p:tgtEl>
                                          <p:spTgt spid="6">
                                            <p:txEl>
                                              <p:pRg st="2" end="2"/>
                                            </p:txEl>
                                          </p:spTgt>
                                        </p:tgtEl>
                                      </p:cBhvr>
                                    </p:animEffect>
                                  </p:childTnLst>
                                </p:cTn>
                              </p:par>
                              <p:par>
                                <p:cTn id="25" presetID="22" presetClass="entr" presetSubtype="8" dur="500" fill="hold" grpId="0"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wipe(left)">
                                      <p:cBhvr>
                                        <p:cTn id="2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6" grpId="0" uiExpand="1" build="p" animBg="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QC_4_BD.31_1#559af624b?hastextimagelayout=1&amp;vbadefaultcenterpage=1&amp;vbadisplayimagespread=1&amp;parentnodeid=e386723b3&amp;vbahtmlprocessed=1&amp;hassurround=1&amp;hassurroun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9800203" y="1364147"/>
            <a:ext cx="1920240" cy="1042416"/>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3" name="QC_4_BD.31_2#559af624b?hastextimagelayout=1&amp;vbadefaultcenterpage=1&amp;vbadisplayimagespread=1&amp;parentnodeid=e386723b3&amp;vbahtmlprocessed=1&amp;hasbroken=1&amp;hassurround=1"/>
              <p:cNvSpPr/>
              <p:nvPr/>
            </p:nvSpPr>
            <p:spPr>
              <a:xfrm>
                <a:off x="356616" y="1318428"/>
                <a:ext cx="9418320" cy="109728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对点演练2</a:t>
                </a:r>
                <a:r>
                  <a:rPr lang="en-US" altLang="zh-CN" sz="2400" b="1"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[2023江苏连云港期末]如图所示，四分之一圆弧轨道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与</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水平直轨道</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相接，圆弧的半径为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BC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的长度也是</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。质量为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m:t>
                      </m:r>
                    </m:oMath>
                  </m:oMathPara>
                </a14:m>
                <a:r>
                  <a:rPr lang="en-US" altLang="zh-CN" sz="800" b="0" i="0" u="none">
                    <a:solidFill>
                      <a:srgbClr val="000000"/>
                    </a:solidFill>
                    <a:latin typeface="SimSun" pitchFamily="34" charset="0"/>
                    <a:ea typeface="SimSun" pitchFamily="34" charset="-122"/>
                    <a:cs typeface="SimSun" pitchFamily="34" charset="-120"/>
                  </a:rPr>
                  <a:t> </a:t>
                </a:r>
              </a:p>
              <a:p>
                <a:pPr latinLnBrk="1">
                  <a:lnSpc>
                    <a:spcPct val="150000"/>
                  </a:lnSpc>
                </a:pPr>
                <a:endParaRPr lang="en-US" altLang="zh-CN" sz="2400"/>
              </a:p>
            </p:txBody>
          </p:sp>
        </mc:Choice>
        <mc:Fallback>
          <p:sp>
            <p:nvSpPr>
              <p:cNvPr id="3" name="QC_4_BD.31_2#559af624b?hastextimagelayout=1&amp;vbadefaultcenterpage=1&amp;vbadisplayimagespread=1&amp;parentnodeid=e386723b3&amp;vbahtmlprocessed=1&amp;hasbroken=1&amp;hassurround=1"/>
              <p:cNvSpPr>
                <a:spLocks noRot="1" noChangeAspect="1" noMove="1" noResize="1" noEditPoints="1" noAdjustHandles="1" noChangeArrowheads="1" noChangeShapeType="1" noTextEdit="1"/>
              </p:cNvSpPr>
              <p:nvPr/>
            </p:nvSpPr>
            <p:spPr>
              <a:xfrm>
                <a:off x="356616" y="1318428"/>
                <a:ext cx="9418320" cy="1097280"/>
              </a:xfrm>
              <a:prstGeom prst="rect">
                <a:avLst/>
              </a:prstGeom>
              <a:blipFill rotWithShape="1">
                <a:blip r:embed="rId4"/>
                <a:stretch>
                  <a:fillRect l="-2006" r="-129" b="-11111"/>
                </a:stretch>
              </a:blipFill>
            </p:spPr>
            <p:txBody>
              <a:bodyPr/>
              <a:lstStyle/>
              <a:p>
                <a:r>
                  <a:rPr lang="zh-CN" altLang="en-US">
                    <a:noFill/>
                  </a:rPr>
                  <a:t> </a:t>
                </a:r>
                <a:endParaRPr lang="zh-CN" altLang="en-US">
                  <a:noFill/>
                </a:endParaRPr>
              </a:p>
            </p:txBody>
          </p:sp>
        </mc:Fallback>
      </mc:AlternateContent>
      <p:sp>
        <p:nvSpPr>
          <p:cNvPr id="4" name="QC_4_AN.32_1#559af624b.bracket?vbadefaultcenterpage=1&amp;vbadisplayimagespread=1&amp;parentnodeid=e386723b3&amp;vbapositionanswer=2&amp;vbahtmlprocessed=1"/>
          <p:cNvSpPr/>
          <p:nvPr/>
        </p:nvSpPr>
        <p:spPr>
          <a:xfrm>
            <a:off x="10157411" y="3089823"/>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0"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D</a:t>
            </a:r>
            <a:endParaRPr lang="en-US" altLang="zh-CN" sz="2400"/>
          </a:p>
        </p:txBody>
      </p:sp>
      <mc:AlternateContent>
        <mc:Choice Requires="a14">
          <p:sp>
            <p:nvSpPr>
              <p:cNvPr id="5" name="QC_4_BD.33_1#559af624b.choices?vbadefaultcenterpage=1&amp;vbadisplayimagespread=1&amp;parentnodeid=e386723b3&amp;vbahtmlprocessed=1&amp;hasbroken=1"/>
              <p:cNvSpPr/>
              <p:nvPr/>
            </p:nvSpPr>
            <p:spPr>
              <a:xfrm>
                <a:off x="356616" y="3585123"/>
                <a:ext cx="11475720" cy="710248"/>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5900"/>
                  </a:lnSpc>
                  <a:tabLst>
                    <a:tab pos="2944202"/>
                    <a:tab pos="5875704"/>
                    <a:tab pos="8807205"/>
                  </a:tabLst>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f>
                        <m:fPr>
                          <m:type m:val="ba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num>
                        <m:den>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den>
                      </m:f>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μ</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B.</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f>
                        <m:fPr>
                          <m:type m:val="ba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fPr>
                        <m:num>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num>
                        <m:den>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2</m:t>
                          </m:r>
                        </m:den>
                      </m:f>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C.</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D.</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d>
                        <m:dPr>
                          <m:begChr m:val="("/>
                          <m:sepChr m:val="|"/>
                          <m:endChr m:val=")"/>
                          <m:grow m:val="on"/>
                          <m:shp m:val="centered"/>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d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μ</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−1</m:t>
                          </m:r>
                        </m:e>
                      </m:d>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mgR</m:t>
                      </m:r>
                    </m:oMath>
                  </m:oMathPara>
                </a14:m>
                <a:r>
                  <a:rPr lang="en-US" altLang="zh-CN" sz="800" b="0" i="0" u="none">
                    <a:solidFill>
                      <a:srgbClr val="000000"/>
                    </a:solidFill>
                    <a:latin typeface="SimSun" pitchFamily="34" charset="0"/>
                    <a:ea typeface="SimSun" pitchFamily="34" charset="-122"/>
                    <a:cs typeface="SimSun" pitchFamily="34" charset="-120"/>
                  </a:rPr>
                  <a:t> </a:t>
                </a:r>
                <a:endParaRPr lang="en-US" altLang="zh-CN" sz="2400"/>
              </a:p>
            </p:txBody>
          </p:sp>
        </mc:Choice>
        <mc:Fallback>
          <p:sp>
            <p:nvSpPr>
              <p:cNvPr id="5" name="QC_4_BD.33_1#559af624b.choices?vbadefaultcenterpage=1&amp;vbadisplayimagespread=1&amp;parentnodeid=e386723b3&amp;vbahtmlprocessed=1&amp;hasbroken=1"/>
              <p:cNvSpPr>
                <a:spLocks noRot="1" noChangeAspect="1" noMove="1" noResize="1" noEditPoints="1" noAdjustHandles="1" noChangeArrowheads="1" noChangeShapeType="1" noTextEdit="1"/>
              </p:cNvSpPr>
              <p:nvPr/>
            </p:nvSpPr>
            <p:spPr>
              <a:xfrm>
                <a:off x="356616" y="3585123"/>
                <a:ext cx="11475720" cy="710248"/>
              </a:xfrm>
              <a:prstGeom prst="rect">
                <a:avLst/>
              </a:prstGeom>
              <a:blipFill rotWithShape="1">
                <a:blip r:embed="rId5"/>
                <a:stretch>
                  <a:fillRect l="-1647" r="0" b="-11966"/>
                </a:stretch>
              </a:blipFill>
            </p:spPr>
            <p:txBody>
              <a:bodyPr/>
              <a:lstStyle/>
              <a:p>
                <a:r>
                  <a:rPr lang="zh-CN" altLang="en-US">
                    <a:noFill/>
                  </a:rPr>
                  <a:t> </a:t>
                </a:r>
                <a:endParaRPr lang="zh-CN" altLang="en-US">
                  <a:noFill/>
                </a:endParaRPr>
              </a:p>
            </p:txBody>
          </p:sp>
        </mc:Fallback>
      </mc:AlternateContent>
      <mc:AlternateContent>
        <mc:Choice Requires="a14">
          <p:sp>
            <p:nvSpPr>
              <p:cNvPr id="6" name="QC_4_AS.34_1#559af624b?vbadefaultcenterpage=1&amp;vbadisplayimagespread=1&amp;parentnodeid=e386723b3&amp;vbahtmlprocessed=1&amp;hasbroken=1"/>
              <p:cNvSpPr/>
              <p:nvPr/>
            </p:nvSpPr>
            <p:spPr>
              <a:xfrm>
                <a:off x="356616" y="4296323"/>
                <a:ext cx="11475720" cy="109924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从</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𝐀</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到</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𝐂</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的过程根据动能定理有</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𝐦𝐠𝐑</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𝐀𝐁</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𝐁𝐂</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𝟎</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𝐁𝐂</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段摩擦力做负</a:t>
                </a:r>
              </a:p>
              <a:p>
                <a:pPr latinLnBrk="1">
                  <a:lnSpc>
                    <a:spcPts val="46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功，</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𝐟𝐁𝐂</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oMath>
                  </m:oMathPara>
                </a14:m>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𝐅</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𝐁𝐂</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𝐑</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𝛍</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𝐦𝐠𝐑</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，联立解得</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𝐖</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𝐟</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𝐀𝐁</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d>
                        <m:dPr>
                          <m:begChr m:val="("/>
                          <m:sepChr m:val="|"/>
                          <m:endChr m:val=")"/>
                          <m:grow m:val="on"/>
                          <m:shp m:val="centered"/>
                          <m:ctrlPr>
                            <a:rPr lang="en-US" altLang="zh-CN" sz="2400" b="1" i="1">
                              <a:solidFill>
                                <a:srgbClr val="FF0000"/>
                              </a:solidFill>
                              <a:latin typeface="Cambria Math" panose="02040503050406030204" pitchFamily="18" charset="0"/>
                              <a:ea typeface="仿宋" pitchFamily="34" charset="-122"/>
                              <a:cs typeface="Times New Roman" pitchFamily="34" charset="-120"/>
                            </a:rPr>
                          </m:ctrlPr>
                        </m:d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𝛍</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e>
                      </m:d>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𝐦𝐠𝐑</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。故选D。</a:t>
                </a:r>
                <a:endParaRPr lang="en-US" altLang="zh-CN" sz="2400"/>
              </a:p>
            </p:txBody>
          </p:sp>
        </mc:Choice>
        <mc:Fallback>
          <p:sp>
            <p:nvSpPr>
              <p:cNvPr id="6" name="QC_4_AS.34_1#559af624b?vbadefaultcenterpage=1&amp;vbadisplayimagespread=1&amp;parentnodeid=e386723b3&amp;vbahtmlprocessed=1&amp;hasbroken=1"/>
              <p:cNvSpPr>
                <a:spLocks noRot="1" noChangeAspect="1" noMove="1" noResize="1" noEditPoints="1" noAdjustHandles="1" noChangeArrowheads="1" noChangeShapeType="1" noTextEdit="1"/>
              </p:cNvSpPr>
              <p:nvPr/>
            </p:nvSpPr>
            <p:spPr>
              <a:xfrm>
                <a:off x="356616" y="4296323"/>
                <a:ext cx="11475720" cy="1099249"/>
              </a:xfrm>
              <a:prstGeom prst="rect">
                <a:avLst/>
              </a:prstGeom>
              <a:blipFill rotWithShape="1">
                <a:blip r:embed="rId6"/>
                <a:stretch>
                  <a:fillRect l="-1647" t="-556" r="-1328" b="-12778"/>
                </a:stretch>
              </a:blipFill>
            </p:spPr>
            <p:txBody>
              <a:bodyPr/>
              <a:lstStyle/>
              <a:p>
                <a:r>
                  <a:rPr lang="zh-CN" altLang="en-US">
                    <a:noFill/>
                  </a:rPr>
                  <a:t> </a:t>
                </a:r>
                <a:endParaRPr lang="zh-CN" altLang="en-US">
                  <a:noFill/>
                </a:endParaRPr>
              </a:p>
            </p:txBody>
          </p:sp>
        </mc:Fallback>
      </mc:AlternateContent>
      <mc:AlternateContent>
        <mc:Choice Requires="a14">
          <p:sp>
            <p:nvSpPr>
              <p:cNvPr id="7" name="QC_4_BD.31_2#559af624b?hastextimagelayout=1&amp;vbadefaultcenterpage=1&amp;vbadisplayimagespread=1&amp;parentnodeid=e386723b3&amp;vbahtmlprocessed=1&amp;hasbroken=1&amp;hassurround=1">
                <a:extLst>
                  <a:ext uri="{FF2B5EF4-FFF2-40B4-BE49-F238E27FC236}">
                    <ele attr="{D136FB92-C2B6-4F6C-B92F-37DB4674E9B1}"/>
                  </a:ext>
                </a:extLst>
              </p:cNvPr>
              <p:cNvSpPr/>
              <p:nvPr/>
            </p:nvSpPr>
            <p:spPr>
              <a:xfrm>
                <a:off x="359996" y="2543723"/>
                <a:ext cx="11472007"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的物体从轨道顶端</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点由静止释放恰好运动到</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C</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处停止，已知物体与两个轨道间的动</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摩擦因数均为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μ</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，重力加速度为</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g</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，则摩擦力在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AB</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段对物体做的功为(</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r>
                  <a:rPr lang="en-US" altLang="zh-CN" sz="2400" b="0" i="0">
                    <a:solidFill>
                      <a:srgbClr val="000000"/>
                    </a:solidFill>
                    <a:latin typeface="SimSun" pitchFamily="34" charset="0"/>
                    <a:ea typeface="SimSun" pitchFamily="34" charset="-122"/>
                    <a:cs typeface="SimSun" pitchFamily="34" charset="-120"/>
                  </a:rPr>
                  <a:t> </a:t>
                </a:r>
                <a:endParaRPr lang="en-US" altLang="zh-CN" sz="2400"/>
              </a:p>
            </p:txBody>
          </p:sp>
        </mc:Choice>
        <mc:Fallback>
          <p:sp>
            <p:nvSpPr>
              <p:cNvPr id="7" name="QC_4_BD.31_2#559af624b?hastextimagelayout=1&amp;vbadefaultcenterpage=1&amp;vbadisplayimagespread=1&amp;parentnodeid=e386723b3&amp;vbahtmlprocessed=1&amp;hasbroken=1&amp;hassurround=1"/>
              <p:cNvSpPr>
                <a:spLocks noRot="1" noChangeAspect="1" noMove="1" noResize="1" noEditPoints="1" noAdjustHandles="1" noChangeArrowheads="1" noChangeShapeType="1" noTextEdit="1"/>
              </p:cNvSpPr>
              <p:nvPr/>
            </p:nvSpPr>
            <p:spPr>
              <a:xfrm>
                <a:off x="359996" y="2543723"/>
                <a:ext cx="11472007" cy="1034669"/>
              </a:xfrm>
              <a:prstGeom prst="rect">
                <a:avLst/>
              </a:prstGeom>
              <a:blipFill rotWithShape="1">
                <a:blip r:embed="rId7"/>
                <a:stretch>
                  <a:fillRect l="-1594" r="0" b="-16471"/>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left)">
                                      <p:cBhvr>
                                        <p:cTn id="21"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6" grpId="0" uiExpand="1" build="p" animBg="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C_3_BD#3cd609567?vbadefaultcenterpage=1&amp;parentnodeid=9ac813232&amp;vbahtmlprocessed=1"/>
          <p:cNvSpPr/>
          <p:nvPr/>
        </p:nvSpPr>
        <p:spPr>
          <a:xfrm>
            <a:off x="356616" y="504000"/>
            <a:ext cx="11475720"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二、动能定理在图像中的应用及其分析方法</a:t>
            </a:r>
            <a:endParaRPr lang="en-US" altLang="zh-CN" sz="2800"/>
          </a:p>
        </p:txBody>
      </p:sp>
      <mc:AlternateContent>
        <mc:Choice Requires="a14">
          <p:sp>
            <p:nvSpPr>
              <p:cNvPr id="3" name="P_4_BD#f0dc72ca4?segpoint=1&amp;vbadefaultcenterpage=1&amp;parentnodeid=3cd609567&amp;vbahtmlprocessed=1&amp;hasbroken=1"/>
              <p:cNvSpPr/>
              <p:nvPr/>
            </p:nvSpPr>
            <p:spPr>
              <a:xfrm>
                <a:off x="356616" y="1145875"/>
                <a:ext cx="11475720"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1.</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首先看清楚图像的种类（如</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v</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t</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E</m:t>
                          </m:r>
                        </m:e>
                        <m: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m:t>
                          </m:r>
                        </m:sub>
                      </m:s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图像等）。</a:t>
                </a:r>
                <a:endParaRPr lang="en-US" altLang="zh-CN" sz="2400"/>
              </a:p>
            </p:txBody>
          </p:sp>
        </mc:Choice>
        <mc:Fallback>
          <p:sp>
            <p:nvSpPr>
              <p:cNvPr id="3" name="P_4_BD#f0dc72ca4?segpoint=1&amp;vbadefaultcenterpage=1&amp;parentnodeid=3cd609567&amp;vbahtmlprocessed=1&amp;hasbroken=1"/>
              <p:cNvSpPr>
                <a:spLocks noRot="1" noChangeAspect="1" noMove="1" noResize="1" noEditPoints="1" noAdjustHandles="1" noChangeArrowheads="1" noChangeShapeType="1" noTextEdit="1"/>
              </p:cNvSpPr>
              <p:nvPr/>
            </p:nvSpPr>
            <p:spPr>
              <a:xfrm>
                <a:off x="356616" y="1145875"/>
                <a:ext cx="11475720" cy="490030"/>
              </a:xfrm>
              <a:prstGeom prst="rect">
                <a:avLst/>
              </a:prstGeom>
              <a:blipFill rotWithShape="1">
                <a:blip r:embed="rId3"/>
                <a:stretch>
                  <a:fillRect l="-1647" r="0" b="-35000"/>
                </a:stretch>
              </a:blipFill>
            </p:spPr>
            <p:txBody>
              <a:bodyPr/>
              <a:lstStyle/>
              <a:p>
                <a:r>
                  <a:rPr lang="zh-CN" altLang="en-US">
                    <a:noFill/>
                  </a:rPr>
                  <a:t> </a:t>
                </a:r>
                <a:endParaRPr lang="zh-CN" altLang="en-US">
                  <a:noFill/>
                </a:endParaRPr>
              </a:p>
            </p:txBody>
          </p:sp>
        </mc:Fallback>
      </mc:AlternateContent>
      <mc:AlternateContent>
        <mc:Choice Requires="a14">
          <p:sp>
            <p:nvSpPr>
              <p:cNvPr id="4" name="P_4_BD#f0dc72ca4?segpoint=1&amp;vbadefaultcenterpage=1&amp;parentnodeid=3cd609567&amp;vbahtmlprocessed=1&amp;hasbroken=1"/>
              <p:cNvSpPr/>
              <p:nvPr/>
            </p:nvSpPr>
            <p:spPr>
              <a:xfrm>
                <a:off x="356616" y="1639380"/>
                <a:ext cx="11475720" cy="103867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挖掘图像的隐含条件，求出所需物理量，如利用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v</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t</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图像与</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t</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轴所包围的“面积”求</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位移，利用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F</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图像与</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轴所包围的“面积”求功，利用</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E</m:t>
                          </m:r>
                        </m:e>
                        <m: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m:t>
                          </m:r>
                        </m:sub>
                      </m:s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m:t>
                      </m:r>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图像的斜率求合力等。</a:t>
                </a:r>
                <a:endParaRPr lang="en-US" altLang="zh-CN" sz="2400"/>
              </a:p>
            </p:txBody>
          </p:sp>
        </mc:Choice>
        <mc:Fallback>
          <p:sp>
            <p:nvSpPr>
              <p:cNvPr id="4" name="P_4_BD#f0dc72ca4?segpoint=1&amp;vbadefaultcenterpage=1&amp;parentnodeid=3cd609567&amp;vbahtmlprocessed=1&amp;hasbroken=1"/>
              <p:cNvSpPr>
                <a:spLocks noRot="1" noChangeAspect="1" noMove="1" noResize="1" noEditPoints="1" noAdjustHandles="1" noChangeArrowheads="1" noChangeShapeType="1" noTextEdit="1"/>
              </p:cNvSpPr>
              <p:nvPr/>
            </p:nvSpPr>
            <p:spPr>
              <a:xfrm>
                <a:off x="356616" y="1639380"/>
                <a:ext cx="11475720" cy="1038670"/>
              </a:xfrm>
              <a:prstGeom prst="rect">
                <a:avLst/>
              </a:prstGeom>
              <a:blipFill rotWithShape="1">
                <a:blip r:embed="rId4"/>
                <a:stretch>
                  <a:fillRect l="-1647" r="-1594" b="-15882"/>
                </a:stretch>
              </a:blipFill>
            </p:spPr>
            <p:txBody>
              <a:bodyPr/>
              <a:lstStyle/>
              <a:p>
                <a:r>
                  <a:rPr lang="zh-CN" altLang="en-US">
                    <a:noFill/>
                  </a:rPr>
                  <a:t> </a:t>
                </a:r>
                <a:endParaRPr lang="zh-CN" altLang="en-US">
                  <a:noFill/>
                </a:endParaRPr>
              </a:p>
            </p:txBody>
          </p:sp>
        </mc:Fallback>
      </mc:AlternateContent>
      <p:sp>
        <p:nvSpPr>
          <p:cNvPr id="5" name="P_4_BD#f0dc72ca4?segpoint=1&amp;vbadefaultcenterpage=1&amp;parentnodeid=3cd609567&amp;vbahtmlprocessed=1"/>
          <p:cNvSpPr/>
          <p:nvPr/>
        </p:nvSpPr>
        <p:spPr>
          <a:xfrm>
            <a:off x="356616" y="2680780"/>
            <a:ext cx="11475720" cy="49003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3.</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再分析还有哪些力做功，根据动能定理列方程，求出相应的物理量。</a:t>
            </a:r>
            <a:endParaRPr lang="en-US" altLang="zh-CN" sz="2400"/>
          </a:p>
        </p:txBody>
      </p:sp>
    </p:spTree>
  </p:cSld>
  <p:clrMapOvr>
    <a:masterClrMapping/>
  </p:clrMapOvr>
  <p:transition>
    <p:split dir="in"/>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2" name="QC_4_BD.35_1#619854ca6?segpoint=1&amp;vbadefaultcenterpage=1&amp;vbadisplayimagespread=1&amp;parentnodeid=3cd609567&amp;vbahtmlprocessed=1&amp;hasbroken=1"/>
              <p:cNvSpPr/>
              <p:nvPr/>
            </p:nvSpPr>
            <p:spPr>
              <a:xfrm>
                <a:off x="356616" y="706892"/>
                <a:ext cx="11475720" cy="158330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例题3</a:t>
                </a:r>
                <a:r>
                  <a:rPr lang="en-US" altLang="zh-CN" sz="2400" b="1"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[2022江苏高考]某滑雪赛道如图所示，滑雪运动员从静止开始沿斜面下滑，经</a:t>
                </a:r>
              </a:p>
              <a:p>
                <a:pPr latinLnBrk="1">
                  <a:lnSpc>
                    <a:spcPts val="43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圆弧滑道起跳。将运动员视为质点，不计摩擦力及空气阻力，此过程中，运动员的动</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能</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E</m:t>
                          </m:r>
                        </m:e>
                        <m: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m:t>
                          </m:r>
                        </m:sub>
                      </m:sSub>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与水平位移</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x</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的关系图像正确的是(</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r>
                  <a:rPr lang="en-US" altLang="zh-CN" sz="2400" b="0" i="0">
                    <a:solidFill>
                      <a:srgbClr val="000000"/>
                    </a:solidFill>
                    <a:latin typeface="SimSun" pitchFamily="34" charset="0"/>
                    <a:ea typeface="SimSun" pitchFamily="34" charset="-122"/>
                    <a:cs typeface="SimSun" pitchFamily="34" charset="-120"/>
                  </a:rPr>
                  <a:t> </a:t>
                </a:r>
                <a:endParaRPr lang="en-US" altLang="zh-CN" sz="2400"/>
              </a:p>
            </p:txBody>
          </p:sp>
        </mc:Choice>
        <mc:Fallback>
          <p:sp>
            <p:nvSpPr>
              <p:cNvPr id="2" name="QC_4_BD.35_1#619854ca6?segpoint=1&amp;vbadefaultcenterpage=1&amp;vbadisplayimagespread=1&amp;parentnodeid=3cd609567&amp;vbahtmlprocessed=1&amp;hasbroken=1"/>
              <p:cNvSpPr>
                <a:spLocks noRot="1" noChangeAspect="1" noMove="1" noResize="1" noEditPoints="1" noAdjustHandles="1" noChangeArrowheads="1" noChangeShapeType="1" noTextEdit="1"/>
              </p:cNvSpPr>
              <p:nvPr/>
            </p:nvSpPr>
            <p:spPr>
              <a:xfrm>
                <a:off x="356616" y="706892"/>
                <a:ext cx="11475720" cy="1583309"/>
              </a:xfrm>
              <a:prstGeom prst="rect">
                <a:avLst/>
              </a:prstGeom>
              <a:blipFill rotWithShape="1">
                <a:blip r:embed="rId3"/>
                <a:stretch>
                  <a:fillRect l="-1647" r="0" b="-10385"/>
                </a:stretch>
              </a:blipFill>
            </p:spPr>
            <p:txBody>
              <a:bodyPr/>
              <a:lstStyle/>
              <a:p>
                <a:r>
                  <a:rPr lang="zh-CN" altLang="en-US">
                    <a:noFill/>
                  </a:rPr>
                  <a:t> </a:t>
                </a:r>
                <a:endParaRPr lang="zh-CN" altLang="en-US">
                  <a:noFill/>
                </a:endParaRPr>
              </a:p>
            </p:txBody>
          </p:sp>
        </mc:Fallback>
      </mc:AlternateContent>
      <p:sp>
        <p:nvSpPr>
          <p:cNvPr id="3" name="QC_4_AN.36_1#619854ca6.bracket?vbadefaultcenterpage=1&amp;vbadisplayimagespread=1&amp;parentnodeid=3cd609567&amp;vbapositionanswer=3&amp;vbahtmlprocessed=1"/>
          <p:cNvSpPr/>
          <p:nvPr/>
        </p:nvSpPr>
        <p:spPr>
          <a:xfrm>
            <a:off x="5962777" y="1799091"/>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0"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A</a:t>
            </a:r>
            <a:endParaRPr lang="en-US" altLang="zh-CN" sz="2400"/>
          </a:p>
        </p:txBody>
      </p:sp>
      <p:pic>
        <p:nvPicPr>
          <p:cNvPr id="4" name="QC_4_BD.37_1#619854ca6?hastextimagelayout=1&amp;vbadefaultcenterpage=1&amp;vbadisplayimagespread=1&amp;parentnodeid=3cd609567&amp;vbahtmlprocessed=1" descr="preencoded.png"/>
          <p:cNvPicPr>
            <a:picLocks noChangeAspect="1"/>
          </p:cNvPicPr>
          <p:nvPr/>
        </p:nvPicPr>
        <p:blipFill>
          <a:blip r:embed="rId4">
            <a:clrChange>
              <a:clrFrom>
                <a:srgbClr val="FFFFFF"/>
              </a:clrFrom>
              <a:clrTo>
                <a:srgbClr val="FFFFFF">
                  <a:alpha val="0"/>
                </a:srgbClr>
              </a:clrTo>
            </a:clrChange>
          </a:blip>
          <a:stretch>
            <a:fillRect/>
          </a:stretch>
        </p:blipFill>
        <p:spPr>
          <a:xfrm>
            <a:off x="9557219" y="2427487"/>
            <a:ext cx="1938528" cy="905256"/>
          </a:xfrm>
          <a:prstGeom prst="rect">
            <a:avLst/>
          </a:prstGeom>
          <a:noFill/>
          <a:extLst>
            <a:ext uri="{909E8E84-426E-40DD-AFC4-6F175D3DCCD1}">
              <a14:hiddenFill xmlns:a14="http://schemas.microsoft.com/office/drawing/2010/main">
                <a:solidFill>
                  <a:scrgbClr r="0" g="0" b="0">
                    <a:alpha val="0"/>
                  </a:scrgbClr>
                </a:solidFill>
              </a14:hiddenFill>
            </a:ext>
          </a:extLst>
        </p:spPr>
      </p:pic>
      <p:sp>
        <p:nvSpPr>
          <p:cNvPr id="5" name="QC_4_BD.37_2#619854ca6.choices?hastextimagelayout=1&amp;vbadefaultcenterpage=1&amp;vbadisplayimagespread=1&amp;parentnodeid=3cd609567&amp;vbahtmlprocessed=1"/>
          <p:cNvSpPr/>
          <p:nvPr/>
        </p:nvSpPr>
        <p:spPr>
          <a:xfrm>
            <a:off x="356616" y="2368241"/>
            <a:ext cx="9400032" cy="1257618"/>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2425700"/>
                <a:tab pos="4839335"/>
                <a:tab pos="7252970"/>
              </a:tabLst>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&amp;1&amp;</a:t>
            </a:r>
            <a:r>
              <a:rPr lang="en-US" altLang="zh-CN" sz="625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B.</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&amp;2&amp;</a:t>
            </a:r>
            <a:r>
              <a:rPr lang="en-US" altLang="zh-CN" sz="24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C.</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&amp;3&amp;</a:t>
            </a:r>
            <a:r>
              <a:rPr lang="en-US" altLang="zh-CN" sz="24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D.</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&amp;4&amp;</a:t>
            </a:r>
            <a:r>
              <a:rPr lang="en-US" altLang="zh-CN" sz="24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endParaRPr lang="en-US" altLang="zh-CN" sz="900">
              <a:latin typeface="宋体" panose="02010600030101010101" pitchFamily="2" charset="-122"/>
            </a:endParaRPr>
          </a:p>
        </p:txBody>
      </p:sp>
      <p:pic>
        <p:nvPicPr>
          <p:cNvPr id="6" name="QC_4_BD.37_2#619854ca6?hastextimagelayout=1&amp;vbadefaultcenterpage=1&amp;vbadisplayimagespread=1&amp;parentnodeid=3cd609567&amp;inlineimagemarkindex=1&amp;vbahtmlprocessed=1" descr="preencoded.png"/>
          <p:cNvPicPr>
            <a:picLocks noChangeAspect="1"/>
          </p:cNvPicPr>
          <p:nvPr/>
        </p:nvPicPr>
        <p:blipFill>
          <a:blip r:embed="rId5">
            <a:clrChange>
              <a:clrFrom>
                <a:srgbClr val="FFFFFF"/>
              </a:clrFrom>
              <a:clrTo>
                <a:srgbClr val="FFFFFF">
                  <a:alpha val="0"/>
                </a:srgbClr>
              </a:clrTo>
            </a:clrChange>
          </a:blip>
          <a:stretch>
            <a:fillRect/>
          </a:stretch>
        </p:blipFill>
        <p:spPr>
          <a:xfrm>
            <a:off x="654653" y="2363987"/>
            <a:ext cx="1197864" cy="1261872"/>
          </a:xfrm>
          <a:prstGeom prst="rect">
            <a:avLst/>
          </a:prstGeom>
          <a:noFill/>
          <a:extLst>
            <a:ext uri="{909E8E84-426E-40DD-AFC4-6F175D3DCCD1}">
              <a14:hiddenFill xmlns:a14="http://schemas.microsoft.com/office/drawing/2010/main">
                <a:solidFill>
                  <a:scrgbClr r="0" g="0" b="0">
                    <a:alpha val="0"/>
                  </a:scrgbClr>
                </a:solidFill>
              </a14:hiddenFill>
            </a:ext>
          </a:extLst>
        </p:spPr>
      </p:pic>
      <p:pic>
        <p:nvPicPr>
          <p:cNvPr id="7" name="QC_4_BD.37_2#619854ca6?hastextimagelayout=1&amp;vbadefaultcenterpage=1&amp;vbadisplayimagespread=1&amp;parentnodeid=3cd609567&amp;inlineimagemarkindex=2&amp;vbahtmlprocessed=1" descr="preencoded.png"/>
          <p:cNvPicPr>
            <a:picLocks noChangeAspect="1"/>
          </p:cNvPicPr>
          <p:nvPr/>
        </p:nvPicPr>
        <p:blipFill>
          <a:blip r:embed="rId6">
            <a:clrChange>
              <a:clrFrom>
                <a:srgbClr val="FFFFFF"/>
              </a:clrFrom>
              <a:clrTo>
                <a:srgbClr val="FFFFFF">
                  <a:alpha val="0"/>
                </a:srgbClr>
              </a:clrTo>
            </a:clrChange>
          </a:blip>
          <a:stretch>
            <a:fillRect/>
          </a:stretch>
        </p:blipFill>
        <p:spPr>
          <a:xfrm>
            <a:off x="3063526" y="2363987"/>
            <a:ext cx="1197864" cy="1261872"/>
          </a:xfrm>
          <a:prstGeom prst="rect">
            <a:avLst/>
          </a:prstGeom>
          <a:noFill/>
          <a:extLst>
            <a:ext uri="{909E8E84-426E-40DD-AFC4-6F175D3DCCD1}">
              <a14:hiddenFill xmlns:a14="http://schemas.microsoft.com/office/drawing/2010/main">
                <a:solidFill>
                  <a:scrgbClr r="0" g="0" b="0">
                    <a:alpha val="0"/>
                  </a:scrgbClr>
                </a:solidFill>
              </a14:hiddenFill>
            </a:ext>
          </a:extLst>
        </p:spPr>
      </p:pic>
      <p:pic>
        <p:nvPicPr>
          <p:cNvPr id="8" name="QC_4_BD.37_2#619854ca6?hastextimagelayout=1&amp;vbadefaultcenterpage=1&amp;vbadisplayimagespread=1&amp;parentnodeid=3cd609567&amp;inlineimagemarkindex=3&amp;vbahtmlprocessed=1" descr="preencoded.png"/>
          <p:cNvPicPr>
            <a:picLocks noChangeAspect="1"/>
          </p:cNvPicPr>
          <p:nvPr/>
        </p:nvPicPr>
        <p:blipFill>
          <a:blip r:embed="rId7">
            <a:clrChange>
              <a:clrFrom>
                <a:srgbClr val="FFFFFF"/>
              </a:clrFrom>
              <a:clrTo>
                <a:srgbClr val="FFFFFF">
                  <a:alpha val="0"/>
                </a:srgbClr>
              </a:clrTo>
            </a:clrChange>
          </a:blip>
          <a:stretch>
            <a:fillRect/>
          </a:stretch>
        </p:blipFill>
        <p:spPr>
          <a:xfrm>
            <a:off x="5477161" y="2363987"/>
            <a:ext cx="1197864" cy="1261872"/>
          </a:xfrm>
          <a:prstGeom prst="rect">
            <a:avLst/>
          </a:prstGeom>
          <a:noFill/>
          <a:extLst>
            <a:ext uri="{909E8E84-426E-40DD-AFC4-6F175D3DCCD1}">
              <a14:hiddenFill xmlns:a14="http://schemas.microsoft.com/office/drawing/2010/main">
                <a:solidFill>
                  <a:scrgbClr r="0" g="0" b="0">
                    <a:alpha val="0"/>
                  </a:scrgbClr>
                </a:solidFill>
              </a14:hiddenFill>
            </a:ext>
          </a:extLst>
        </p:spPr>
      </p:pic>
      <p:pic>
        <p:nvPicPr>
          <p:cNvPr id="9" name="QC_4_BD.37_2#619854ca6?hastextimagelayout=1&amp;vbadefaultcenterpage=1&amp;vbadisplayimagespread=1&amp;parentnodeid=3cd609567&amp;inlineimagemarkindex=4&amp;vbahtmlprocessed=1" descr="preencoded.png"/>
          <p:cNvPicPr>
            <a:picLocks noChangeAspect="1"/>
          </p:cNvPicPr>
          <p:nvPr/>
        </p:nvPicPr>
        <p:blipFill>
          <a:blip r:embed="rId8">
            <a:clrChange>
              <a:clrFrom>
                <a:srgbClr val="FFFFFF"/>
              </a:clrFrom>
              <a:clrTo>
                <a:srgbClr val="FFFFFF">
                  <a:alpha val="0"/>
                </a:srgbClr>
              </a:clrTo>
            </a:clrChange>
          </a:blip>
          <a:stretch>
            <a:fillRect/>
          </a:stretch>
        </p:blipFill>
        <p:spPr>
          <a:xfrm>
            <a:off x="7909909" y="2363987"/>
            <a:ext cx="1307592" cy="1261872"/>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10" name="QC_4_AS.38_1#619854ca6?vbadefaultcenterpage=1&amp;vbadisplayimagespread=1&amp;parentnodeid=3cd609567&amp;vbahtmlprocessed=1&amp;hasbroken=1"/>
              <p:cNvSpPr/>
              <p:nvPr/>
            </p:nvSpPr>
            <p:spPr>
              <a:xfrm>
                <a:off x="356616" y="3633987"/>
                <a:ext cx="11475720" cy="2373122"/>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设斜面倾角为</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，不计摩擦力及空气阻力，由题意可知运动员在沿斜面下滑</a:t>
                </a:r>
              </a:p>
              <a:p>
                <a:pPr latinLnBrk="1">
                  <a:lnSpc>
                    <a:spcPts val="6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过程中根据动能定理有</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𝐄</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𝐤</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𝐦𝐠𝐱</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𝐭𝐚𝐧</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，即</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𝐄</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𝐤</m:t>
                              </m:r>
                            </m:sub>
                          </m:sSub>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𝐭𝐚𝐧</m:t>
                      </m:r>
                      <m:r>
                        <m:rPr>
                          <m:sty m:val="b"/>
                        </m:rPr>
                        <a:rPr lang="en-US" altLang="zh-CN" sz="2400" b="1" i="0">
                          <a:solidFill>
                            <a:srgbClr val="FF0000"/>
                          </a:solidFill>
                          <a:latin typeface="Times New Roman" pitchFamily="34" charset="0"/>
                          <a:ea typeface="仿宋" pitchFamily="34" charset="-122"/>
                          <a:cs typeface="Times New Roman" pitchFamily="34" charset="-120"/>
                        </a:rPr>
                        <m:t> </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，下滑过程中开始阶段</a:t>
                </a:r>
              </a:p>
              <a:p>
                <a:pPr latinLnBrk="1">
                  <a:lnSpc>
                    <a:spcPts val="43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倾角</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不变，</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𝐄</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𝐤</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𝐱</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图像为一条直线；经过圆弧轨道至最低点过程中</a:t>
                </a:r>
                <a:r>
                  <a:rPr lang="en-US" altLang="zh-CN" sz="800" b="1" i="0" u="none">
                    <a:solidFill>
                      <a:srgbClr val="FF0000"/>
                    </a:solidFill>
                    <a:latin typeface="SimSun" pitchFamily="34" charset="0"/>
                    <a:ea typeface="SimSun" pitchFamily="34" charset="-122"/>
                    <a:cs typeface="SimSun" pitchFamily="34" charset="-120"/>
                  </a:rPr>
                  <a:t> </a:t>
                </a: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𝛉</m:t>
                      </m:r>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减小，即图</a:t>
                </a:r>
              </a:p>
              <a:p>
                <a:pPr latinLnBrk="1">
                  <a:lnSpc>
                    <a:spcPts val="4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像斜率减小，后沿圆弧轨道起跳，重力做负功，动能减小。故选A。</a:t>
                </a:r>
                <a:endParaRPr lang="en-US" altLang="zh-CN" sz="2400"/>
              </a:p>
            </p:txBody>
          </p:sp>
        </mc:Choice>
        <mc:Fallback>
          <p:sp>
            <p:nvSpPr>
              <p:cNvPr id="10" name="QC_4_AS.38_1#619854ca6?vbadefaultcenterpage=1&amp;vbadisplayimagespread=1&amp;parentnodeid=3cd609567&amp;vbahtmlprocessed=1&amp;hasbroken=1"/>
              <p:cNvSpPr>
                <a:spLocks noRot="1" noChangeAspect="1" noMove="1" noResize="1" noEditPoints="1" noAdjustHandles="1" noChangeArrowheads="1" noChangeShapeType="1" noTextEdit="1"/>
              </p:cNvSpPr>
              <p:nvPr/>
            </p:nvSpPr>
            <p:spPr>
              <a:xfrm>
                <a:off x="356616" y="3633987"/>
                <a:ext cx="11475720" cy="2373122"/>
              </a:xfrm>
              <a:prstGeom prst="rect">
                <a:avLst/>
              </a:prstGeom>
              <a:blipFill rotWithShape="1">
                <a:blip r:embed="rId9"/>
                <a:stretch>
                  <a:fillRect l="-1647" r="-903" b="-7198"/>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10">
                                            <p:bg/>
                                          </p:spTgt>
                                        </p:tgtEl>
                                        <p:attrNameLst>
                                          <p:attrName>style.visibility</p:attrName>
                                        </p:attrNameLst>
                                      </p:cBhvr>
                                      <p:to>
                                        <p:strVal val="visible"/>
                                      </p:to>
                                    </p:set>
                                    <p:animEffect transition="in" filter="wipe(left)">
                                      <p:cBhvr>
                                        <p:cTn id="15" dur="500"/>
                                        <p:tgtEl>
                                          <p:spTgt spid="10">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wipe(left)">
                                      <p:cBhvr>
                                        <p:cTn id="18" dur="500"/>
                                        <p:tgtEl>
                                          <p:spTgt spid="10">
                                            <p:txEl>
                                              <p:pRg st="0" end="0"/>
                                            </p:tx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wipe(left)">
                                      <p:cBhvr>
                                        <p:cTn id="21" dur="500"/>
                                        <p:tgtEl>
                                          <p:spTgt spid="10">
                                            <p:txEl>
                                              <p:pRg st="1" end="1"/>
                                            </p:txEl>
                                          </p:spTgt>
                                        </p:tgtEl>
                                      </p:cBhvr>
                                    </p:animEffect>
                                  </p:childTnLst>
                                </p:cTn>
                              </p:par>
                              <p:par>
                                <p:cTn id="22" presetID="22" presetClass="entr" presetSubtype="8" dur="500" fill="hold" grpId="0" nodeType="with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animEffect transition="in" filter="wipe(left)">
                                      <p:cBhvr>
                                        <p:cTn id="24" dur="500"/>
                                        <p:tgtEl>
                                          <p:spTgt spid="10">
                                            <p:txEl>
                                              <p:pRg st="2" end="2"/>
                                            </p:txEl>
                                          </p:spTgt>
                                        </p:tgtEl>
                                      </p:cBhvr>
                                    </p:animEffect>
                                  </p:childTnLst>
                                </p:cTn>
                              </p:par>
                              <p:par>
                                <p:cTn id="25" presetID="22" presetClass="entr" presetSubtype="8" dur="500" fill="hold" grpId="0" nodeType="with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animEffect transition="in" filter="wipe(left)">
                                      <p:cBhvr>
                                        <p:cTn id="27"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10" grpId="0" uiExpand="1" build="p" animBg="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18" name="P_4_BD#b0ad59e4d?colgroup=37&amp;vbadefaultcenterpage=1&amp;parentnodeid=3cd609567&amp;vbahtmlprocessed=1&amp;hasbroken=1"/>
          <p:cNvGraphicFramePr>
            <a:graphicFrameLocks noGrp="1"/>
          </p:cNvGraphicFramePr>
          <p:nvPr/>
        </p:nvGraphicFramePr>
        <p:xfrm>
          <a:off x="356616" y="942984"/>
          <a:ext cx="11448288" cy="5405062"/>
        </p:xfrm>
        <a:graphic>
          <a:graphicData uri="http://schemas.openxmlformats.org/drawingml/2006/table">
            <a:tbl>
              <a:tblPr/>
              <a:tblGrid>
                <a:gridCol w="11448288"/>
              </a:tblGrid>
              <a:tr h="5405062">
                <a:tc>
                  <a:txBody>
                    <a:bodyPr vert="horz" wrap="square"/>
                    <a:lstStyle/>
                    <a:p>
                      <a:pPr algn="l" latinLnBrk="1" hangingPunct="0">
                        <a:lnSpc>
                          <a:spcPts val="37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规律总结</a:t>
                      </a:r>
                      <a:endParaRPr lang="en-US" altLang="zh-CN" sz="1200"/>
                    </a:p>
                    <a:p>
                      <a:pPr algn="l" latinLnBrk="1" hangingPunct="0">
                        <a:lnSpc>
                          <a:spcPts val="37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图像所围“面积”和图像斜率的含义</a:t>
                      </a:r>
                      <a:endParaRPr lang="en-US" altLang="zh-CN" sz="1200"/>
                    </a:p>
                    <a:p>
                      <a:pPr algn="ctr" latinLnBrk="1" hangingPunct="0">
                        <a:lnSpc>
                          <a:spcPts val="29300"/>
                        </a:lnSpc>
                      </a:pPr>
                      <a:r>
                        <a:rPr lang="en-US" altLang="zh-CN" sz="1855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_</a:t>
                      </a:r>
                      <a:r>
                        <a:rPr lang="en-US" altLang="zh-CN" sz="900" b="0" i="0" kern="0" spc="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____________________________________________________________________________</a:t>
                      </a:r>
                      <a:endParaRPr lang="en-US" altLang="zh-CN" sz="900" spc="0">
                        <a:latin typeface="宋体" panose="02010600030101010101" pitchFamily="2" charset="-122"/>
                      </a:endParaRPr>
                    </a:p>
                  </a:txBody>
                  <a:tcPr marL="72000" marR="7200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3" name="P_4_BD#b0ad59e4d.table_image?tableimageindex=1&amp;vbadefaultcenterpage=1&amp;parentnodeid=3cd609567&amp;vbahtmlprocesse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3908416" y="1966190"/>
            <a:ext cx="4778384" cy="4192647"/>
          </a:xfrm>
          <a:prstGeom prst="rect">
            <a:avLst/>
          </a:prstGeom>
          <a:noFill/>
          <a:extLst>
            <a:ext uri="{909E8E84-426E-40DD-AFC4-6F175D3DCCD1}">
              <a14:hiddenFill xmlns:a14="http://schemas.microsoft.com/office/drawing/2010/main">
                <a:solidFill>
                  <a:scrgbClr r="0" g="0" b="0">
                    <a:alpha val="0"/>
                  </a:scrgbClr>
                </a:solidFill>
              </a14:hiddenFill>
            </a:ext>
          </a:extLst>
        </p:spPr>
      </p:pic>
    </p:spTree>
  </p:cSld>
  <p:clrMapOvr>
    <a:masterClrMapping/>
  </p:clrMapOvr>
  <p:transition>
    <p:split dir="in"/>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2" name="QC_4_BD.39_1#fd6937ec9?vbadefaultcenterpage=1&amp;vbadisplayimagespread=1&amp;parentnodeid=3cd609567&amp;vbahtmlprocessed=1&amp;hasbroken=1"/>
              <p:cNvSpPr/>
              <p:nvPr/>
            </p:nvSpPr>
            <p:spPr>
              <a:xfrm>
                <a:off x="356616" y="1303411"/>
                <a:ext cx="11475720"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对点演练3</a:t>
                </a:r>
                <a:r>
                  <a:rPr lang="en-US" altLang="zh-CN" sz="2400" b="1"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[2023江苏无锡期末]传送带以恒定速率顺时针传动，物块以一定的初速度</a:t>
                </a:r>
              </a:p>
              <a:p>
                <a:pPr latinLnBrk="1">
                  <a:lnSpc>
                    <a:spcPts val="4200"/>
                  </a:lnSpc>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冲上传送带。物块的动能</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sSub>
                        <m:sSubPr>
                          <m:ctrlPr>
                            <a:rPr lang="en-US" altLang="zh-CN" sz="2400" b="0" i="1">
                              <a:solidFill>
                                <a:srgbClr val="000000"/>
                              </a:solidFill>
                              <a:latin typeface="Cambria Math" panose="02040503050406030204" pitchFamily="18" charset="0"/>
                              <a:ea typeface="微软雅黑" pitchFamily="34" charset="-122"/>
                              <a:cs typeface="Times New Roman" pitchFamily="34" charset="-120"/>
                            </a:rPr>
                          </m:ctrlPr>
                        </m:sSubPr>
                        <m:e>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E</m:t>
                          </m:r>
                        </m:e>
                        <m:sub>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k</m:t>
                          </m:r>
                        </m:sub>
                      </m:sSub>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随时间</a:t>
                </a:r>
                <a:r>
                  <a:rPr lang="en-US" altLang="zh-CN" sz="800" b="0" i="0" u="none">
                    <a:solidFill>
                      <a:srgbClr val="000000"/>
                    </a:solidFill>
                    <a:latin typeface="SimSun" pitchFamily="34" charset="0"/>
                    <a:ea typeface="SimSun" pitchFamily="34" charset="-122"/>
                    <a:cs typeface="SimSun" pitchFamily="34" charset="-120"/>
                  </a:rPr>
                  <a:t> </a:t>
                </a:r>
                <a14:m>
                  <m:oMathPara>
                    <m:oMathParaPr>
                      <m:jc/>
                    </m:oMathParaPr>
                    <m:oMath>
                      <m:r>
                        <m:rPr>
                          <m:sty m:val="p"/>
                        </m:rPr>
                        <a:rPr lang="en-US" altLang="zh-CN" sz="2400" b="0" i="0">
                          <a:solidFill>
                            <a:srgbClr val="000000"/>
                          </a:solidFill>
                          <a:latin typeface="Cambria Math" panose="02040503050406030204" pitchFamily="18" charset="0"/>
                          <a:ea typeface="微软雅黑" pitchFamily="34" charset="-122"/>
                          <a:cs typeface="Times New Roman" pitchFamily="34" charset="-120"/>
                        </a:rPr>
                        <m:t>t</m:t>
                      </m:r>
                    </m:oMath>
                  </m:oMathPara>
                </a14:m>
                <a:r>
                  <a:rPr lang="en-US" altLang="zh-CN" sz="800" b="0" i="0" u="none">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变化的图像可能正确的是(</a:t>
                </a:r>
                <a:r>
                  <a:rPr lang="en-US" altLang="zh-CN" sz="2400" b="0" i="0">
                    <a:solidFill>
                      <a:srgbClr val="000000"/>
                    </a:solidFill>
                    <a:latin typeface="SimSun" pitchFamily="34" charset="0"/>
                    <a:ea typeface="SimSun" pitchFamily="34" charset="-122"/>
                    <a:cs typeface="SimSun"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t>
                </a:r>
                <a:r>
                  <a:rPr lang="en-US" altLang="zh-CN" sz="2400" b="0" i="0">
                    <a:solidFill>
                      <a:srgbClr val="000000"/>
                    </a:solidFill>
                    <a:latin typeface="SimSun" pitchFamily="34" charset="0"/>
                    <a:ea typeface="SimSun" pitchFamily="34" charset="-122"/>
                    <a:cs typeface="SimSun" pitchFamily="34" charset="-120"/>
                  </a:rPr>
                  <a:t> </a:t>
                </a:r>
                <a:endParaRPr lang="en-US" altLang="zh-CN" sz="2400"/>
              </a:p>
            </p:txBody>
          </p:sp>
        </mc:Choice>
        <mc:Fallback>
          <p:sp>
            <p:nvSpPr>
              <p:cNvPr id="2" name="QC_4_BD.39_1#fd6937ec9?vbadefaultcenterpage=1&amp;vbadisplayimagespread=1&amp;parentnodeid=3cd609567&amp;vbahtmlprocessed=1&amp;hasbroken=1"/>
              <p:cNvSpPr>
                <a:spLocks noRot="1" noChangeAspect="1" noMove="1" noResize="1" noEditPoints="1" noAdjustHandles="1" noChangeArrowheads="1" noChangeShapeType="1" noTextEdit="1"/>
              </p:cNvSpPr>
              <p:nvPr/>
            </p:nvSpPr>
            <p:spPr>
              <a:xfrm>
                <a:off x="356616" y="1303411"/>
                <a:ext cx="11475720" cy="1034669"/>
              </a:xfrm>
              <a:prstGeom prst="rect">
                <a:avLst/>
              </a:prstGeom>
              <a:blipFill rotWithShape="1">
                <a:blip r:embed="rId3"/>
                <a:stretch>
                  <a:fillRect l="-1647" r="0" b="-15882"/>
                </a:stretch>
              </a:blipFill>
            </p:spPr>
            <p:txBody>
              <a:bodyPr/>
              <a:lstStyle/>
              <a:p>
                <a:r>
                  <a:rPr lang="zh-CN" altLang="en-US">
                    <a:noFill/>
                  </a:rPr>
                  <a:t> </a:t>
                </a:r>
                <a:endParaRPr lang="zh-CN" altLang="en-US">
                  <a:noFill/>
                </a:endParaRPr>
              </a:p>
            </p:txBody>
          </p:sp>
        </mc:Fallback>
      </mc:AlternateContent>
      <p:sp>
        <p:nvSpPr>
          <p:cNvPr id="3" name="QC_4_AN.40_1#fd6937ec9.bracket?vbadefaultcenterpage=1&amp;vbadisplayimagespread=1&amp;parentnodeid=3cd609567&amp;vbapositionanswer=4&amp;vbahtmlprocessed=1"/>
          <p:cNvSpPr/>
          <p:nvPr/>
        </p:nvSpPr>
        <p:spPr>
          <a:xfrm>
            <a:off x="8967724" y="1849511"/>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0" i="0">
                <a:solidFill>
                  <a:srgbClr val="FF0000"/>
                </a:solidFill>
                <a:latin typeface="Times New Roman" panose="02020603050405020304" pitchFamily="34" charset="0"/>
                <a:ea typeface="微软雅黑" panose="020b0503020204020204" pitchFamily="34" charset="-122"/>
                <a:cs typeface="Times New Roman" panose="02020603050405020304" pitchFamily="34" charset="-120"/>
              </a:rPr>
              <a:t>D</a:t>
            </a:r>
            <a:endParaRPr lang="en-US" altLang="zh-CN" sz="2400"/>
          </a:p>
        </p:txBody>
      </p:sp>
      <p:pic>
        <p:nvPicPr>
          <p:cNvPr id="4" name="QC_4_BD.41_1#fd6937ec9?hastextimagelayout=1&amp;vbadefaultcenterpage=1&amp;vbadisplayimagespread=1&amp;parentnodeid=3cd609567&amp;vbahtmlprocessed=1" descr="preencoded.png"/>
          <p:cNvPicPr>
            <a:picLocks noChangeAspect="1"/>
          </p:cNvPicPr>
          <p:nvPr/>
        </p:nvPicPr>
        <p:blipFill>
          <a:blip r:embed="rId4">
            <a:clrChange>
              <a:clrFrom>
                <a:srgbClr val="FFFFFF"/>
              </a:clrFrom>
              <a:clrTo>
                <a:srgbClr val="FFFFFF">
                  <a:alpha val="0"/>
                </a:srgbClr>
              </a:clrTo>
            </a:clrChange>
          </a:blip>
          <a:stretch>
            <a:fillRect/>
          </a:stretch>
        </p:blipFill>
        <p:spPr>
          <a:xfrm>
            <a:off x="8543537" y="2465206"/>
            <a:ext cx="1965960" cy="502920"/>
          </a:xfrm>
          <a:prstGeom prst="rect">
            <a:avLst/>
          </a:prstGeom>
          <a:noFill/>
          <a:extLst>
            <a:ext uri="{909E8E84-426E-40DD-AFC4-6F175D3DCCD1}">
              <a14:hiddenFill xmlns:a14="http://schemas.microsoft.com/office/drawing/2010/main">
                <a:solidFill>
                  <a:scrgbClr r="0" g="0" b="0">
                    <a:alpha val="0"/>
                  </a:scrgbClr>
                </a:solidFill>
              </a14:hiddenFill>
            </a:ext>
          </a:extLst>
        </p:spPr>
      </p:pic>
      <p:sp>
        <p:nvSpPr>
          <p:cNvPr id="5" name="QC_4_BD.41_2#fd6937ec9.choices?hastextimagelayout=1&amp;vbadefaultcenterpage=1&amp;vbadisplayimagespread=1&amp;parentnodeid=3cd609567&amp;vbahtmlprocessed=1"/>
          <p:cNvSpPr/>
          <p:nvPr/>
        </p:nvSpPr>
        <p:spPr>
          <a:xfrm>
            <a:off x="356616" y="2405007"/>
            <a:ext cx="9372600" cy="146888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4699000"/>
              </a:tabLst>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A.</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&amp;5&amp;</a:t>
            </a:r>
            <a:r>
              <a:rPr lang="en-US" altLang="zh-CN" sz="73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B.</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&amp;6&amp;</a:t>
            </a:r>
            <a:r>
              <a:rPr lang="en-US" altLang="zh-CN" sz="24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endParaRPr lang="en-US" altLang="zh-CN" sz="900">
              <a:latin typeface="宋体" panose="02010600030101010101" pitchFamily="2" charset="-122"/>
            </a:endParaRPr>
          </a:p>
        </p:txBody>
      </p:sp>
      <p:pic>
        <p:nvPicPr>
          <p:cNvPr id="6" name="QC_4_BD.41_2#fd6937ec9?hastextimagelayout=1&amp;vbadefaultcenterpage=1&amp;vbadisplayimagespread=1&amp;parentnodeid=3cd609567&amp;inlineimagemarkindex=5&amp;vbahtmlprocessed=1" descr="preencoded.png"/>
          <p:cNvPicPr>
            <a:picLocks noChangeAspect="1"/>
          </p:cNvPicPr>
          <p:nvPr/>
        </p:nvPicPr>
        <p:blipFill>
          <a:blip r:embed="rId5">
            <a:clrChange>
              <a:clrFrom>
                <a:srgbClr val="FFFFFF"/>
              </a:clrFrom>
              <a:clrTo>
                <a:srgbClr val="FFFFFF">
                  <a:alpha val="0"/>
                </a:srgbClr>
              </a:clrTo>
            </a:clrChange>
          </a:blip>
          <a:stretch>
            <a:fillRect/>
          </a:stretch>
        </p:blipFill>
        <p:spPr>
          <a:xfrm>
            <a:off x="666083" y="2401706"/>
            <a:ext cx="1975104" cy="1472184"/>
          </a:xfrm>
          <a:prstGeom prst="rect">
            <a:avLst/>
          </a:prstGeom>
          <a:noFill/>
          <a:extLst>
            <a:ext uri="{909E8E84-426E-40DD-AFC4-6F175D3DCCD1}">
              <a14:hiddenFill xmlns:a14="http://schemas.microsoft.com/office/drawing/2010/main">
                <a:solidFill>
                  <a:scrgbClr r="0" g="0" b="0">
                    <a:alpha val="0"/>
                  </a:scrgbClr>
                </a:solidFill>
              </a14:hiddenFill>
            </a:ext>
          </a:extLst>
        </p:spPr>
      </p:pic>
      <p:pic>
        <p:nvPicPr>
          <p:cNvPr id="7" name="QC_4_BD.41_2#fd6937ec9?hastextimagelayout=1&amp;vbadefaultcenterpage=1&amp;vbadisplayimagespread=1&amp;parentnodeid=3cd609567&amp;inlineimagemarkindex=6&amp;vbahtmlprocessed=1" descr="preencoded.png"/>
          <p:cNvPicPr>
            <a:picLocks noChangeAspect="1"/>
          </p:cNvPicPr>
          <p:nvPr/>
        </p:nvPicPr>
        <p:blipFill>
          <a:blip r:embed="rId6">
            <a:clrChange>
              <a:clrFrom>
                <a:srgbClr val="FFFFFF"/>
              </a:clrFrom>
              <a:clrTo>
                <a:srgbClr val="FFFFFF">
                  <a:alpha val="0"/>
                </a:srgbClr>
              </a:clrTo>
            </a:clrChange>
          </a:blip>
          <a:stretch>
            <a:fillRect/>
          </a:stretch>
        </p:blipFill>
        <p:spPr>
          <a:xfrm>
            <a:off x="5340763" y="2401706"/>
            <a:ext cx="1874520" cy="1472184"/>
          </a:xfrm>
          <a:prstGeom prst="rect">
            <a:avLst/>
          </a:prstGeom>
          <a:noFill/>
          <a:extLst>
            <a:ext uri="{909E8E84-426E-40DD-AFC4-6F175D3DCCD1}">
              <a14:hiddenFill xmlns:a14="http://schemas.microsoft.com/office/drawing/2010/main">
                <a:solidFill>
                  <a:scrgbClr r="0" g="0" b="0">
                    <a:alpha val="0"/>
                  </a:scrgbClr>
                </a:solidFill>
              </a14:hiddenFill>
            </a:ext>
          </a:extLst>
        </p:spPr>
      </p:pic>
      <p:sp>
        <p:nvSpPr>
          <p:cNvPr id="8" name="QC_4_BD.41_3#fd6937ec9.choices?hastextimagelayout=1&amp;vbadefaultcenterpage=1&amp;vbadisplayimagespread=1&amp;parentnodeid=3cd609567&amp;vbahtmlprocessed=1"/>
          <p:cNvSpPr/>
          <p:nvPr/>
        </p:nvSpPr>
        <p:spPr>
          <a:xfrm>
            <a:off x="356616" y="3941707"/>
            <a:ext cx="9372600" cy="146888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4699000"/>
              </a:tabLst>
            </a:pP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C.</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&amp;7&amp;</a:t>
            </a:r>
            <a:r>
              <a:rPr lang="en-US" altLang="zh-CN" sz="73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r>
              <a:rPr lang="en-US" altLang="zh-CN" sz="2400" b="0"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0"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D.</a:t>
            </a:r>
            <a:r>
              <a:rPr lang="en-US" altLang="zh-CN" sz="1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&amp;8&amp;</a:t>
            </a:r>
            <a:r>
              <a:rPr lang="en-US" altLang="zh-CN" sz="2400" b="0" i="0" kern="0" spc="-99900">
                <a:solidFill>
                  <a:srgbClr val="FFFFFF"/>
                </a:solidFill>
                <a:latin typeface="Times New Roman" panose="02020603050405020304" pitchFamily="34" charset="0"/>
                <a:ea typeface="微软雅黑" panose="020b0503020204020204" pitchFamily="34" charset="-122"/>
                <a:cs typeface="Times New Roman" panose="02020603050405020304" pitchFamily="34" charset="-120"/>
              </a:rPr>
              <a:t> </a:t>
            </a:r>
            <a:r>
              <a:rPr lang="en-US" altLang="zh-CN" sz="900" b="0" i="0" kern="0">
                <a:solidFill>
                  <a:srgbClr val="FFFFFF"/>
                </a:solidFill>
                <a:latin typeface="宋体" panose="02010600030101010101" pitchFamily="2" charset="-122"/>
                <a:ea typeface="微软雅黑" panose="020b0503020204020204" pitchFamily="34" charset="-122"/>
                <a:cs typeface="Times New Roman" panose="02020603050405020304" pitchFamily="34" charset="-120"/>
              </a:rPr>
              <a:t>                                </a:t>
            </a:r>
            <a:endParaRPr lang="en-US" altLang="zh-CN" sz="900">
              <a:latin typeface="宋体" panose="02010600030101010101" pitchFamily="2" charset="-122"/>
            </a:endParaRPr>
          </a:p>
        </p:txBody>
      </p:sp>
      <p:pic>
        <p:nvPicPr>
          <p:cNvPr id="9" name="QC_4_BD.41_3#fd6937ec9?hastextimagelayout=1&amp;vbadefaultcenterpage=1&amp;vbadisplayimagespread=1&amp;parentnodeid=3cd609567&amp;inlineimagemarkindex=7&amp;vbahtmlprocessed=1" descr="preencoded.png"/>
          <p:cNvPicPr>
            <a:picLocks noChangeAspect="1"/>
          </p:cNvPicPr>
          <p:nvPr/>
        </p:nvPicPr>
        <p:blipFill>
          <a:blip r:embed="rId7">
            <a:clrChange>
              <a:clrFrom>
                <a:srgbClr val="FFFFFF"/>
              </a:clrFrom>
              <a:clrTo>
                <a:srgbClr val="FFFFFF">
                  <a:alpha val="0"/>
                </a:srgbClr>
              </a:clrTo>
            </a:clrChange>
          </a:blip>
          <a:stretch>
            <a:fillRect/>
          </a:stretch>
        </p:blipFill>
        <p:spPr>
          <a:xfrm>
            <a:off x="650907" y="3938406"/>
            <a:ext cx="2084832" cy="1472184"/>
          </a:xfrm>
          <a:prstGeom prst="rect">
            <a:avLst/>
          </a:prstGeom>
          <a:noFill/>
          <a:extLst>
            <a:ext uri="{909E8E84-426E-40DD-AFC4-6F175D3DCCD1}">
              <a14:hiddenFill xmlns:a14="http://schemas.microsoft.com/office/drawing/2010/main">
                <a:solidFill>
                  <a:scrgbClr r="0" g="0" b="0">
                    <a:alpha val="0"/>
                  </a:scrgbClr>
                </a:solidFill>
              </a14:hiddenFill>
            </a:ext>
          </a:extLst>
        </p:spPr>
      </p:pic>
      <p:pic>
        <p:nvPicPr>
          <p:cNvPr id="10" name="QC_4_BD.41_3#fd6937ec9?hastextimagelayout=1&amp;vbadefaultcenterpage=1&amp;vbadisplayimagespread=1&amp;parentnodeid=3cd609567&amp;inlineimagemarkindex=8&amp;vbahtmlprocessed=1" descr="preencoded.png"/>
          <p:cNvPicPr>
            <a:picLocks noChangeAspect="1"/>
          </p:cNvPicPr>
          <p:nvPr/>
        </p:nvPicPr>
        <p:blipFill>
          <a:blip r:embed="rId8">
            <a:clrChange>
              <a:clrFrom>
                <a:srgbClr val="FFFFFF"/>
              </a:clrFrom>
              <a:clrTo>
                <a:srgbClr val="FFFFFF">
                  <a:alpha val="0"/>
                </a:srgbClr>
              </a:clrTo>
            </a:clrChange>
          </a:blip>
          <a:stretch>
            <a:fillRect/>
          </a:stretch>
        </p:blipFill>
        <p:spPr>
          <a:xfrm>
            <a:off x="5357083" y="3938406"/>
            <a:ext cx="1819656" cy="1472184"/>
          </a:xfrm>
          <a:prstGeom prst="rect">
            <a:avLst/>
          </a:prstGeom>
          <a:noFill/>
          <a:extLst>
            <a:ext uri="{909E8E84-426E-40DD-AFC4-6F175D3DCCD1}">
              <a14:hiddenFill xmlns:a14="http://schemas.microsoft.com/office/drawing/2010/main">
                <a:solidFill>
                  <a:scrgbClr r="0" g="0" b="0">
                    <a:alpha val="0"/>
                  </a:scrgbClr>
                </a:solidFill>
              </a14:hiddenFill>
            </a:ext>
          </a:extLst>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QC_4_AS.42_1#fd6937ec9?hastextimagelayout=1&amp;vbadefaultcenterpage=1&amp;vbadisplayimagespread=1&amp;parentnodeid=3cd609567&amp;vbahtmlprocessed=1&amp;hassurround=1&amp;hassurround=1" descr="preencoded.png"/>
          <p:cNvPicPr>
            <a:picLocks noChangeAspect="1"/>
          </p:cNvPicPr>
          <p:nvPr/>
        </p:nvPicPr>
        <p:blipFill>
          <a:blip r:embed="rId3">
            <a:clrChange>
              <a:clrFrom>
                <a:srgbClr val="FFFFFF"/>
              </a:clrFrom>
              <a:clrTo>
                <a:srgbClr val="FFFFFF">
                  <a:alpha val="0"/>
                </a:srgbClr>
              </a:clrTo>
            </a:clrChange>
          </a:blip>
          <a:stretch>
            <a:fillRect/>
          </a:stretch>
        </p:blipFill>
        <p:spPr>
          <a:xfrm>
            <a:off x="9791660" y="1723208"/>
            <a:ext cx="1965960" cy="502920"/>
          </a:xfrm>
          <a:prstGeom prst="rect">
            <a:avLst/>
          </a:prstGeom>
          <a:noFill/>
          <a:extLst>
            <a:ext uri="{909E8E84-426E-40DD-AFC4-6F175D3DCCD1}">
              <a14:hiddenFill xmlns:a14="http://schemas.microsoft.com/office/drawing/2010/main">
                <a:solidFill>
                  <a:scrgbClr r="0" g="0" b="0">
                    <a:alpha val="0"/>
                  </a:scrgbClr>
                </a:solidFill>
              </a14:hiddenFill>
            </a:ext>
          </a:extLst>
        </p:spPr>
      </p:pic>
      <mc:AlternateContent>
        <mc:Choice Requires="a14">
          <p:sp>
            <p:nvSpPr>
              <p:cNvPr id="3" name="QC_4_AS.42_2#fd6937ec9?hastextimagelayout=1&amp;vbadefaultcenterpage=1&amp;vbadisplayimagespread=1&amp;parentnodeid=3cd609567&amp;vbahtmlprocessed=1&amp;hasbroken=1&amp;hassurround=1"/>
              <p:cNvSpPr/>
              <p:nvPr/>
            </p:nvSpPr>
            <p:spPr>
              <a:xfrm>
                <a:off x="356616" y="1677488"/>
                <a:ext cx="9372600" cy="1150747"/>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[解析]</a:t>
                </a:r>
                <a:r>
                  <a:rPr lang="en-US" altLang="zh-CN" sz="2400" b="1" i="0">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如果传送带速度比物块速度大，开始阶段加速，有</a:t>
                </a:r>
                <a:r>
                  <a:rPr lang="en-US" altLang="zh-CN" sz="800" b="1" i="0" u="none">
                    <a:solidFill>
                      <a:srgbClr val="FF0000"/>
                    </a:solidFill>
                    <a:latin typeface="SimSun" pitchFamily="34" charset="0"/>
                    <a:ea typeface="SimSun" pitchFamily="34" charset="-122"/>
                    <a:cs typeface="SimSun" pitchFamily="34" charset="-120"/>
                  </a:rPr>
                  <a:t> </a:t>
                </a:r>
              </a:p>
              <a:p>
                <a:pPr latinLnBrk="1">
                  <a:lnSpc>
                    <a:spcPts val="4700"/>
                  </a:lnSpc>
                </a:pP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𝛍</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d>
                        <m:dPr>
                          <m:begChr m:val="("/>
                          <m:sepChr m:val="|"/>
                          <m:endChr m:val=")"/>
                          <m:grow m:val="on"/>
                          <m:shp m:val="centered"/>
                          <m:ctrlPr>
                            <a:rPr lang="en-US" altLang="zh-CN" sz="2400" b="1" i="1">
                              <a:solidFill>
                                <a:srgbClr val="FF0000"/>
                              </a:solidFill>
                              <a:latin typeface="Cambria Math" panose="02040503050406030204" pitchFamily="18" charset="0"/>
                              <a:ea typeface="仿宋" pitchFamily="34" charset="-122"/>
                              <a:cs typeface="Times New Roman" pitchFamily="34" charset="-120"/>
                            </a:rPr>
                          </m:ctrlPr>
                        </m:d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𝐯𝐭</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𝐚</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e>
                      </m:d>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𝐄</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𝐤</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,图像开始阶段为开口向上的抛物线的</a:t>
                </a:r>
              </a:p>
              <a:p>
                <a:pPr latinLnBrk="1">
                  <a:lnSpc>
                    <a:spcPct val="150000"/>
                  </a:lnSpc>
                </a:pPr>
                <a:endParaRPr lang="en-US" altLang="zh-CN" sz="2400"/>
              </a:p>
            </p:txBody>
          </p:sp>
        </mc:Choice>
        <mc:Fallback>
          <p:sp>
            <p:nvSpPr>
              <p:cNvPr id="3" name="QC_4_AS.42_2#fd6937ec9?hastextimagelayout=1&amp;vbadefaultcenterpage=1&amp;vbadisplayimagespread=1&amp;parentnodeid=3cd609567&amp;vbahtmlprocessed=1&amp;hasbroken=1&amp;hassurround=1"/>
              <p:cNvSpPr>
                <a:spLocks noRot="1" noChangeAspect="1" noMove="1" noResize="1" noEditPoints="1" noAdjustHandles="1" noChangeArrowheads="1" noChangeShapeType="1" noTextEdit="1"/>
              </p:cNvSpPr>
              <p:nvPr/>
            </p:nvSpPr>
            <p:spPr>
              <a:xfrm>
                <a:off x="356616" y="1677488"/>
                <a:ext cx="9372600" cy="1150747"/>
              </a:xfrm>
              <a:prstGeom prst="rect">
                <a:avLst/>
              </a:prstGeom>
              <a:blipFill rotWithShape="1">
                <a:blip r:embed="rId4"/>
                <a:stretch>
                  <a:fillRect l="-2017" r="-1236" b="-7937"/>
                </a:stretch>
              </a:blipFill>
            </p:spPr>
            <p:txBody>
              <a:bodyPr/>
              <a:lstStyle/>
              <a:p>
                <a:r>
                  <a:rPr lang="zh-CN" altLang="en-US">
                    <a:noFill/>
                  </a:rPr>
                  <a:t> </a:t>
                </a:r>
                <a:endParaRPr lang="zh-CN" altLang="en-US">
                  <a:noFill/>
                </a:endParaRPr>
              </a:p>
            </p:txBody>
          </p:sp>
        </mc:Fallback>
      </mc:AlternateContent>
      <mc:AlternateContent>
        <mc:Choice Requires="a14">
          <p:sp>
            <p:nvSpPr>
              <p:cNvPr id="4" name="QC_4_AS.42_2#fd6937ec9?hastextimagelayout=1&amp;vbadefaultcenterpage=1&amp;vbadisplayimagespread=1&amp;parentnodeid=3cd609567&amp;vbahtmlprocessed=1&amp;hasbroken=1&amp;hassurround=1">
                <a:extLst>
                  <a:ext uri="{FF2B5EF4-FFF2-40B4-BE49-F238E27FC236}">
                    <ele attr="{D371B8C9-128A-4944-AC71-ABBFC45E7F52}"/>
                  </a:ext>
                </a:extLst>
              </p:cNvPr>
              <p:cNvSpPr/>
              <p:nvPr/>
            </p:nvSpPr>
            <p:spPr>
              <a:xfrm>
                <a:off x="359996" y="2828236"/>
                <a:ext cx="11472007" cy="2208276"/>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3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一部分，加速至共速后动能不变。</a:t>
                </a:r>
                <a:endParaRPr lang="en-US" altLang="zh-CN" sz="2400"/>
              </a:p>
              <a:p>
                <a:pPr latinLnBrk="1">
                  <a:lnSpc>
                    <a:spcPts val="44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A错误，D正确。如果传送带速度比物块速度小，开始阶段减速，有</a:t>
                </a:r>
                <a:r>
                  <a:rPr lang="en-US" altLang="zh-CN" sz="800" b="1" i="0" u="none">
                    <a:solidFill>
                      <a:srgbClr val="FF0000"/>
                    </a:solidFill>
                    <a:latin typeface="SimSun" pitchFamily="34" charset="0"/>
                    <a:ea typeface="SimSun" pitchFamily="34" charset="-122"/>
                    <a:cs typeface="SimSun" pitchFamily="34" charset="-120"/>
                  </a:rPr>
                  <a:t> </a:t>
                </a:r>
              </a:p>
              <a:p>
                <a:pPr latinLnBrk="1">
                  <a:lnSpc>
                    <a:spcPts val="4700"/>
                  </a:lnSpc>
                </a:pPr>
                <a14:m>
                  <m:oMathPara>
                    <m:oMathParaPr>
                      <m:jc/>
                    </m:oMathParaPr>
                    <m:oMath>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𝛍</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𝐦𝐠</m:t>
                      </m:r>
                      <m:d>
                        <m:dPr>
                          <m:begChr m:val="("/>
                          <m:sepChr m:val="|"/>
                          <m:endChr m:val=")"/>
                          <m:grow m:val="on"/>
                          <m:shp m:val="centered"/>
                          <m:ctrlPr>
                            <a:rPr lang="en-US" altLang="zh-CN" sz="2400" b="1" i="1">
                              <a:solidFill>
                                <a:srgbClr val="FF0000"/>
                              </a:solidFill>
                              <a:latin typeface="Cambria Math" panose="02040503050406030204" pitchFamily="18" charset="0"/>
                              <a:ea typeface="仿宋" pitchFamily="34" charset="-122"/>
                              <a:cs typeface="Times New Roman" pitchFamily="34" charset="-120"/>
                            </a:rPr>
                          </m:ctrlPr>
                        </m:d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𝐯𝐭</m:t>
                          </m:r>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𝐚</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𝐭</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e>
                      </m:d>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sSub>
                        <m:sSub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b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𝐄</m:t>
                          </m:r>
                        </m:e>
                        <m: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𝐤</m:t>
                          </m:r>
                        </m:sub>
                      </m:sSub>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m:t>
                      </m:r>
                      <m:f>
                        <m:fPr>
                          <m:type m:val="bar"/>
                          <m:ctrlPr>
                            <a:rPr lang="en-US" altLang="zh-CN" sz="2400" b="1" i="1">
                              <a:solidFill>
                                <a:srgbClr val="FF0000"/>
                              </a:solidFill>
                              <a:latin typeface="Cambria Math" panose="02040503050406030204" pitchFamily="18" charset="0"/>
                              <a:ea typeface="仿宋" pitchFamily="34" charset="-122"/>
                              <a:cs typeface="Times New Roman" pitchFamily="34" charset="-120"/>
                            </a:rPr>
                          </m:ctrlPr>
                        </m:fPr>
                        <m:num>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𝟏</m:t>
                          </m:r>
                        </m:num>
                        <m:den>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den>
                      </m:f>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𝐦</m:t>
                      </m:r>
                      <m:sSup>
                        <m:sSupPr>
                          <m:ctrlPr>
                            <a:rPr lang="en-US" altLang="zh-CN" sz="2400" b="1" i="1">
                              <a:solidFill>
                                <a:srgbClr val="FF0000"/>
                              </a:solidFill>
                              <a:latin typeface="Cambria Math" panose="02040503050406030204" pitchFamily="18" charset="0"/>
                              <a:ea typeface="仿宋" pitchFamily="34" charset="-122"/>
                              <a:cs typeface="Times New Roman" pitchFamily="34" charset="-120"/>
                            </a:rPr>
                          </m:ctrlPr>
                        </m:sSupPr>
                        <m:e>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𝐯</m:t>
                          </m:r>
                        </m:e>
                        <m:sup>
                          <m:r>
                            <m:rPr>
                              <m:sty m:val="b"/>
                            </m:rPr>
                            <a:rPr lang="en-US" altLang="zh-CN" sz="2400" b="1" i="0">
                              <a:solidFill>
                                <a:srgbClr val="FF0000"/>
                              </a:solidFill>
                              <a:latin typeface="Cambria Math" panose="02040503050406030204" pitchFamily="18" charset="0"/>
                              <a:ea typeface="仿宋" pitchFamily="34" charset="-122"/>
                              <a:cs typeface="Times New Roman" pitchFamily="34" charset="-120"/>
                            </a:rPr>
                            <m:t>𝟐</m:t>
                          </m:r>
                        </m:sup>
                      </m:sSup>
                    </m:oMath>
                  </m:oMathPara>
                </a14:m>
                <a:r>
                  <a:rPr lang="en-US" altLang="zh-CN" sz="800" b="1" i="0" u="none">
                    <a:solidFill>
                      <a:srgbClr val="FF0000"/>
                    </a:solidFill>
                    <a:latin typeface="SimSun" pitchFamily="34" charset="0"/>
                    <a:ea typeface="SimSun" pitchFamily="34" charset="-122"/>
                    <a:cs typeface="SimSun" pitchFamily="34" charset="-120"/>
                  </a:rPr>
                  <a:t> </a:t>
                </a: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，图像开始阶段为开口向上的抛物线的一部分，减</a:t>
                </a:r>
              </a:p>
              <a:p>
                <a:pPr latinLnBrk="1">
                  <a:lnSpc>
                    <a:spcPts val="4200"/>
                  </a:lnSpc>
                </a:pPr>
                <a:r>
                  <a:rPr lang="en-US" altLang="zh-CN" sz="2400" b="1" i="0">
                    <a:solidFill>
                      <a:srgbClr val="FF0000"/>
                    </a:solidFill>
                    <a:latin typeface="Times New Roman" panose="02020603050405020304" pitchFamily="34" charset="0"/>
                    <a:ea typeface="仿宋" pitchFamily="34" charset="-122"/>
                    <a:cs typeface="Times New Roman" panose="02020603050405020304" pitchFamily="34" charset="-120"/>
                  </a:rPr>
                  <a:t>速至共速后动能不变。B、C错误。</a:t>
                </a:r>
                <a:endParaRPr lang="en-US" altLang="zh-CN" sz="2400"/>
              </a:p>
            </p:txBody>
          </p:sp>
        </mc:Choice>
        <mc:Fallback>
          <p:sp>
            <p:nvSpPr>
              <p:cNvPr id="4" name="QC_4_AS.42_2#fd6937ec9?hastextimagelayout=1&amp;vbadefaultcenterpage=1&amp;vbadisplayimagespread=1&amp;parentnodeid=3cd609567&amp;vbahtmlprocessed=1&amp;hasbroken=1&amp;hassurround=1"/>
              <p:cNvSpPr>
                <a:spLocks noRot="1" noChangeAspect="1" noMove="1" noResize="1" noEditPoints="1" noAdjustHandles="1" noChangeArrowheads="1" noChangeShapeType="1" noTextEdit="1"/>
              </p:cNvSpPr>
              <p:nvPr/>
            </p:nvSpPr>
            <p:spPr>
              <a:xfrm>
                <a:off x="359996" y="2828236"/>
                <a:ext cx="11472007" cy="2208276"/>
              </a:xfrm>
              <a:prstGeom prst="rect">
                <a:avLst/>
              </a:prstGeom>
              <a:blipFill rotWithShape="1">
                <a:blip r:embed="rId5"/>
                <a:stretch>
                  <a:fillRect l="-1594" t="-276" r="-53" b="-6906"/>
                </a:stretch>
              </a:blipFill>
            </p:spPr>
            <p:txBody>
              <a:bodyPr/>
              <a:lstStyle/>
              <a:p>
                <a:r>
                  <a:rPr lang="zh-CN" altLang="en-US">
                    <a:noFill/>
                  </a:rPr>
                  <a:t> </a:t>
                </a:r>
                <a:endParaRPr lang="zh-CN" altLang="en-US">
                  <a:noFill/>
                </a:endParaRP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par>
                                <p:cTn id="11" presetID="22" presetClass="entr" presetSubtype="8" dur="50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wipe(left)">
                                      <p:cBhvr>
                                        <p:cTn id="13" dur="500"/>
                                        <p:tgtEl>
                                          <p:spTgt spid="3">
                                            <p:txEl>
                                              <p:pRg st="1" end="1"/>
                                            </p:txEl>
                                          </p:spTgt>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left)">
                                      <p:cBhvr>
                                        <p:cTn id="16" dur="500"/>
                                        <p:tgtEl>
                                          <p:spTgt spid="2"/>
                                        </p:tgtEl>
                                      </p:cBhvr>
                                    </p:animEffect>
                                  </p:childTnLst>
                                </p:cTn>
                              </p:par>
                              <p:par>
                                <p:cTn id="17" presetID="22" presetClass="entr" presetSubtype="8" dur="500" fill="hold" grpId="0" nodeType="withEffect">
                                  <p:stCondLst>
                                    <p:cond delay="0"/>
                                  </p:stCondLst>
                                  <p:childTnLst>
                                    <p:set>
                                      <p:cBhvr>
                                        <p:cTn id="18" dur="1" fill="hold">
                                          <p:stCondLst>
                                            <p:cond delay="0"/>
                                          </p:stCondLst>
                                        </p:cTn>
                                        <p:tgtEl>
                                          <p:spTgt spid="4">
                                            <p:bg/>
                                          </p:spTgt>
                                        </p:tgtEl>
                                        <p:attrNameLst>
                                          <p:attrName>style.visibility</p:attrName>
                                        </p:attrNameLst>
                                      </p:cBhvr>
                                      <p:to>
                                        <p:strVal val="visible"/>
                                      </p:to>
                                    </p:set>
                                    <p:animEffect transition="in" filter="wipe(left)">
                                      <p:cBhvr>
                                        <p:cTn id="19" dur="500"/>
                                        <p:tgtEl>
                                          <p:spTgt spid="4">
                                            <p:bg/>
                                          </p:spTgt>
                                        </p:tgtEl>
                                      </p:cBhvr>
                                    </p:animEffect>
                                  </p:childTnLst>
                                </p:cTn>
                              </p:par>
                              <p:par>
                                <p:cTn id="20" presetID="22" presetClass="entr" presetSubtype="8" dur="500" fill="hold" grpId="0" nodeType="with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wipe(left)">
                                      <p:cBhvr>
                                        <p:cTn id="22" dur="500"/>
                                        <p:tgtEl>
                                          <p:spTgt spid="4">
                                            <p:txEl>
                                              <p:pRg st="0" end="0"/>
                                            </p:txEl>
                                          </p:spTgt>
                                        </p:tgtEl>
                                      </p:cBhvr>
                                    </p:animEffect>
                                  </p:childTnLst>
                                </p:cTn>
                              </p:par>
                              <p:par>
                                <p:cTn id="23" presetID="22" presetClass="entr" presetSubtype="8" dur="500" fill="hold" grpId="0"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ipe(left)">
                                      <p:cBhvr>
                                        <p:cTn id="25" dur="500"/>
                                        <p:tgtEl>
                                          <p:spTgt spid="4">
                                            <p:txEl>
                                              <p:pRg st="1" end="1"/>
                                            </p:txEl>
                                          </p:spTgt>
                                        </p:tgtEl>
                                      </p:cBhvr>
                                    </p:animEffect>
                                  </p:childTnLst>
                                </p:cTn>
                              </p:par>
                              <p:par>
                                <p:cTn id="26" presetID="22" presetClass="entr" presetSubtype="8" dur="500" fill="hold" grpId="0" nodeType="with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wipe(left)">
                                      <p:cBhvr>
                                        <p:cTn id="28" dur="500"/>
                                        <p:tgtEl>
                                          <p:spTgt spid="4">
                                            <p:txEl>
                                              <p:pRg st="2" end="2"/>
                                            </p:txEl>
                                          </p:spTgt>
                                        </p:tgtEl>
                                      </p:cBhvr>
                                    </p:animEffect>
                                  </p:childTnLst>
                                </p:cTn>
                              </p:par>
                              <p:par>
                                <p:cTn id="29" presetID="22" presetClass="entr" presetSubtype="8" dur="500" fill="hold" grpId="0"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wipe(left)">
                                      <p:cBhvr>
                                        <p:cTn id="31"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uiExpand="1" build="p" animBg="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https://d.book118.com/027066002026006054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17</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Calibri Light</vt:lpstr>
      <vt:lpstr>微软雅黑</vt:lpstr>
      <vt:lpstr>宋体</vt:lpstr>
      <vt:lpstr>等线 Light</vt:lpstr>
      <vt:lpstr>等线</vt:lpstr>
      <vt:lpstr>Times New Roman</vt:lpstr>
      <vt:lpstr>SimSun</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2024-09-28T08:37:48.740</cp:lastPrinted>
  <dcterms:created xsi:type="dcterms:W3CDTF">2024-09-28T00:37:48Z</dcterms:created>
  <dcterms:modified xsi:type="dcterms:W3CDTF">2024-09-28T00:37:50Z</dcterms:modified>
</cp:coreProperties>
</file>