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BOLQNI+MS-UIGothic"/>
      <p:regular r:id="rId17"/>
    </p:embeddedFont>
    <p:embeddedFont>
      <p:font typeface="WONBWB+UVTKAP+ArialMT"/>
      <p:regular r:id="rId18"/>
    </p:embeddedFont>
    <p:embeddedFont>
      <p:font typeface="FQJCOJ+QNLBRL+MicrosoftYaHei-Bold"/>
      <p:regular r:id="rId19"/>
    </p:embeddedFont>
    <p:embeddedFont>
      <p:font typeface="QINGHR+SVJDFR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F0B0B-5213-485E-855B-635832DB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E66A4-5911-4D62-8FF7-E75B9AF52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6FD18-F98E-4400-B8B1-C97A57A6F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F964A-7A4F-46FF-8BAA-587B93A0F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8C495-1AE9-485D-AF28-0111326BB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EC2C4E-AEC4-432F-BCB9-E89C93AC5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003CA9-A6AF-4C9F-A8DD-D30FF875B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C5A3D-B7C1-4D02-9C80-E7F411834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AAD53-42FC-4039-B6D5-006F4139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E5D83-A665-4967-9C59-616E28048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D9CE8-C1A2-4DED-BCDB-358C063CA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1145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10050" y="2758959"/>
            <a:ext cx="47148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BOLQNI+MS-UIGothic"/>
                <a:cs typeface="BOLQNI+MS-UIGothic"/>
              </a:rPr>
              <a:t>惊厥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603200"/>
                </a:solidFill>
                <a:latin typeface="BOLQNI+MS-UIGothic"/>
                <a:cs typeface="BOLQNI+MS-UIGothic"/>
              </a:rPr>
              <a:t>理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BOLQNI+MS-UIGothic"/>
                <a:cs typeface="BOLQN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87293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WONBWB+UVTKAP+ArialMT"/>
                <a:cs typeface="WONBWB+UVTKAP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BOLQNI+MS-UIGothic"/>
                <a:cs typeface="BOLQNI+MS-UIGothic"/>
              </a:rPr>
              <a:t>惊厥概述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433000"/>
            <a:ext cx="3099873" cy="24639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WONBWB+UVTKAP+ArialMT"/>
                <a:cs typeface="WONBWB+UVTKAP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BOLQNI+MS-UIGothic"/>
                <a:cs typeface="BOLQNI+MS-UIGothic"/>
              </a:rPr>
              <a:t>惊厥的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紧</a:t>
            </a:r>
            <a:r>
              <a:rPr sz="2400">
                <a:solidFill>
                  <a:srgbClr val="603200"/>
                </a:solidFill>
                <a:latin typeface="BOLQNI+MS-UIGothic"/>
                <a:cs typeface="BOLQNI+MS-UIGothic"/>
              </a:rPr>
              <a:t>急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603200"/>
                </a:solidFill>
                <a:latin typeface="BOLQNI+MS-UIGothic"/>
                <a:cs typeface="BOLQNI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WONBWB+UVTKAP+ArialMT"/>
                <a:cs typeface="WONBWB+UVTKAP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BOLQNI+MS-UIGothic"/>
                <a:cs typeface="BOLQNI+MS-UIGothic"/>
              </a:rPr>
              <a:t>惊厥的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603200"/>
                </a:solidFill>
                <a:latin typeface="BOLQNI+MS-UIGothic"/>
                <a:cs typeface="BOLQNI+MS-UIGothic"/>
              </a:rPr>
              <a:t>理措施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WONBWB+UVTKAP+ArialMT"/>
                <a:cs typeface="WONBWB+UVTKAP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BOLQNI+MS-UIGothic"/>
                <a:cs typeface="BOLQNI+MS-UIGothic"/>
              </a:rPr>
              <a:t>惊厥的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603200"/>
                </a:solidFill>
                <a:latin typeface="BOLQNI+MS-UIGothic"/>
                <a:cs typeface="BOLQNI+MS-UIGothic"/>
              </a:rPr>
              <a:t>防与控制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WONBWB+UVTKAP+ArialMT"/>
                <a:cs typeface="WONBWB+UVTKAP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BOLQNI+MS-UIGothic"/>
                <a:cs typeface="BOLQNI+MS-UIGothic"/>
              </a:rPr>
              <a:t>惊厥的康复与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603200"/>
                </a:solidFill>
                <a:latin typeface="BOLQNI+MS-UIGothic"/>
                <a:cs typeface="BOLQNI+MS-UIGothic"/>
              </a:rPr>
              <a:t>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FQJCOJ+QNLBRL+MicrosoftYaHei-Bold"/>
                <a:cs typeface="FQJCOJ+QNLBR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5540" y="280921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BOLQNI+MS-UIGothic"/>
                <a:cs typeface="BOLQNI+MS-UIGothic"/>
              </a:rPr>
              <a:t>惊厥概述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定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BOLQNI+MS-UIGothic"/>
                <a:cs typeface="BOLQNI+MS-UIGothic"/>
              </a:rPr>
              <a:t>定</a:t>
            </a:r>
            <a:r>
              <a:rPr sz="1550">
                <a:solidFill>
                  <a:srgbClr val="9A693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惊厥是一种由于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部神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元异常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放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电导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致的全身或局部肌群抽搐，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通常伴有意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障碍。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类</a:t>
            </a:r>
            <a:r>
              <a:rPr sz="1550">
                <a:solidFill>
                  <a:srgbClr val="9A6930"/>
                </a:solidFill>
                <a:latin typeface="BOLQNI+MS-UIGothic"/>
                <a:cs typeface="BOLQNI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根据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作范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，惊厥可分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全面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性惊厥和局灶性惊厥；根据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续时间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，可分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短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暂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性惊厥和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性惊厥。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病因与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BOLQNI+MS-UIGothic"/>
                <a:cs typeface="BOLQNI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惊厥的病因多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，包括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部疾病、代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性疾病、感染、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创伤</a:t>
            </a:r>
            <a:r>
              <a:rPr sz="1350">
                <a:solidFill>
                  <a:srgbClr val="633301"/>
                </a:solidFill>
                <a:latin typeface="BOLQNI+MS-UIGothic"/>
                <a:cs typeface="BOLQNI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FFFFFF"/>
                </a:solidFill>
                <a:latin typeface="BOLQNI+MS-UIGothic"/>
                <a:cs typeface="BOLQNI+MS-UIGothic"/>
              </a:rPr>
              <a:t>病机制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惊厥的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病机制主要与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部神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元异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常放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有关，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种放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可能是由于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因素、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境因素或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部病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BOLQNI+MS-UIGothic"/>
                <a:cs typeface="BOLQNI+MS-UIGothic"/>
              </a:rPr>
              <a:t>所引起。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床表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9A6930"/>
                </a:solidFill>
                <a:latin typeface="BOLQNI+MS-UIGothic"/>
                <a:cs typeface="BOLQNI+MS-UIGothic"/>
              </a:rPr>
              <a:t>床表</a:t>
            </a:r>
            <a:r>
              <a:rPr sz="2300">
                <a:solidFill>
                  <a:srgbClr val="9A6930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9964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惊厥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作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，患者可能出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意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识丧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失、双眼上翻、口吐白沫、四肢抽搐等症状。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诊</a:t>
            </a:r>
            <a:r>
              <a:rPr sz="2300">
                <a:solidFill>
                  <a:srgbClr val="9A6930"/>
                </a:solidFill>
                <a:latin typeface="BOLQNI+MS-UIGothic"/>
                <a:cs typeface="BOLQNI+MS-UIGothic"/>
              </a:rPr>
              <a:t>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根据患者的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床表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和体格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合必要的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室和影像学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，医生可以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惊厥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FQJCOJ+QNLBRL+MicrosoftYaHei-Bold"/>
                <a:cs typeface="FQJCOJ+QNLBR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98290" y="280921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BOLQNI+MS-UIGothic"/>
                <a:cs typeface="BOLQNI+MS-UIGothic"/>
              </a:rPr>
              <a:t>惊厥的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紧</a:t>
            </a:r>
            <a:r>
              <a:rPr sz="4500">
                <a:solidFill>
                  <a:srgbClr val="603200"/>
                </a:solidFill>
                <a:latin typeface="BOLQNI+MS-UIGothic"/>
                <a:cs typeface="BOLQNI+MS-UIGothic"/>
              </a:rPr>
              <a:t>急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处</a:t>
            </a:r>
            <a:r>
              <a:rPr sz="4500">
                <a:solidFill>
                  <a:srgbClr val="603200"/>
                </a:solidFill>
                <a:latin typeface="BOLQNI+MS-UIGothic"/>
                <a:cs typeface="BOLQNI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安全防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与防止咬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OLQNI+MS-UIGothic"/>
                <a:cs typeface="BOLQNI+MS-UIGothic"/>
              </a:rPr>
              <a:t>移除周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2000" spc="25">
                <a:solidFill>
                  <a:srgbClr val="FFFDFD"/>
                </a:solidFill>
                <a:latin typeface="BOLQNI+MS-UIGothic"/>
                <a:cs typeface="BOLQNI+MS-UIGothic"/>
              </a:rPr>
              <a:t>危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2000" spc="23">
                <a:solidFill>
                  <a:srgbClr val="FFFDFD"/>
                </a:solidFill>
                <a:latin typeface="BOLQNI+MS-UIGothic"/>
                <a:cs typeface="BOLQNI+MS-UIGothic"/>
              </a:rPr>
              <a:t>物品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OLQNI+MS-UIGothic"/>
                <a:cs typeface="BOLQNI+MS-UIGothic"/>
              </a:rPr>
              <a:t>牙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垫</a:t>
            </a:r>
            <a:r>
              <a:rPr sz="2000" spc="25">
                <a:solidFill>
                  <a:srgbClr val="FFFDFD"/>
                </a:solidFill>
                <a:latin typeface="BOLQNI+MS-UIGothic"/>
                <a:cs typeface="BOLQNI+MS-UIGothic"/>
              </a:rPr>
              <a:t>防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确保周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围环</a:t>
            </a: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境安全，移除可能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害的物品，如尖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锐</a:t>
            </a: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物品、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水等。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在上下牙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齿</a:t>
            </a: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放置牙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垫</a:t>
            </a: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，以防咬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，但要注意不要阻塞呼吸道。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侧</a:t>
            </a:r>
            <a:r>
              <a:rPr sz="2000" spc="25">
                <a:solidFill>
                  <a:srgbClr val="FFFDFD"/>
                </a:solidFill>
                <a:latin typeface="BOLQNI+MS-UIGothic"/>
                <a:cs typeface="BOLQNI+MS-UIGothic"/>
              </a:rPr>
              <a:t>卧位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将惊厥患儿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卧，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部偏向一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，以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OLQNI+MS-UIGothic"/>
                <a:cs typeface="BOLQNI+MS-UIGothic"/>
              </a:rPr>
              <a:t>防口腔分泌物或呕吐物阻塞呼吸道。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保持呼吸道通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 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QJCOJ+QNLBRL+MicrosoftYaHei-Bold"/>
                <a:cs typeface="FQJCOJ+QNLBR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QJCOJ+QNLBRL+MicrosoftYaHei-Bold"/>
                <a:cs typeface="FQJCOJ+QNLBR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QJCOJ+QNLBRL+MicrosoftYaHei-Bold"/>
                <a:cs typeface="FQJCOJ+QNLBR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BOLQNI+MS-UIGothic"/>
                <a:cs typeface="BOLQNI+MS-UIGothic"/>
              </a:rPr>
              <a:t>保持呼吸道通</a:t>
            </a:r>
            <a:r>
              <a:rPr sz="2000">
                <a:solidFill>
                  <a:srgbClr val="9A6930"/>
                </a:solidFill>
                <a:latin typeface="SimSun"/>
                <a:cs typeface="SimSun"/>
              </a:rPr>
              <a:t>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A6930"/>
                </a:solidFill>
                <a:latin typeface="BOLQNI+MS-UIGothic"/>
                <a:cs typeface="BOLQNI+MS-UIGothic"/>
              </a:rPr>
              <a:t>及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9A6930"/>
                </a:solidFill>
                <a:latin typeface="BOLQNI+MS-UIGothic"/>
                <a:cs typeface="BOLQNI+MS-UIGothic"/>
              </a:rPr>
              <a:t>清理口腔异物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A6930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9A6930"/>
                </a:solidFill>
                <a:latin typeface="BOLQNI+MS-UIGothic"/>
                <a:cs typeface="BOLQNI+MS-UIGothic"/>
              </a:rPr>
              <a:t>察呼吸情况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解开患儿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口、腰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等束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缚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，使其呼吸通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口腔内有呕吐物、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痰液等，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及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清理，以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防吸入气管。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密切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察患儿的呼吸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率、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深度及有无呼吸困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等症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状，如有异常及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时处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持正常体温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BOLQNI+MS-UIGothic"/>
                <a:cs typeface="BOLQNI+MS-UIGothic"/>
              </a:rPr>
              <a:t>降低体温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如惊厥持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续时间较长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或反复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作，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可考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使用冰袋、冷毛巾等敷于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或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部两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，以降低体温，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惊厥症状。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BOLQNI+MS-UIGothic"/>
                <a:cs typeface="BOLQNI+MS-UIGothic"/>
              </a:rPr>
              <a:t>保暖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2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在患儿惊厥期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注意保暖，但避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免使用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水袋等直接接触皮肤的</a:t>
            </a:r>
          </a:p>
          <a:p>
            <a:pPr marL="1333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方式，以防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烫伤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监测</a:t>
            </a:r>
            <a:r>
              <a:rPr sz="2300" spc="25">
                <a:solidFill>
                  <a:srgbClr val="9A6930"/>
                </a:solidFill>
                <a:latin typeface="BOLQNI+MS-UIGothic"/>
                <a:cs typeface="BOLQNI+MS-UIGothic"/>
              </a:rPr>
              <a:t>体温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密切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患儿体温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化，如有高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症状及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采取降温措施。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9A6930"/>
                </a:solidFill>
                <a:latin typeface="BOLQNI+MS-UIGothic"/>
                <a:cs typeface="BOLQNI+MS-UIGothic"/>
              </a:rPr>
              <a:t>察与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9A6930"/>
                </a:solidFill>
                <a:latin typeface="BOLQNI+MS-UIGothic"/>
                <a:cs typeface="BOLQNI+MS-UIGothic"/>
              </a:rPr>
              <a:t>察病情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9A6930"/>
                </a:solidFill>
                <a:latin typeface="BOLQNI+MS-UIGothic"/>
                <a:cs typeface="BOLQNI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记录</a:t>
            </a:r>
            <a:r>
              <a:rPr sz="2300" spc="25">
                <a:solidFill>
                  <a:srgbClr val="9A6930"/>
                </a:solidFill>
                <a:latin typeface="BOLQNI+MS-UIGothic"/>
                <a:cs typeface="BOLQNI+MS-UIGothic"/>
              </a:rPr>
              <a:t>惊厥表</a:t>
            </a:r>
            <a:r>
              <a:rPr sz="2300">
                <a:solidFill>
                  <a:srgbClr val="9A6930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BOLQNI+MS-UIGothic"/>
                <a:cs typeface="BOLQNI+MS-UIGothic"/>
              </a:rPr>
              <a:t>及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时</a:t>
            </a:r>
            <a:r>
              <a:rPr sz="2300" spc="25">
                <a:solidFill>
                  <a:srgbClr val="9A6930"/>
                </a:solidFill>
                <a:latin typeface="BOLQNI+MS-UIGothic"/>
                <a:cs typeface="BOLQNI+MS-UIGothic"/>
              </a:rPr>
              <a:t>就医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在患儿惊厥期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及惊厥后，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密切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察病情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化，包括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意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状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、瞳孔大小、呼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吸情况等。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详细记录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惊厥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作的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症状、持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续时间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及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理措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施等，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后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提供参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考依据。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如患儿惊厥症状持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续时间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较长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或反复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作，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及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就医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治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633301"/>
                </a:solidFill>
                <a:latin typeface="BOLQNI+MS-UIGothic"/>
                <a:cs typeface="BOLQN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FQJCOJ+QNLBRL+MicrosoftYaHei-Bold"/>
                <a:cs typeface="FQJCOJ+QNLBR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98290" y="280921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BOLQNI+MS-UIGothic"/>
                <a:cs typeface="BOLQNI+MS-UIGothic"/>
              </a:rPr>
              <a:t>惊厥的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603200"/>
                </a:solidFill>
                <a:latin typeface="BOLQNI+MS-UIGothic"/>
                <a:cs typeface="BOLQNI+MS-UIGothic"/>
              </a:rPr>
              <a:t>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https://d.book118.com/027101145110006046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BOLQNI+MS-UIGothic</vt:lpstr>
      <vt:lpstr>SimSun</vt:lpstr>
      <vt:lpstr>WONBWB+UVTKAP+ArialMT</vt:lpstr>
      <vt:lpstr>Times New Roman</vt:lpstr>
      <vt:lpstr>FQJCOJ+QNLBRL+MicrosoftYaHei-Bold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2024-09-21T16:33:38.711</cp:lastPrinted>
  <dcterms:created xsi:type="dcterms:W3CDTF">2024-09-21T08:33:38Z</dcterms:created>
  <dcterms:modified xsi:type="dcterms:W3CDTF">2024-09-21T08:33:39Z</dcterms:modified>
</cp:coreProperties>
</file>