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3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7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AB894-1A7E-4F0C-A400-50F651B7F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5CBC5-2BA6-42B1-8B96-510A239D8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77484-79CE-4367-8148-659ECA381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600FF-5057-471D-8618-8C2A0FA70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FA79E8-56AD-4716-8093-63557659D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667615-FBFB-4919-8276-8AD143CC6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88B88F-8232-4867-A87D-EE886A7C1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53A56B-11C1-41EC-9D3C-E479DA92D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3BCC61-D7B9-4AC9-B4F0-D03DA9C64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5674D-A94F-4C70-94B3-CB0D34A46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BDD35-44EF-4C4B-A200-6947A0446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8368" r:id="rId2"/>
    <p:sldLayoutId id="2147498369" r:id="rId3"/>
    <p:sldLayoutId id="2147498370" r:id="rId4"/>
    <p:sldLayoutId id="2147498371" r:id="rId5"/>
    <p:sldLayoutId id="2147498372" r:id="rId6"/>
    <p:sldLayoutId id="2147498373" r:id="rId7"/>
    <p:sldLayoutId id="2147498374" r:id="rId8"/>
    <p:sldLayoutId id="2147498375" r:id="rId9"/>
    <p:sldLayoutId id="2147498376" r:id="rId10"/>
    <p:sldLayoutId id="214749837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16" Type="http://schemas.openxmlformats.org/officeDocument/2006/relationships/tags" Target="../tags/tag244.xml" /><Relationship Id="rId17" Type="http://schemas.openxmlformats.org/officeDocument/2006/relationships/tags" Target="../tags/tag245.xml" /><Relationship Id="rId18" Type="http://schemas.openxmlformats.org/officeDocument/2006/relationships/tags" Target="../tags/tag246.xml" /><Relationship Id="rId19" Type="http://schemas.openxmlformats.org/officeDocument/2006/relationships/tags" Target="../tags/tag247.xml" /><Relationship Id="rId2" Type="http://schemas.openxmlformats.org/officeDocument/2006/relationships/tags" Target="../tags/tag230.xml" /><Relationship Id="rId20" Type="http://schemas.openxmlformats.org/officeDocument/2006/relationships/tags" Target="../tags/tag248.xml" /><Relationship Id="rId21" Type="http://schemas.openxmlformats.org/officeDocument/2006/relationships/tags" Target="../tags/tag249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14" Type="http://schemas.openxmlformats.org/officeDocument/2006/relationships/tags" Target="../tags/tag265.xml" /><Relationship Id="rId15" Type="http://schemas.openxmlformats.org/officeDocument/2006/relationships/tags" Target="../tags/tag266.xml" /><Relationship Id="rId16" Type="http://schemas.openxmlformats.org/officeDocument/2006/relationships/tags" Target="../tags/tag267.xml" /><Relationship Id="rId17" Type="http://schemas.openxmlformats.org/officeDocument/2006/relationships/tags" Target="../tags/tag268.xml" /><Relationship Id="rId18" Type="http://schemas.openxmlformats.org/officeDocument/2006/relationships/tags" Target="../tags/tag269.xml" /><Relationship Id="rId19" Type="http://schemas.openxmlformats.org/officeDocument/2006/relationships/tags" Target="../tags/tag270.xml" /><Relationship Id="rId2" Type="http://schemas.openxmlformats.org/officeDocument/2006/relationships/tags" Target="../tags/tag253.xml" /><Relationship Id="rId20" Type="http://schemas.openxmlformats.org/officeDocument/2006/relationships/tags" Target="../tags/tag271.xml" /><Relationship Id="rId21" Type="http://schemas.openxmlformats.org/officeDocument/2006/relationships/tags" Target="../tags/tag272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0302216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初中教育中的学科创新与研究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6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21"/>
          <p:cNvSpPr/>
          <p:nvPr>
            <p:custDataLst>
              <p:tags r:id="rId5"/>
            </p:custDataLst>
          </p:nvPr>
        </p:nvSpPr>
        <p:spPr>
          <a:xfrm>
            <a:off x="4431665" y="65976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77105" y="153543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7914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学科创新的重要性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3"/>
          <p:cNvSpPr/>
          <p:nvPr>
            <p:custDataLst>
              <p:tags r:id="rId8"/>
            </p:custDataLst>
          </p:nvPr>
        </p:nvSpPr>
        <p:spPr>
          <a:xfrm>
            <a:off x="4431665" y="257492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77105" y="344995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9430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学科创新的实践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10"/>
          <p:cNvSpPr/>
          <p:nvPr>
            <p:custDataLst>
              <p:tags r:id="rId11"/>
            </p:custDataLst>
          </p:nvPr>
        </p:nvSpPr>
        <p:spPr>
          <a:xfrm>
            <a:off x="4431665" y="449008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77105" y="536511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60946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学科创新的研究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40"/>
          <p:cNvSpPr/>
          <p:nvPr>
            <p:custDataLst>
              <p:tags r:id="rId14"/>
            </p:custDataLst>
          </p:nvPr>
        </p:nvSpPr>
        <p:spPr>
          <a:xfrm>
            <a:off x="8164830" y="161734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509635" y="249301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92795" y="173672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学科创新的挑战与对策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45"/>
          <p:cNvSpPr/>
          <p:nvPr>
            <p:custDataLst>
              <p:tags r:id="rId17"/>
            </p:custDataLst>
          </p:nvPr>
        </p:nvSpPr>
        <p:spPr>
          <a:xfrm>
            <a:off x="8164830" y="353250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509635" y="440753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92795" y="365188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学科创新的未来展望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0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学科创新的重要性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提升教育质量</a:t>
            </a:r>
            <a:endParaRPr lang="zh-CN" altLang="en-US"/>
          </a:p>
        </p:txBody>
      </p:sp>
      <p:sp>
        <p:nvSpPr>
          <p:cNvPr id="1049082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学科创新有助于提高学生的学习兴趣和能力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学科创新能够推动教育改革和发展的进程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学科创新有助于培养创新型人才和提高国家竞争力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学科创新有助于提升教师的专业素养和教学水平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培养创新思维</a:t>
            </a:r>
            <a:endParaRPr lang="zh-CN" altLang="en-US"/>
          </a:p>
        </p:txBody>
      </p:sp>
      <p:sp>
        <p:nvSpPr>
          <p:cNvPr id="1049164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学科创新能够激发学生的好奇心和探索欲望，培养创新意识和创造力。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创新思维是现代社会必备的素质，能够推动科技进步和社会发展。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学科创新能够帮助学生打破传统思维模式，培养跨学科解决问题的能力。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创新思维有助于培养学生的批判性思维和独立思考能力，提高综合素质。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适应未来发展需求</a:t>
            </a:r>
            <a:endParaRPr lang="zh-CN" altLang="en-US"/>
          </a:p>
        </p:txBody>
      </p:sp>
      <p:sp>
        <p:nvSpPr>
          <p:cNvPr id="1049246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0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4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2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4737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培养复合型人才：学科创新有助于培养具有跨学科知识和技能的复合型人才，适应未来社会对人才的需求。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049264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4737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引领发展：学科创新是推动科技、经济和社会发展的重要力量，能够引领未来的发展方向和趋势。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049266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4737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培养创新思维：学科创新有助于培养学生的创新思维和解决问题的能力，为未来的科技、经济和社会发展提供支持。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049268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75833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应对挑战：随着科技的不断进步和社会的发展，教育领域面临着诸多挑战。学科创新是应对这些挑战的有效途径，能够提高教育质量和培养更多优秀人才。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32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学科创新的实践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创新教学方法</a:t>
            </a:r>
            <a:endParaRPr lang="zh-CN" altLang="en-US"/>
          </a:p>
        </p:txBody>
      </p:sp>
      <p:sp>
        <p:nvSpPr>
          <p:cNvPr id="1049404" name="矩形 15"/>
          <p:cNvSpPr/>
          <p:nvPr>
            <p:custDataLst>
              <p:tags r:id="rId2"/>
            </p:custDataLst>
          </p:nvPr>
        </p:nvSpPr>
        <p:spPr>
          <a:xfrm>
            <a:off x="2291434" y="140323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翻转课堂：学生在课前预习，课堂上通过讨论、互动深化理解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任意多边形 17"/>
          <p:cNvSpPr/>
          <p:nvPr>
            <p:custDataLst>
              <p:tags r:id="rId3"/>
            </p:custDataLst>
          </p:nvPr>
        </p:nvSpPr>
        <p:spPr>
          <a:xfrm flipV="1">
            <a:off x="2210266" y="131953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任意多边形 18"/>
          <p:cNvSpPr/>
          <p:nvPr>
            <p:custDataLst>
              <p:tags r:id="rId4"/>
            </p:custDataLst>
          </p:nvPr>
        </p:nvSpPr>
        <p:spPr>
          <a:xfrm flipH="1">
            <a:off x="8615812" y="190039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矩形 27"/>
          <p:cNvSpPr/>
          <p:nvPr>
            <p:custDataLst>
              <p:tags r:id="rId5"/>
            </p:custDataLst>
          </p:nvPr>
        </p:nvSpPr>
        <p:spPr>
          <a:xfrm>
            <a:off x="2291434" y="2767880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合作学习：学生分组合作，共同完成任务，培养团队协作能力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任意多边形 29"/>
          <p:cNvSpPr/>
          <p:nvPr>
            <p:custDataLst>
              <p:tags r:id="rId6"/>
            </p:custDataLst>
          </p:nvPr>
        </p:nvSpPr>
        <p:spPr>
          <a:xfrm flipV="1">
            <a:off x="2210266" y="2684175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任意多边形 30"/>
          <p:cNvSpPr/>
          <p:nvPr>
            <p:custDataLst>
              <p:tags r:id="rId7"/>
            </p:custDataLst>
          </p:nvPr>
        </p:nvSpPr>
        <p:spPr>
          <a:xfrm flipH="1">
            <a:off x="8615812" y="3265037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矩形 5"/>
          <p:cNvSpPr/>
          <p:nvPr>
            <p:custDataLst>
              <p:tags r:id="rId8"/>
            </p:custDataLst>
          </p:nvPr>
        </p:nvSpPr>
        <p:spPr>
          <a:xfrm>
            <a:off x="2291434" y="413252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探究式教学：教师提出问题，学生自主探究，培养解决问题能力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任意多边形 7"/>
          <p:cNvSpPr/>
          <p:nvPr>
            <p:custDataLst>
              <p:tags r:id="rId9"/>
            </p:custDataLst>
          </p:nvPr>
        </p:nvSpPr>
        <p:spPr>
          <a:xfrm flipV="1">
            <a:off x="2210266" y="404882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任意多边形 8"/>
          <p:cNvSpPr/>
          <p:nvPr>
            <p:custDataLst>
              <p:tags r:id="rId10"/>
            </p:custDataLst>
          </p:nvPr>
        </p:nvSpPr>
        <p:spPr>
          <a:xfrm flipH="1">
            <a:off x="8615812" y="462968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10"/>
          <p:cNvSpPr/>
          <p:nvPr>
            <p:custDataLst>
              <p:tags r:id="rId11"/>
            </p:custDataLst>
          </p:nvPr>
        </p:nvSpPr>
        <p:spPr>
          <a:xfrm>
            <a:off x="2291434" y="5497171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个性化教学：针对学生不同需求和能力，提供定制化教学方案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任意多边形 12"/>
          <p:cNvSpPr/>
          <p:nvPr>
            <p:custDataLst>
              <p:tags r:id="rId12"/>
            </p:custDataLst>
          </p:nvPr>
        </p:nvSpPr>
        <p:spPr>
          <a:xfrm flipV="1">
            <a:off x="2210266" y="5413466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任意多边形 13"/>
          <p:cNvSpPr/>
          <p:nvPr>
            <p:custDataLst>
              <p:tags r:id="rId13"/>
            </p:custDataLst>
          </p:nvPr>
        </p:nvSpPr>
        <p:spPr>
          <a:xfrm flipH="1">
            <a:off x="8615812" y="5994328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跨学科融合</a:t>
            </a:r>
            <a:endParaRPr lang="zh-CN" altLang="en-US"/>
          </a:p>
        </p:txBody>
      </p:sp>
      <p:sp>
        <p:nvSpPr>
          <p:cNvPr id="1049486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定义：将不同学科的知识、方法、技能进行有机融合，形成新的学科领域或交叉学科。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目的：促进知识的整合与更新，培养复合型人才，解决复杂问题。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实践方式：开展跨学科课程、组织跨学科研究项目、建立跨学科实验室等。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案例：生物技术与物理学的融合，形成了生物医学工程领域；计算机科学与数学的融合，形成了计算科学领域。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6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信息技术应用</a:t>
            </a:r>
            <a:endParaRPr lang="zh-CN" altLang="en-US"/>
          </a:p>
        </p:txBody>
      </p:sp>
      <p:sp>
        <p:nvSpPr>
          <p:cNvPr id="1049568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0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2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4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6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信息技术在学科创新中的优势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8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学科创新实践中的信息技术应用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0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信息技术在学科创新中的实践案例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2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信息技术在学科创新中的未来发展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4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实践教学环节</a:t>
            </a:r>
            <a:endParaRPr lang="zh-CN" altLang="en-US"/>
          </a:p>
        </p:txBody>
      </p:sp>
      <p:sp>
        <p:nvSpPr>
          <p:cNvPr id="104964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6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8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4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6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实验课程：通过实验操作，加深学生对理论知识的理解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实践项目：鼓励学生参与实践项目，提高动手能力和创新思维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6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6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4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6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校企合作：与企业合作，共同开展实践教学活动，为学生提供实践机会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实地考察：组织学生实地考察，了解实际工作流程和操作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38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740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学科创新的研究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8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创新教育理论</a:t>
            </a:r>
            <a:endParaRPr lang="zh-CN" altLang="en-US"/>
          </a:p>
        </p:txBody>
      </p:sp>
      <p:sp>
        <p:nvSpPr>
          <p:cNvPr id="104981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1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0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28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创新教育理念的定义和内涵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创新教育理念对学科发展的影响和作用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3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3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0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48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创新教育理念在未来的发展趋势和展望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创新教育理念在学科教学中的实践应用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https://d.book118.com/027103022163006025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2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初中教育中的学科创新与研究</vt:lpstr>
      <vt:lpstr>目录</vt:lpstr>
      <vt:lpstr>学科创新的重要性</vt:lpstr>
      <vt:lpstr>提升教育质量</vt:lpstr>
      <vt:lpstr>培养创新思维</vt:lpstr>
      <vt:lpstr>适应未来发展需求</vt:lpstr>
      <vt:lpstr>学科创新的实践</vt:lpstr>
      <vt:lpstr>创新教学方法</vt:lpstr>
      <vt:lpstr>跨学科融合</vt:lpstr>
      <vt:lpstr>信息技术应用</vt:lpstr>
      <vt:lpstr>实践教学环节</vt:lpstr>
      <vt:lpstr>学科创新的研究</vt:lpstr>
      <vt:lpstr>创新教育理论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2024-08-30T17:40:54.731</cp:lastPrinted>
  <dcterms:created xsi:type="dcterms:W3CDTF">2024-08-30T09:40:54Z</dcterms:created>
  <dcterms:modified xsi:type="dcterms:W3CDTF">2024-08-30T09:40:57Z</dcterms:modified>
</cp:coreProperties>
</file>