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3B2AE-17FB-429A-9ECD-1D6308B74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DE304-1C41-4148-8D54-107B2ECF3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54960-8314-448C-B4EA-55EC57991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8F1B7-2EF3-4B84-97B5-8E3054799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54A5A0-B7BC-4E7A-BD97-302AA51AD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F528F7-FEA2-4ECC-81A0-3C013220A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A2C5C1-676B-41A8-AE41-9597B9F0A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C3A6A-AA2D-4BCC-B8E5-68038147E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E4115-E1BB-49B8-BECB-C0D32D1C4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CC49C-6570-4DA0-AD00-7A66BA3CF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283E3-CF6C-43E1-8A22-DD0B20C1F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111131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经方治疗运动系统疾病的效果观察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经方治疗运动系统疾病的理论基础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经方治疗运动系统疾病的临床实践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经方治疗运动系统疾病的效果观察与评估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经方治疗运动系统疾病的优势与不足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运动系统疾病在现代社会中日益普遍，如关节炎、肌肉拉伤等，严重影响患者的生活质量。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探讨经方治疗运动系统疾病的效果，为临床提供新的治疗思路和方法。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经方是指汉代以前方剂的总称，具有组方严谨、疗效确切的特点。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经方的定义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经方在运动系统疾病的治疗中具有悠久的历史和广泛的应用，如桂枝芍药知母汤治疗关节炎、葛根汤治疗颈椎病等。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经方在运动系统疾病中的应用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经方治疗运动系统疾病的概述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研究意义与价值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现实意义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通过经方治疗运动系统疾病的效果观察，可以为患者提供更加安全、有效的治疗方法，减轻病痛，提高生活质量。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理论价值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研究经方治疗运动系统疾病的作用机制，可以进一步丰富和发展中医理论，为经方在现代医学中的应用提供理论支持。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推动经方传承与创新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通过对经方治疗运动系统疾病的研究，可以推动经方的传承与创新，促进中医药事业的发展。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运动系统疾病概述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运动系统疾病是指影响骨骼、关节、肌肉、韧带、筋膜等运动系统结构和功能的疾病。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根据病变部位和性质，运动系统疾病可分为骨折、关节脱位、关节炎、肌肉拉伤、韧带损伤等多种类型。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运动系统疾病的定义与分类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常见运动系统疾病及症状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关节脱位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肌肉拉伤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关节畸形、疼痛、肿胀、活动障碍等症状。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疼痛、肿胀、肌肉紧张、活动受限等症状。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关节炎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韧带损伤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疼痛、肿胀、畸形、活动受限等症状。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关节疼痛、肿胀、僵硬、活动受限等症状。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疼痛、肿胀、关节不稳等症状。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运动系统疾病的发生与多种因素有关，如外伤、劳损、感染、免疫等。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不同的运动系统疾病有不同的发病机制。例如，骨折多由于外力作用导致骨骼完整性破坏；关节炎则与关节软骨退变、滑膜炎症等有关；肌肉拉伤和韧带损伤多由于过度拉伸或撕裂造成。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运动系统疾病的发病原因及机制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经方治疗运动系统疾病的理论基础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中医认为运动系统疾病与脏腑功能失调、气血不和、经络阻塞等有关。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运动系统疾病常表现为疼痛、麻木、肿胀、活动受限等症状。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中医通过望、闻、问、切四诊合参，辨证施治，以调整脏腑功能、疏通经络、调和气血为主要治疗原则。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3141" b="13141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中医对运动系统疾病的认识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经方的组成与配伍原则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经方是指古代中医经典方剂，具有组方严谨、配伍得当、疗效确切的特点。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经方组成多遵循“君臣佐使”的配伍原则，即主药、辅药、佐药、使药相互配合，共同发挥治疗作用。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经方在配伍时还注重药物的性味归经、升降浮沉等特性，以达到最佳的治疗效果。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66800" y="3395758"/>
            <a:ext cx="9999345" cy="1071086"/>
            <a:chOff x="1066800" y="3395758"/>
            <a:chExt cx="9999345" cy="1071086"/>
          </a:xfrm>
        </p:grpSpPr>
        <p:sp>
          <p:nvSpPr>
            <p:cNvPr id="3" name="Freeform 3"/>
            <p:cNvSpPr/>
            <p:nvPr/>
          </p:nvSpPr>
          <p:spPr>
            <a:xfrm>
              <a:off x="1066800" y="3395758"/>
              <a:ext cx="2379917" cy="875729"/>
            </a:xfrm>
            <a:custGeom>
              <a:rect l="l" t="t" r="r" b="b"/>
              <a:pathLst>
                <a:path w="119999" h="119999">
                  <a:moveTo>
                    <a:pt x="21366" y="0"/>
                  </a:moveTo>
                  <a:lnTo>
                    <a:pt x="14583" y="27688"/>
                  </a:lnTo>
                  <a:lnTo>
                    <a:pt x="1694" y="27688"/>
                  </a:lnTo>
                  <a:cubicBezTo>
                    <a:pt x="755" y="27688"/>
                    <a:pt x="0" y="29755"/>
                    <a:pt x="0" y="32305"/>
                  </a:cubicBezTo>
                  <a:lnTo>
                    <a:pt x="0" y="115383"/>
                  </a:lnTo>
                  <a:cubicBezTo>
                    <a:pt x="0" y="117933"/>
                    <a:pt x="755" y="119994"/>
                    <a:pt x="1694" y="119994"/>
                  </a:cubicBezTo>
                  <a:lnTo>
                    <a:pt x="118300" y="119994"/>
                  </a:lnTo>
                  <a:cubicBezTo>
                    <a:pt x="119238" y="119994"/>
                    <a:pt x="119994" y="117933"/>
                    <a:pt x="119994" y="115383"/>
                  </a:cubicBezTo>
                  <a:lnTo>
                    <a:pt x="119994" y="32305"/>
                  </a:lnTo>
                  <a:cubicBezTo>
                    <a:pt x="120000" y="29755"/>
                    <a:pt x="119238" y="27688"/>
                    <a:pt x="118300" y="27688"/>
                  </a:cubicBezTo>
                  <a:lnTo>
                    <a:pt x="28155" y="27688"/>
                  </a:lnTo>
                  <a:lnTo>
                    <a:pt x="2136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615023" y="3591115"/>
              <a:ext cx="2380679" cy="875729"/>
            </a:xfrm>
            <a:custGeom>
              <a:rect l="l" t="t" r="r" b="b"/>
              <a:pathLst>
                <a:path w="119999" h="119999">
                  <a:moveTo>
                    <a:pt x="1694" y="0"/>
                  </a:moveTo>
                  <a:cubicBezTo>
                    <a:pt x="755" y="0"/>
                    <a:pt x="0" y="2061"/>
                    <a:pt x="0" y="4611"/>
                  </a:cubicBezTo>
                  <a:lnTo>
                    <a:pt x="0" y="87688"/>
                  </a:lnTo>
                  <a:cubicBezTo>
                    <a:pt x="0" y="90238"/>
                    <a:pt x="755" y="92305"/>
                    <a:pt x="1694" y="92305"/>
                  </a:cubicBezTo>
                  <a:lnTo>
                    <a:pt x="14594" y="92305"/>
                  </a:lnTo>
                  <a:lnTo>
                    <a:pt x="21383" y="119994"/>
                  </a:lnTo>
                  <a:lnTo>
                    <a:pt x="28177" y="92305"/>
                  </a:lnTo>
                  <a:lnTo>
                    <a:pt x="118300" y="92305"/>
                  </a:lnTo>
                  <a:cubicBezTo>
                    <a:pt x="119238" y="92305"/>
                    <a:pt x="119994" y="90238"/>
                    <a:pt x="119994" y="87688"/>
                  </a:cubicBezTo>
                  <a:lnTo>
                    <a:pt x="119994" y="4611"/>
                  </a:lnTo>
                  <a:cubicBezTo>
                    <a:pt x="120000" y="2061"/>
                    <a:pt x="119238" y="0"/>
                    <a:pt x="118300" y="0"/>
                  </a:cubicBezTo>
                  <a:lnTo>
                    <a:pt x="169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37243" y="3395758"/>
              <a:ext cx="2379917" cy="875729"/>
            </a:xfrm>
            <a:custGeom>
              <a:rect l="l" t="t" r="r" b="b"/>
              <a:pathLst>
                <a:path w="119999" h="119999">
                  <a:moveTo>
                    <a:pt x="21366" y="0"/>
                  </a:moveTo>
                  <a:lnTo>
                    <a:pt x="14583" y="27688"/>
                  </a:lnTo>
                  <a:lnTo>
                    <a:pt x="1694" y="27688"/>
                  </a:lnTo>
                  <a:cubicBezTo>
                    <a:pt x="755" y="27688"/>
                    <a:pt x="0" y="29755"/>
                    <a:pt x="0" y="32305"/>
                  </a:cubicBezTo>
                  <a:lnTo>
                    <a:pt x="0" y="115383"/>
                  </a:lnTo>
                  <a:cubicBezTo>
                    <a:pt x="0" y="117933"/>
                    <a:pt x="755" y="119994"/>
                    <a:pt x="1694" y="119994"/>
                  </a:cubicBezTo>
                  <a:lnTo>
                    <a:pt x="118300" y="119994"/>
                  </a:lnTo>
                  <a:cubicBezTo>
                    <a:pt x="119238" y="119994"/>
                    <a:pt x="119994" y="117933"/>
                    <a:pt x="119994" y="115383"/>
                  </a:cubicBezTo>
                  <a:lnTo>
                    <a:pt x="119994" y="32305"/>
                  </a:lnTo>
                  <a:cubicBezTo>
                    <a:pt x="120000" y="29755"/>
                    <a:pt x="119238" y="27688"/>
                    <a:pt x="118300" y="27688"/>
                  </a:cubicBezTo>
                  <a:lnTo>
                    <a:pt x="28155" y="27688"/>
                  </a:lnTo>
                  <a:lnTo>
                    <a:pt x="21366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685466" y="3591115"/>
              <a:ext cx="2380679" cy="875729"/>
            </a:xfrm>
            <a:custGeom>
              <a:rect l="l" t="t" r="r" b="b"/>
              <a:pathLst>
                <a:path w="119999" h="119999">
                  <a:moveTo>
                    <a:pt x="1694" y="0"/>
                  </a:moveTo>
                  <a:cubicBezTo>
                    <a:pt x="755" y="0"/>
                    <a:pt x="0" y="2061"/>
                    <a:pt x="0" y="4611"/>
                  </a:cubicBezTo>
                  <a:lnTo>
                    <a:pt x="0" y="87688"/>
                  </a:lnTo>
                  <a:cubicBezTo>
                    <a:pt x="0" y="90238"/>
                    <a:pt x="755" y="92305"/>
                    <a:pt x="1694" y="92305"/>
                  </a:cubicBezTo>
                  <a:lnTo>
                    <a:pt x="14594" y="92305"/>
                  </a:lnTo>
                  <a:lnTo>
                    <a:pt x="21383" y="119994"/>
                  </a:lnTo>
                  <a:lnTo>
                    <a:pt x="28177" y="92305"/>
                  </a:lnTo>
                  <a:lnTo>
                    <a:pt x="118300" y="92305"/>
                  </a:lnTo>
                  <a:cubicBezTo>
                    <a:pt x="119238" y="92305"/>
                    <a:pt x="119994" y="90238"/>
                    <a:pt x="119994" y="87688"/>
                  </a:cubicBezTo>
                  <a:lnTo>
                    <a:pt x="119994" y="4611"/>
                  </a:lnTo>
                  <a:cubicBezTo>
                    <a:pt x="120000" y="2061"/>
                    <a:pt x="119238" y="0"/>
                    <a:pt x="118300" y="0"/>
                  </a:cubicBezTo>
                  <a:lnTo>
                    <a:pt x="1694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1263872" y="3776234"/>
            <a:ext cx="477393" cy="308134"/>
          </a:xfrm>
          <a:custGeom>
            <a:rect l="l" t="t" r="r" b="b"/>
            <a:pathLst>
              <a:path w="119999" h="119999">
                <a:moveTo>
                  <a:pt x="91807" y="33375"/>
                </a:moveTo>
                <a:lnTo>
                  <a:pt x="91807" y="33375"/>
                </a:lnTo>
                <a:cubicBezTo>
                  <a:pt x="89638" y="33375"/>
                  <a:pt x="87710" y="33375"/>
                  <a:pt x="85542" y="33375"/>
                </a:cubicBezTo>
                <a:cubicBezTo>
                  <a:pt x="81204" y="13500"/>
                  <a:pt x="70602" y="0"/>
                  <a:pt x="55662" y="0"/>
                </a:cubicBezTo>
                <a:cubicBezTo>
                  <a:pt x="38554" y="0"/>
                  <a:pt x="23614" y="23250"/>
                  <a:pt x="23614" y="50250"/>
                </a:cubicBezTo>
                <a:cubicBezTo>
                  <a:pt x="23614" y="50250"/>
                  <a:pt x="23614" y="53250"/>
                  <a:pt x="23614" y="56250"/>
                </a:cubicBezTo>
                <a:cubicBezTo>
                  <a:pt x="23614" y="56250"/>
                  <a:pt x="23614" y="56250"/>
                  <a:pt x="21445" y="56250"/>
                </a:cubicBezTo>
                <a:cubicBezTo>
                  <a:pt x="10843" y="56250"/>
                  <a:pt x="0" y="70125"/>
                  <a:pt x="0" y="90000"/>
                </a:cubicBezTo>
                <a:cubicBezTo>
                  <a:pt x="0" y="106500"/>
                  <a:pt x="10843" y="119625"/>
                  <a:pt x="21445" y="119625"/>
                </a:cubicBezTo>
                <a:cubicBezTo>
                  <a:pt x="91807" y="119625"/>
                  <a:pt x="91807" y="119625"/>
                  <a:pt x="91807" y="119625"/>
                </a:cubicBezTo>
                <a:cubicBezTo>
                  <a:pt x="106746" y="119625"/>
                  <a:pt x="119759" y="103125"/>
                  <a:pt x="119759" y="76500"/>
                </a:cubicBezTo>
                <a:cubicBezTo>
                  <a:pt x="119759" y="53250"/>
                  <a:pt x="106746" y="33375"/>
                  <a:pt x="91807" y="33375"/>
                </a:cubicBezTo>
                <a:close/>
                <a:moveTo>
                  <a:pt x="68433" y="73125"/>
                </a:moveTo>
                <a:lnTo>
                  <a:pt x="68433" y="73125"/>
                </a:lnTo>
                <a:cubicBezTo>
                  <a:pt x="64096" y="79875"/>
                  <a:pt x="53493" y="99750"/>
                  <a:pt x="51325" y="103125"/>
                </a:cubicBezTo>
                <a:cubicBezTo>
                  <a:pt x="51325" y="103125"/>
                  <a:pt x="49156" y="106500"/>
                  <a:pt x="46987" y="103125"/>
                </a:cubicBezTo>
                <a:cubicBezTo>
                  <a:pt x="46987" y="103125"/>
                  <a:pt x="46987" y="103125"/>
                  <a:pt x="46987" y="99750"/>
                </a:cubicBezTo>
                <a:lnTo>
                  <a:pt x="46987" y="96375"/>
                </a:lnTo>
                <a:cubicBezTo>
                  <a:pt x="53493" y="76500"/>
                  <a:pt x="53493" y="76500"/>
                  <a:pt x="53493" y="76500"/>
                </a:cubicBezTo>
                <a:cubicBezTo>
                  <a:pt x="53493" y="73125"/>
                  <a:pt x="51325" y="73125"/>
                  <a:pt x="49156" y="73125"/>
                </a:cubicBezTo>
                <a:lnTo>
                  <a:pt x="49156" y="73125"/>
                </a:lnTo>
                <a:cubicBezTo>
                  <a:pt x="46987" y="70125"/>
                  <a:pt x="44819" y="70125"/>
                  <a:pt x="44819" y="66750"/>
                </a:cubicBezTo>
                <a:cubicBezTo>
                  <a:pt x="44819" y="63375"/>
                  <a:pt x="44819" y="63375"/>
                  <a:pt x="46987" y="60000"/>
                </a:cubicBezTo>
                <a:cubicBezTo>
                  <a:pt x="49156" y="53250"/>
                  <a:pt x="62168" y="33375"/>
                  <a:pt x="62168" y="33375"/>
                </a:cubicBezTo>
                <a:cubicBezTo>
                  <a:pt x="64096" y="30000"/>
                  <a:pt x="64096" y="30000"/>
                  <a:pt x="66265" y="30000"/>
                </a:cubicBezTo>
                <a:cubicBezTo>
                  <a:pt x="66265" y="33375"/>
                  <a:pt x="68433" y="33375"/>
                  <a:pt x="68433" y="33375"/>
                </a:cubicBezTo>
                <a:cubicBezTo>
                  <a:pt x="68433" y="36375"/>
                  <a:pt x="66265" y="36375"/>
                  <a:pt x="66265" y="39750"/>
                </a:cubicBezTo>
                <a:cubicBezTo>
                  <a:pt x="60000" y="60000"/>
                  <a:pt x="60000" y="60000"/>
                  <a:pt x="60000" y="60000"/>
                </a:cubicBezTo>
                <a:cubicBezTo>
                  <a:pt x="62168" y="60000"/>
                  <a:pt x="64096" y="63375"/>
                  <a:pt x="66265" y="63375"/>
                </a:cubicBezTo>
                <a:lnTo>
                  <a:pt x="66265" y="63375"/>
                </a:lnTo>
                <a:cubicBezTo>
                  <a:pt x="68433" y="63375"/>
                  <a:pt x="70602" y="66750"/>
                  <a:pt x="70602" y="70125"/>
                </a:cubicBezTo>
                <a:lnTo>
                  <a:pt x="68433" y="73125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58387" y="3757898"/>
            <a:ext cx="439388" cy="344805"/>
          </a:xfrm>
          <a:custGeom>
            <a:rect l="l" t="t" r="r" b="b"/>
            <a:pathLst>
              <a:path w="73" h="57">
                <a:moveTo>
                  <a:pt x="57" y="37"/>
                </a:moveTo>
                <a:cubicBezTo>
                  <a:pt x="38" y="56"/>
                  <a:pt x="38" y="56"/>
                  <a:pt x="38" y="56"/>
                </a:cubicBezTo>
                <a:cubicBezTo>
                  <a:pt x="37" y="57"/>
                  <a:pt x="36" y="57"/>
                  <a:pt x="34" y="57"/>
                </a:cubicBezTo>
                <a:cubicBezTo>
                  <a:pt x="33" y="57"/>
                  <a:pt x="32" y="57"/>
                  <a:pt x="31" y="56"/>
                </a:cubicBezTo>
                <a:cubicBezTo>
                  <a:pt x="4" y="28"/>
                  <a:pt x="4" y="28"/>
                  <a:pt x="4" y="28"/>
                </a:cubicBezTo>
                <a:cubicBezTo>
                  <a:pt x="2" y="27"/>
                  <a:pt x="0" y="23"/>
                  <a:pt x="0" y="20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3" y="0"/>
                  <a:pt x="5" y="0"/>
                </a:cubicBezTo>
                <a:cubicBezTo>
                  <a:pt x="21" y="0"/>
                  <a:pt x="21" y="0"/>
                  <a:pt x="21" y="0"/>
                </a:cubicBezTo>
                <a:cubicBezTo>
                  <a:pt x="24" y="0"/>
                  <a:pt x="27" y="1"/>
                  <a:pt x="29" y="3"/>
                </a:cubicBezTo>
                <a:cubicBezTo>
                  <a:pt x="57" y="30"/>
                  <a:pt x="57" y="30"/>
                  <a:pt x="57" y="30"/>
                </a:cubicBezTo>
                <a:cubicBezTo>
                  <a:pt x="57" y="31"/>
                  <a:pt x="58" y="32"/>
                  <a:pt x="58" y="34"/>
                </a:cubicBezTo>
                <a:cubicBezTo>
                  <a:pt x="58" y="35"/>
                  <a:pt x="57" y="36"/>
                  <a:pt x="57" y="37"/>
                </a:cubicBezTo>
                <a:close/>
                <a:moveTo>
                  <a:pt x="13" y="7"/>
                </a:moveTo>
                <a:cubicBezTo>
                  <a:pt x="10" y="7"/>
                  <a:pt x="8" y="9"/>
                  <a:pt x="8" y="12"/>
                </a:cubicBezTo>
                <a:cubicBezTo>
                  <a:pt x="8" y="14"/>
                  <a:pt x="10" y="17"/>
                  <a:pt x="13" y="17"/>
                </a:cubicBezTo>
                <a:cubicBezTo>
                  <a:pt x="15" y="17"/>
                  <a:pt x="17" y="14"/>
                  <a:pt x="17" y="12"/>
                </a:cubicBezTo>
                <a:cubicBezTo>
                  <a:pt x="17" y="9"/>
                  <a:pt x="15" y="7"/>
                  <a:pt x="13" y="7"/>
                </a:cubicBezTo>
                <a:close/>
                <a:moveTo>
                  <a:pt x="71" y="37"/>
                </a:moveTo>
                <a:cubicBezTo>
                  <a:pt x="52" y="56"/>
                  <a:pt x="52" y="56"/>
                  <a:pt x="52" y="56"/>
                </a:cubicBezTo>
                <a:cubicBezTo>
                  <a:pt x="52" y="57"/>
                  <a:pt x="50" y="57"/>
                  <a:pt x="49" y="57"/>
                </a:cubicBezTo>
                <a:cubicBezTo>
                  <a:pt x="47" y="57"/>
                  <a:pt x="46" y="56"/>
                  <a:pt x="45" y="55"/>
                </a:cubicBezTo>
                <a:cubicBezTo>
                  <a:pt x="63" y="37"/>
                  <a:pt x="63" y="37"/>
                  <a:pt x="63" y="37"/>
                </a:cubicBezTo>
                <a:cubicBezTo>
                  <a:pt x="63" y="36"/>
                  <a:pt x="64" y="35"/>
                  <a:pt x="64" y="34"/>
                </a:cubicBezTo>
                <a:cubicBezTo>
                  <a:pt x="64" y="32"/>
                  <a:pt x="63" y="31"/>
                  <a:pt x="63" y="30"/>
                </a:cubicBezTo>
                <a:cubicBezTo>
                  <a:pt x="35" y="3"/>
                  <a:pt x="35" y="3"/>
                  <a:pt x="35" y="3"/>
                </a:cubicBezTo>
                <a:cubicBezTo>
                  <a:pt x="34" y="1"/>
                  <a:pt x="30" y="0"/>
                  <a:pt x="27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8" y="0"/>
                  <a:pt x="42" y="1"/>
                  <a:pt x="44" y="3"/>
                </a:cubicBezTo>
                <a:cubicBezTo>
                  <a:pt x="71" y="30"/>
                  <a:pt x="71" y="30"/>
                  <a:pt x="71" y="30"/>
                </a:cubicBezTo>
                <a:cubicBezTo>
                  <a:pt x="72" y="31"/>
                  <a:pt x="73" y="32"/>
                  <a:pt x="73" y="34"/>
                </a:cubicBezTo>
                <a:cubicBezTo>
                  <a:pt x="73" y="35"/>
                  <a:pt x="72" y="36"/>
                  <a:pt x="71" y="37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07931" y="3754088"/>
            <a:ext cx="391477" cy="352425"/>
          </a:xfrm>
          <a:custGeom>
            <a:rect l="l" t="t" r="r" b="b"/>
            <a:pathLst>
              <a:path w="119999" h="119999">
                <a:moveTo>
                  <a:pt x="19277" y="40719"/>
                </a:moveTo>
                <a:lnTo>
                  <a:pt x="19277" y="40719"/>
                </a:lnTo>
                <a:cubicBezTo>
                  <a:pt x="23373" y="36134"/>
                  <a:pt x="27951" y="38561"/>
                  <a:pt x="34216" y="45573"/>
                </a:cubicBezTo>
                <a:cubicBezTo>
                  <a:pt x="36385" y="48000"/>
                  <a:pt x="36385" y="45573"/>
                  <a:pt x="36385" y="45573"/>
                </a:cubicBezTo>
                <a:cubicBezTo>
                  <a:pt x="38554" y="45573"/>
                  <a:pt x="44819" y="36134"/>
                  <a:pt x="46987" y="36134"/>
                </a:cubicBezTo>
                <a:cubicBezTo>
                  <a:pt x="46987" y="36134"/>
                  <a:pt x="46987" y="36134"/>
                  <a:pt x="46987" y="33707"/>
                </a:cubicBezTo>
                <a:cubicBezTo>
                  <a:pt x="44819" y="33707"/>
                  <a:pt x="42891" y="31280"/>
                  <a:pt x="42891" y="28853"/>
                </a:cubicBezTo>
                <a:cubicBezTo>
                  <a:pt x="32048" y="12134"/>
                  <a:pt x="72530" y="2696"/>
                  <a:pt x="66265" y="2696"/>
                </a:cubicBezTo>
                <a:cubicBezTo>
                  <a:pt x="61927" y="0"/>
                  <a:pt x="49156" y="0"/>
                  <a:pt x="46987" y="0"/>
                </a:cubicBezTo>
                <a:cubicBezTo>
                  <a:pt x="40722" y="2696"/>
                  <a:pt x="30120" y="9707"/>
                  <a:pt x="25783" y="14561"/>
                </a:cubicBezTo>
                <a:cubicBezTo>
                  <a:pt x="19277" y="19415"/>
                  <a:pt x="17349" y="21842"/>
                  <a:pt x="17349" y="21842"/>
                </a:cubicBezTo>
                <a:cubicBezTo>
                  <a:pt x="14939" y="24000"/>
                  <a:pt x="17349" y="28853"/>
                  <a:pt x="12771" y="31280"/>
                </a:cubicBezTo>
                <a:cubicBezTo>
                  <a:pt x="8674" y="33707"/>
                  <a:pt x="6506" y="31280"/>
                  <a:pt x="4337" y="33707"/>
                </a:cubicBezTo>
                <a:cubicBezTo>
                  <a:pt x="4337" y="36134"/>
                  <a:pt x="2168" y="36134"/>
                  <a:pt x="0" y="38561"/>
                </a:cubicBezTo>
                <a:lnTo>
                  <a:pt x="0" y="40719"/>
                </a:lnTo>
                <a:lnTo>
                  <a:pt x="8674" y="50426"/>
                </a:lnTo>
                <a:cubicBezTo>
                  <a:pt x="8674" y="52853"/>
                  <a:pt x="10602" y="52853"/>
                  <a:pt x="12771" y="52853"/>
                </a:cubicBezTo>
                <a:cubicBezTo>
                  <a:pt x="12771" y="50426"/>
                  <a:pt x="14939" y="48000"/>
                  <a:pt x="17349" y="48000"/>
                </a:cubicBezTo>
                <a:cubicBezTo>
                  <a:pt x="17349" y="48000"/>
                  <a:pt x="17349" y="40719"/>
                  <a:pt x="19277" y="40719"/>
                </a:cubicBezTo>
                <a:close/>
                <a:moveTo>
                  <a:pt x="53493" y="43146"/>
                </a:moveTo>
                <a:lnTo>
                  <a:pt x="53493" y="43146"/>
                </a:lnTo>
                <a:cubicBezTo>
                  <a:pt x="51325" y="43146"/>
                  <a:pt x="51325" y="43146"/>
                  <a:pt x="51325" y="43146"/>
                </a:cubicBezTo>
                <a:cubicBezTo>
                  <a:pt x="42891" y="50426"/>
                  <a:pt x="42891" y="50426"/>
                  <a:pt x="42891" y="50426"/>
                </a:cubicBezTo>
                <a:cubicBezTo>
                  <a:pt x="40722" y="52853"/>
                  <a:pt x="40722" y="52853"/>
                  <a:pt x="40722" y="55011"/>
                </a:cubicBezTo>
                <a:cubicBezTo>
                  <a:pt x="91807" y="117303"/>
                  <a:pt x="91807" y="117303"/>
                  <a:pt x="91807" y="117303"/>
                </a:cubicBezTo>
                <a:cubicBezTo>
                  <a:pt x="91807" y="119730"/>
                  <a:pt x="94216" y="119730"/>
                  <a:pt x="96144" y="117303"/>
                </a:cubicBezTo>
                <a:cubicBezTo>
                  <a:pt x="102650" y="112449"/>
                  <a:pt x="102650" y="112449"/>
                  <a:pt x="102650" y="112449"/>
                </a:cubicBezTo>
                <a:cubicBezTo>
                  <a:pt x="102650" y="110022"/>
                  <a:pt x="102650" y="107865"/>
                  <a:pt x="102650" y="107865"/>
                </a:cubicBezTo>
                <a:lnTo>
                  <a:pt x="53493" y="43146"/>
                </a:lnTo>
                <a:close/>
                <a:moveTo>
                  <a:pt x="119759" y="16988"/>
                </a:moveTo>
                <a:lnTo>
                  <a:pt x="119759" y="16988"/>
                </a:lnTo>
                <a:cubicBezTo>
                  <a:pt x="117590" y="12134"/>
                  <a:pt x="117590" y="14561"/>
                  <a:pt x="115421" y="14561"/>
                </a:cubicBezTo>
                <a:cubicBezTo>
                  <a:pt x="115421" y="16988"/>
                  <a:pt x="111084" y="21842"/>
                  <a:pt x="111084" y="24000"/>
                </a:cubicBezTo>
                <a:cubicBezTo>
                  <a:pt x="108915" y="28853"/>
                  <a:pt x="104819" y="33707"/>
                  <a:pt x="98313" y="28853"/>
                </a:cubicBezTo>
                <a:cubicBezTo>
                  <a:pt x="91807" y="21842"/>
                  <a:pt x="94216" y="19415"/>
                  <a:pt x="96144" y="16988"/>
                </a:cubicBezTo>
                <a:cubicBezTo>
                  <a:pt x="96144" y="14561"/>
                  <a:pt x="100481" y="7550"/>
                  <a:pt x="100481" y="5123"/>
                </a:cubicBezTo>
                <a:cubicBezTo>
                  <a:pt x="102650" y="5123"/>
                  <a:pt x="100481" y="2696"/>
                  <a:pt x="98313" y="2696"/>
                </a:cubicBezTo>
                <a:cubicBezTo>
                  <a:pt x="96144" y="5123"/>
                  <a:pt x="83373" y="9707"/>
                  <a:pt x="81204" y="19415"/>
                </a:cubicBezTo>
                <a:cubicBezTo>
                  <a:pt x="79036" y="26426"/>
                  <a:pt x="83373" y="33707"/>
                  <a:pt x="76867" y="40719"/>
                </a:cubicBezTo>
                <a:cubicBezTo>
                  <a:pt x="68433" y="50426"/>
                  <a:pt x="68433" y="50426"/>
                  <a:pt x="68433" y="50426"/>
                </a:cubicBezTo>
                <a:cubicBezTo>
                  <a:pt x="76867" y="62292"/>
                  <a:pt x="76867" y="62292"/>
                  <a:pt x="76867" y="62292"/>
                </a:cubicBezTo>
                <a:cubicBezTo>
                  <a:pt x="87710" y="50426"/>
                  <a:pt x="87710" y="50426"/>
                  <a:pt x="87710" y="50426"/>
                </a:cubicBezTo>
                <a:cubicBezTo>
                  <a:pt x="89638" y="48000"/>
                  <a:pt x="94216" y="45573"/>
                  <a:pt x="98313" y="48000"/>
                </a:cubicBezTo>
                <a:cubicBezTo>
                  <a:pt x="108915" y="50426"/>
                  <a:pt x="113253" y="45573"/>
                  <a:pt x="117590" y="38561"/>
                </a:cubicBezTo>
                <a:cubicBezTo>
                  <a:pt x="119759" y="31280"/>
                  <a:pt x="119759" y="19415"/>
                  <a:pt x="119759" y="16988"/>
                </a:cubicBezTo>
                <a:close/>
                <a:moveTo>
                  <a:pt x="17349" y="107865"/>
                </a:moveTo>
                <a:lnTo>
                  <a:pt x="17349" y="107865"/>
                </a:lnTo>
                <a:cubicBezTo>
                  <a:pt x="14939" y="110022"/>
                  <a:pt x="14939" y="112449"/>
                  <a:pt x="17349" y="112449"/>
                </a:cubicBezTo>
                <a:cubicBezTo>
                  <a:pt x="21445" y="119730"/>
                  <a:pt x="21445" y="119730"/>
                  <a:pt x="21445" y="119730"/>
                </a:cubicBezTo>
                <a:cubicBezTo>
                  <a:pt x="23373" y="119730"/>
                  <a:pt x="25783" y="119730"/>
                  <a:pt x="25783" y="117303"/>
                </a:cubicBezTo>
                <a:cubicBezTo>
                  <a:pt x="55662" y="86292"/>
                  <a:pt x="55662" y="86292"/>
                  <a:pt x="55662" y="86292"/>
                </a:cubicBezTo>
                <a:cubicBezTo>
                  <a:pt x="46987" y="74157"/>
                  <a:pt x="46987" y="74157"/>
                  <a:pt x="46987" y="74157"/>
                </a:cubicBezTo>
                <a:lnTo>
                  <a:pt x="17349" y="107865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经方治疗运动系统疾病的理论依据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066800" y="174091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经方治疗运动系统疾病遵循中医整体观念和辨证论治的原则。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615023" y="4466844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通过调整脏腑功能、疏通经络、调和气血，经方能够改善运动系统疾病的病理状态，缓解症状，促进康复。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37243" y="174091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经方治疗运动系统疾病具有疗效确切、副作用小、复发率低等优点，因此在临床上得到广泛应用。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85466" y="4466844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许多经方还具有抗炎、镇痛、免疫调节等现代药理学作用，为经方治疗运动系统疾病提供了科学依据。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8886457" y="3776234"/>
            <a:ext cx="308134" cy="308134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经方治疗运动系统疾病的临床实践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https://d.book118.com/027111113155006035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2024-09-10T12:11:50.142</cp:lastPrinted>
  <dcterms:created xsi:type="dcterms:W3CDTF">2024-09-10T04:11:50Z</dcterms:created>
  <dcterms:modified xsi:type="dcterms:W3CDTF">2024-09-10T04:11:52Z</dcterms:modified>
</cp:coreProperties>
</file>