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8FDCCF-0C5A-4A7D-9744-6668A976D9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ECDDBD-2F6D-4680-B037-812BC8591B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6D278A-DEE7-46C9-B9CA-11F3D933A0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22CDE1-D055-4887-A69B-042560F694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B4F0B1-0794-4E06-8202-4515B4B7EE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71644D-8B5D-432E-AB86-75D4E849D8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7A3C57-C130-430F-95BB-6D32F731B5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C39702-0E94-4091-9AC9-DBBC6A3470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F23161-98B5-4C5F-A201-D224A50C94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C9D429-E1F3-4BDD-9630-DC64F9D00E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C407A7-491C-4F2F-99CF-1D5BA0B472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emf" /><Relationship Id="rId3"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15300611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民法典准合同无因管理与不当得利\n## 1.民法典准合同概述及其重要性\n### 1.1民法典准合同的基本概念与分类\n### 1.2民法典准合同的成立与履行\n### 1.3民法典准合同在民事法律关系中的重要性\n## 2.无因管理的法律定义与构成要件\n### 2.1无因管理的定义及其法律性质\n### 2.2无因管理的构成要件分析\n### 2.3无因管理的法律效力与法律后果\n## 3.不当得利的定义、类型及其法律效果\n### 3.1不当得利的定义及其法律性质\n### 3.2不当得利的类型及其认定标准\n### 3.3不当得利的法律效果与返还义务\n## 4.民法典准合同无因管理与不当得利的区别与联系\n### 4.1无因管理与不当得利的区别及其在实践中应注意的问题\n### 4.2无因管理与不当得利的联系及其在法律适用中的探讨\n### 4.3民法典准合同无因管理与不当得利的具体案例分析与比较\n## 5.民法典准合同无因管理与不当得利的法律适用与风险防范\n### 5.1民法典准合同无因管理与不当得利的法律适用原则及其在实践中应注意的问题\n### 5.2民法典准合同无因管理与不当得利的法律风险防范措施及其建议\n### 5.3民法典准合同无因管理与不当得利的法律适用与风险防范的具体案例分析与探讨\n&quot;,&quot;templateId&quot;:&quot;yjp75jdsfbb9frnx6858ro4pgo&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03000" cy="1301750"/>
          </a:xfrm>
        </p:spPr>
        <p:txBody>
          <a:bodyPr vert="horz" wrap="square" lIns="91440" tIns="45720" rIns="91440" bIns="45720" anchor="t">
            <a:spAutoFit/>
          </a:bodyPr>
          <a:lstStyle/>
          <a:p>
            <a:pPr>
              <a:buNone/>
            </a:pPr>
            <a:r>
              <a:rPr lang="zh-CN" sz="5200"/>
              <a:t>民法典准合同无因管理与不当得利</a:t>
            </a:r>
            <a:endParaRPr/>
          </a:p>
        </p:txBody>
      </p:sp>
      <p:sp>
        <p:nvSpPr>
          <p:cNvPr id="3" name="文本占位符 3"/>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2" name="" descr="{&quot;isTemplate&quot;:true,&quot;type&quot;:2}"/>
        <p:cNvGrpSpPr/>
        <p:nvPr/>
      </p:nvGrpSpPr>
      <p:grpSpPr>
        <a:xfrm>
          <a:off x="0" y="0"/>
          <a:ext cx="0" cy="0"/>
        </a:xfrm>
      </p:grpSpPr>
      <p:sp>
        <p:nvSpPr>
          <p:cNvPr id="133"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600"/>
              <a:t>民法典准合同概述及其重要性</a:t>
            </a:r>
            <a:endParaRPr/>
          </a:p>
        </p:txBody>
      </p:sp>
      <p:sp>
        <p:nvSpPr>
          <p:cNvPr id="134"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2" name="" descr="{&quot;isTemplate&quot;:true,&quot;type&quot;:3}"/>
        <p:cNvGrpSpPr/>
        <p:nvPr/>
      </p:nvGrpSpPr>
      <p:grpSpPr>
        <a:xfrm>
          <a:off x="0" y="0"/>
          <a:ext cx="0" cy="0"/>
        </a:xfrm>
      </p:grpSpPr>
      <p:grpSp>
        <p:nvGrpSpPr>
          <p:cNvPr id="173"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74" name="Group 628"/>
            <p:cNvGrpSpPr/>
            <p:nvPr/>
          </p:nvGrpSpPr>
          <p:grpSpPr>
            <a:xfrm>
              <a:off x="1197254" y="3971227"/>
              <a:ext cx="11008530" cy="2106887"/>
              <a:chOff x="1197254" y="3971227"/>
              <a:chExt cx="11008530" cy="2106887"/>
            </a:xfrm>
          </p:grpSpPr>
          <p:sp>
            <p:nvSpPr>
              <p:cNvPr id="175"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6"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7"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8"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9"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准合同的基本概念</a:t>
                </a:r>
                <a:endParaRPr/>
              </a:p>
            </p:txBody>
          </p:sp>
          <p:sp>
            <p:nvSpPr>
              <p:cNvPr id="180"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准合同是民法典中的一种法律概念，指的是当事人之间达成的具有法律约束力的协议，但尚未达到合同的完全成熟状态。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准合同通常涉及到一方当事人的履行行为，而另一方当事人则享有相应的权益。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准合同在民法典中的地位介于合同与不当得利之间，具有一定的法律效果和约束力。</a:t>
                </a:r>
                <a:endParaRPr/>
              </a:p>
            </p:txBody>
          </p:sp>
        </p:grpSp>
        <p:grpSp>
          <p:nvGrpSpPr>
            <p:cNvPr id="181" name="Group 635"/>
            <p:cNvGrpSpPr/>
            <p:nvPr/>
          </p:nvGrpSpPr>
          <p:grpSpPr>
            <a:xfrm>
              <a:off x="3499345" y="1423099"/>
              <a:ext cx="11008530" cy="2005901"/>
              <a:chOff x="3499345" y="1423099"/>
              <a:chExt cx="11008530" cy="2005901"/>
            </a:xfrm>
          </p:grpSpPr>
          <p:sp>
            <p:nvSpPr>
              <p:cNvPr id="182"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准合同的分类</a:t>
                </a:r>
                <a:endParaRPr/>
              </a:p>
            </p:txBody>
          </p:sp>
          <p:sp>
            <p:nvSpPr>
              <p:cNvPr id="183"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根据民法典的规定，准合同主要分为两类：无因管理和不当得利。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无因管理是指当事人一方在没有法定或约定的义务的情况下，为另一方当事人的利益进行管理或者服务。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不当得利是指当事人一方在没有法定或约定的义务的情况下，从另一方当事人处获得利益。</a:t>
                </a:r>
                <a:endParaRPr/>
              </a:p>
            </p:txBody>
          </p:sp>
          <p:sp>
            <p:nvSpPr>
              <p:cNvPr id="184"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5"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6"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7"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8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民法典准合同的基本概念与分类</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9" name="" descr="{&quot;isTemplate&quot;:true,&quot;type&quot;:3}"/>
        <p:cNvGrpSpPr/>
        <p:nvPr/>
      </p:nvGrpSpPr>
      <p:grpSpPr>
        <a:xfrm>
          <a:off x="0" y="0"/>
          <a:ext cx="0" cy="0"/>
        </a:xfrm>
      </p:grpSpPr>
      <p:pic>
        <p:nvPicPr>
          <p:cNvPr id="19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2" name="Group 598"/>
            <p:cNvGrpSpPr/>
            <p:nvPr/>
          </p:nvGrpSpPr>
          <p:grpSpPr>
            <a:xfrm>
              <a:off x="763829" y="1414808"/>
              <a:ext cx="6972294" cy="2337649"/>
              <a:chOff x="763829" y="1414808"/>
              <a:chExt cx="6972294" cy="2337649"/>
            </a:xfrm>
          </p:grpSpPr>
          <p:sp>
            <p:nvSpPr>
              <p:cNvPr id="19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准合同的成立</a:t>
                </a:r>
                <a:endParaRPr/>
              </a:p>
            </p:txBody>
          </p:sp>
          <p:sp>
            <p:nvSpPr>
              <p:cNvPr id="19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准合同的成立需要当事人之间达成具有法律约束力的协议。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当事人之间的协议可以是通过口头、书面或者其他形式达成，但必须符合法律规定的形式要件。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准合同成立后，当事人之间即具有相应的权利和义务。</a:t>
                </a:r>
                <a:endParaRPr/>
              </a:p>
            </p:txBody>
          </p:sp>
          <p:sp>
            <p:nvSpPr>
              <p:cNvPr id="19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9" name="Group 591"/>
            <p:cNvGrpSpPr/>
            <p:nvPr/>
          </p:nvGrpSpPr>
          <p:grpSpPr>
            <a:xfrm>
              <a:off x="689593" y="3949139"/>
              <a:ext cx="7078256" cy="2128975"/>
              <a:chOff x="689593" y="3949139"/>
              <a:chExt cx="7078256" cy="2128975"/>
            </a:xfrm>
          </p:grpSpPr>
          <p:sp>
            <p:nvSpPr>
              <p:cNvPr id="20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准合同的履行</a:t>
                </a:r>
                <a:endParaRPr/>
              </a:p>
            </p:txBody>
          </p:sp>
          <p:sp>
            <p:nvSpPr>
              <p:cNvPr id="20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准合同的履行是指当事人根据协议履行自己的义务，以实现合同的目的。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当事人履行义务时，应当遵守诚实信用原则，确保合同的顺利履行。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如果当事人一方不履行义务，另一方当事人可以依法要求履行或者解除合同。</a:t>
                </a:r>
                <a:endParaRPr/>
              </a:p>
            </p:txBody>
          </p:sp>
          <p:sp>
            <p:nvSpPr>
              <p:cNvPr id="20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民法典准合同的成立与履行</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7" name="" descr="{&quot;isTemplate&quot;:true,&quot;type&quot;:3}"/>
        <p:cNvGrpSpPr/>
        <p:nvPr/>
      </p:nvGrpSpPr>
      <p:grpSpPr>
        <a:xfrm>
          <a:off x="0" y="0"/>
          <a:ext cx="0" cy="0"/>
        </a:xfrm>
      </p:grpSpPr>
      <p:pic>
        <p:nvPicPr>
          <p:cNvPr id="20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0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0" name="Group 598"/>
            <p:cNvGrpSpPr/>
            <p:nvPr/>
          </p:nvGrpSpPr>
          <p:grpSpPr>
            <a:xfrm>
              <a:off x="763829" y="1414808"/>
              <a:ext cx="6972294" cy="2337649"/>
              <a:chOff x="763829" y="1414808"/>
              <a:chExt cx="6972294" cy="2337649"/>
            </a:xfrm>
          </p:grpSpPr>
          <p:sp>
            <p:nvSpPr>
              <p:cNvPr id="21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准合同在民事法律关系中的重要性</a:t>
                </a:r>
                <a:endParaRPr/>
              </a:p>
            </p:txBody>
          </p:sp>
          <p:sp>
            <p:nvSpPr>
              <p:cNvPr id="21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准合同是民事法律关系中的重要组成部分，涉及到财产、人身等多种权益的保护。</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通过准合同，当事人可以明确自己的权利和义务，维护自身的合法权益。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准合同对于规范民事法律关系，维护社会秩序具有重要意义。</a:t>
                </a:r>
                <a:endParaRPr/>
              </a:p>
            </p:txBody>
          </p:sp>
          <p:sp>
            <p:nvSpPr>
              <p:cNvPr id="21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7" name="Group 591"/>
            <p:cNvGrpSpPr/>
            <p:nvPr/>
          </p:nvGrpSpPr>
          <p:grpSpPr>
            <a:xfrm>
              <a:off x="689593" y="3949139"/>
              <a:ext cx="7078256" cy="2128975"/>
              <a:chOff x="689593" y="3949139"/>
              <a:chExt cx="7078256" cy="2128975"/>
            </a:xfrm>
          </p:grpSpPr>
          <p:sp>
            <p:nvSpPr>
              <p:cNvPr id="21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民法典对准合同的规定</a:t>
                </a:r>
                <a:endParaRPr/>
              </a:p>
            </p:txBody>
          </p:sp>
          <p:sp>
            <p:nvSpPr>
              <p:cNvPr id="21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民法典对无因管理和不当得利的相关规定，为当事人提供了明确的法律指引。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通过民法典的规定，当事人可以更好地维护自己的合法权益，防止不法行为的发生。</a:t>
                </a:r>
                <a:endParaRPr/>
              </a:p>
            </p:txBody>
          </p:sp>
          <p:sp>
            <p:nvSpPr>
              <p:cNvPr id="22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民法典准合同在民事法律关系中的重要性</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5" name="" descr="{&quot;isTemplate&quot;:true,&quot;type&quot;:2}"/>
        <p:cNvGrpSpPr/>
        <p:nvPr/>
      </p:nvGrpSpPr>
      <p:grpSpPr>
        <a:xfrm>
          <a:off x="0" y="0"/>
          <a:ext cx="0" cy="0"/>
        </a:xfrm>
      </p:grpSpPr>
      <p:sp>
        <p:nvSpPr>
          <p:cNvPr id="226"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200"/>
              <a:t>无因管理的法律定义与构成要件</a:t>
            </a:r>
            <a:endParaRPr/>
          </a:p>
        </p:txBody>
      </p:sp>
      <p:sp>
        <p:nvSpPr>
          <p:cNvPr id="227"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8" name="" descr="{&quot;isTemplate&quot;:true,&quot;type&quot;:3}"/>
        <p:cNvGrpSpPr/>
        <p:nvPr/>
      </p:nvGrpSpPr>
      <p:grpSpPr>
        <a:xfrm>
          <a:off x="0" y="0"/>
          <a:ext cx="0" cy="0"/>
        </a:xfrm>
      </p:grpSpPr>
      <p:pic>
        <p:nvPicPr>
          <p:cNvPr id="22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1" name="Group 598"/>
            <p:cNvGrpSpPr/>
            <p:nvPr/>
          </p:nvGrpSpPr>
          <p:grpSpPr>
            <a:xfrm>
              <a:off x="763829" y="1414808"/>
              <a:ext cx="6972294" cy="2337649"/>
              <a:chOff x="763829" y="1414808"/>
              <a:chExt cx="6972294" cy="2337649"/>
            </a:xfrm>
          </p:grpSpPr>
          <p:sp>
            <p:nvSpPr>
              <p:cNvPr id="23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无因管理的定义</a:t>
                </a:r>
                <a:endParaRPr/>
              </a:p>
            </p:txBody>
          </p:sp>
          <p:sp>
            <p:nvSpPr>
              <p:cNvPr id="23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无因管理是指当事人一方在没有法定或约定的义务的情况下，为另一方当事人的利益进行管理或者服务。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无因管理涉及到当事人之间的权利和义务关系，具有一定的法律效果和约束力。</a:t>
                </a:r>
                <a:endParaRPr/>
              </a:p>
            </p:txBody>
          </p:sp>
          <p:sp>
            <p:nvSpPr>
              <p:cNvPr id="23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8" name="Group 591"/>
            <p:cNvGrpSpPr/>
            <p:nvPr/>
          </p:nvGrpSpPr>
          <p:grpSpPr>
            <a:xfrm>
              <a:off x="689593" y="3949139"/>
              <a:ext cx="7078256" cy="2128975"/>
              <a:chOff x="689593" y="3949139"/>
              <a:chExt cx="7078256" cy="2128975"/>
            </a:xfrm>
          </p:grpSpPr>
          <p:sp>
            <p:nvSpPr>
              <p:cNvPr id="23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无因管理的法律性质</a:t>
                </a:r>
                <a:endParaRPr/>
              </a:p>
            </p:txBody>
          </p:sp>
          <p:sp>
            <p:nvSpPr>
              <p:cNvPr id="24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无因管理属于民事法律行为，具有法律约束力和法律效力。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无因管理是当事人自愿进行的，体现了当事人的意志自由。</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无因管理的目的是为了保护他人的合法权益，具有一定的公益性质。</a:t>
                </a:r>
                <a:endParaRPr/>
              </a:p>
            </p:txBody>
          </p:sp>
          <p:sp>
            <p:nvSpPr>
              <p:cNvPr id="24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无因管理的定义及其法律性质</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6" name="" descr="{&quot;isTemplate&quot;:true,&quot;type&quot;:3}"/>
        <p:cNvGrpSpPr/>
        <p:nvPr/>
      </p:nvGrpSpPr>
      <p:grpSpPr>
        <a:xfrm>
          <a:off x="0" y="0"/>
          <a:ext cx="0" cy="0"/>
        </a:xfrm>
      </p:grpSpPr>
      <p:sp>
        <p:nvSpPr>
          <p:cNvPr id="247"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248"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无因管理的构成要件分析</a:t>
            </a:r>
            <a:endParaRPr lang="en-US" sz="3600" b="1">
              <a:latin typeface="微软雅黑"/>
              <a:ea typeface="微软雅黑"/>
            </a:endParaRPr>
          </a:p>
        </p:txBody>
      </p:sp>
      <p:sp>
        <p:nvSpPr>
          <p:cNvPr id="249"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无因管理的构成要件</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当事人没有法定或约定的义务：这是无因管理成立的前提条件，如果当事人之间有法定或约定的义务，就不属于无因管理。</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为他人利益进行管理或者服务：这是无因管理的核心内容，当事人必须是为了他人的利益进行的管理或者服务。</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没有违反他人的合法权益：这是无因管理的重要要求，当事人进行的管理或者服务不能违反他人的合法权益。</a:t>
            </a:r>
            <a:endParaRPr/>
          </a:p>
        </p:txBody>
      </p:sp>
      <p:cxnSp>
        <p:nvCxnSpPr>
          <p:cNvPr id="250"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51"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2" name="" descr="{&quot;isTemplate&quot;:true,&quot;type&quot;:3}"/>
        <p:cNvGrpSpPr/>
        <p:nvPr/>
      </p:nvGrpSpPr>
      <p:grpSpPr>
        <a:xfrm>
          <a:off x="0" y="0"/>
          <a:ext cx="0" cy="0"/>
        </a:xfrm>
      </p:grpSpPr>
      <p:pic>
        <p:nvPicPr>
          <p:cNvPr id="25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5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55" name="Group 598"/>
            <p:cNvGrpSpPr/>
            <p:nvPr/>
          </p:nvGrpSpPr>
          <p:grpSpPr>
            <a:xfrm>
              <a:off x="763829" y="1414808"/>
              <a:ext cx="6972294" cy="2337649"/>
              <a:chOff x="763829" y="1414808"/>
              <a:chExt cx="6972294" cy="2337649"/>
            </a:xfrm>
          </p:grpSpPr>
          <p:sp>
            <p:nvSpPr>
              <p:cNvPr id="25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无因管理的法律效力</a:t>
                </a:r>
                <a:endParaRPr/>
              </a:p>
            </p:txBody>
          </p:sp>
          <p:sp>
            <p:nvSpPr>
              <p:cNvPr id="25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无因管理成立后，当事人之间即具有相应的权利和义务。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当事人有权要求对方履行无因管理的义务，以实现合同的目的。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无因管理的当事人应当承担相应的法律责任，包括赔偿损失、承担违约金等。</a:t>
                </a:r>
                <a:endParaRPr/>
              </a:p>
            </p:txBody>
          </p:sp>
          <p:sp>
            <p:nvSpPr>
              <p:cNvPr id="25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62" name="Group 591"/>
            <p:cNvGrpSpPr/>
            <p:nvPr/>
          </p:nvGrpSpPr>
          <p:grpSpPr>
            <a:xfrm>
              <a:off x="689593" y="3949139"/>
              <a:ext cx="7078256" cy="2128975"/>
              <a:chOff x="689593" y="3949139"/>
              <a:chExt cx="7078256" cy="2128975"/>
            </a:xfrm>
          </p:grpSpPr>
          <p:sp>
            <p:nvSpPr>
              <p:cNvPr id="26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无因管理的法律后果</a:t>
                </a:r>
                <a:endParaRPr/>
              </a:p>
            </p:txBody>
          </p:sp>
          <p:sp>
            <p:nvSpPr>
              <p:cNvPr id="26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无因管理的法律后果主要包括：当事人之间的权利和义务关系、赔偿损失、承担违约金等。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无因管理的法律后果对于维护当事人的合法权益，规范民事法律关系具有重要意义。</a:t>
                </a:r>
                <a:endParaRPr/>
              </a:p>
            </p:txBody>
          </p:sp>
          <p:sp>
            <p:nvSpPr>
              <p:cNvPr id="26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无因管理的法律效力与法律后果</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600"/>
              <a:t>不当得利的定义、类型及其法律效果</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不当得利的定义</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不当得利是指当事人一方在没有法定或约定的义务的情况下，从另一方当事人处获得利益。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不当得利涉及到当事人之间的权利和义务关系，具有一定的法律效果和约束力。</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不当得利的法律性质</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不当得利属于民事法律行为，具有法律约束力和法律效力。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不当得利是当事人非自愿进行的，体现了法律对不公平利益的调整。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不当得利的目的是为了保护他人的合法权益，具有一定的公益性质。</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不当得利的定义及其法律性质</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https://d.book118.com/027153006110006044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een">
      <a:dk1>
        <a:srgbClr val="000000"/>
      </a:dk1>
      <a:lt1>
        <a:srgbClr val="FFFFFF"/>
      </a:lt1>
      <a:dk2>
        <a:srgbClr val="193223"/>
      </a:dk2>
      <a:lt2>
        <a:srgbClr val="E2FBE6"/>
      </a:lt2>
      <a:accent1>
        <a:srgbClr val="279D41"/>
      </a:accent1>
      <a:accent2>
        <a:srgbClr val="72D679"/>
      </a:accent2>
      <a:accent3>
        <a:srgbClr val="44B25F"/>
      </a:accent3>
      <a:accent4>
        <a:srgbClr val="127841"/>
      </a:accent4>
      <a:accent5>
        <a:srgbClr val="7AC75C"/>
      </a:accent5>
      <a:accent6>
        <a:srgbClr val="4BA32A"/>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民法典准合同无因管理与不当得利</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2024-09-19T00:15:32.052</cp:lastPrinted>
  <dcterms:created xsi:type="dcterms:W3CDTF">2024-09-18T16:15:32Z</dcterms:created>
  <dcterms:modified xsi:type="dcterms:W3CDTF">2024-09-18T16:15:34Z</dcterms:modified>
</cp:coreProperties>
</file>