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F27F9-D8DC-4448-A4F3-CD54C6BE3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B08EA-0043-4F6A-A87C-F57F6C07A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DCF75-B9D5-44A7-8760-73D40712C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BECD07-8403-4224-92C2-313297B2E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8ECEC4-5F09-401E-9382-19AB22EEE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838A57-876F-4EF7-BFBA-D7E03E577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FD940D-6E28-48EA-8D45-AAE62BC02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E822AC-F631-49AB-893E-9359173C9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7BB2DA-2FFF-4D75-9130-1D29FE62F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4250C-BDA0-46C0-8EA8-B03B021E2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BA8A37-4DF3-4863-8D30-C3F184D27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55012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公文文书知识课件：党政机关公文处理工作条例解读\n## 1.党政机关公文处理工作条例概述\n### 1.1党政机关公文处理工作条例的重要性和作用\n### 1.2党政机关公文处理工作条例的适用范围\n### 1.3党政机关公文处理工作条例的历史沿革\n## 2.党政机关公文种类及格式\n### 2.1党政机关公文的种类及特点\n### 2.2党政机关公文的格式要求\n### 2.3党政机关公文的编排顺序\n## 3.党政机关公文处理流程\n### 3.1收文办理流程及注意事项\n### 3.2发文办理流程及注意事项\n### 3.3公文办理过程中的信息安全与保密\n## 4.党政机关公文处理工作原则\n### 4.1实事求是、精简高效原则\n### 4.2依法依规、程序规范原则\n### 4.3及时准确、安全保密原则\n## 5.党政机关公文处理工作的组织与职责\n### 5.1党政机关公文处理工作的组织机构\n### 5.2党政机关公文处理工作的岗位职责\n### 5.3党政机关公文处理工作的监督与考核\n## 6.党政机关公文处理工作条例的实施与贯彻\n### 6.1党政机关公文处理工作条例的宣传教育\n### 6.2党政机关公文处理工作条例的贯彻落实\n### 6.3党政机关公文处理工作条例的检查与评估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公文文书知识课件：党政机关公文处理工作条例解读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党政机关公文处理工作条例概述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规范党政机关公文处理工作</a:t>
                </a:r>
                <a:endParaRPr/>
              </a:p>
            </p:txBody>
          </p:sp>
          <p:sp>
            <p:nvSpPr>
              <p:cNvPr id="17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提高公文办理效率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保证公文质量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促进党政机关工作规范化</a:t>
                </a:r>
                <a:endParaRPr/>
              </a:p>
            </p:txBody>
          </p:sp>
        </p:grpSp>
        <p:grpSp>
          <p:nvGrpSpPr>
            <p:cNvPr id="17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促进政府信息公开</a:t>
                </a:r>
                <a:endParaRPr/>
              </a:p>
            </p:txBody>
          </p:sp>
          <p:sp>
            <p:nvSpPr>
              <p:cNvPr id="17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提高政府信息公开程度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保障人民群众知情权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增强政府公信力</a:t>
                </a:r>
                <a:endParaRPr/>
              </a:p>
            </p:txBody>
          </p:sp>
        </p:grpSp>
        <p:grpSp>
          <p:nvGrpSpPr>
            <p:cNvPr id="17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促进依法行政</a:t>
                </a:r>
                <a:endParaRPr/>
              </a:p>
            </p:txBody>
          </p:sp>
          <p:sp>
            <p:nvSpPr>
              <p:cNvPr id="17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提高党政机关依法行政水平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保障国家法律法规贯彻实施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维护社会公平正义</a:t>
                </a:r>
                <a:endParaRPr/>
              </a:p>
            </p:txBody>
          </p:sp>
        </p:grpSp>
      </p:grpSp>
      <p:pic>
        <p:nvPicPr>
          <p:cNvPr id="18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党政机关公文处理工作条例的重要性和作用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党政机关</a:t>
                </a:r>
                <a:endParaRPr/>
              </a:p>
            </p:txBody>
          </p:sp>
          <p:sp>
            <p:nvSpPr>
              <p:cNvPr id="19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中共中央各部门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国务院各部门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县级以上地方各级党委和政府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乡（镇）党委和政府</a:t>
                </a:r>
                <a:endParaRPr/>
              </a:p>
            </p:txBody>
          </p:sp>
        </p:grpSp>
        <p:grpSp>
          <p:nvGrpSpPr>
            <p:cNvPr id="19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事业单位</a:t>
                </a:r>
                <a:endParaRPr/>
              </a:p>
            </p:txBody>
          </p:sp>
          <p:sp>
            <p:nvSpPr>
              <p:cNvPr id="19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参照公务员法管理的事业单位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不参照公务员法管理的事业单位</a:t>
                </a:r>
                <a:endParaRPr/>
              </a:p>
            </p:txBody>
          </p:sp>
        </p:grpSp>
        <p:grpSp>
          <p:nvGrpSpPr>
            <p:cNvPr id="19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企业单位</a:t>
                </a:r>
                <a:endParaRPr/>
              </a:p>
            </p:txBody>
          </p:sp>
          <p:sp>
            <p:nvSpPr>
              <p:cNvPr id="19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国有企业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民营企业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外资企业</a:t>
                </a:r>
                <a:endParaRPr/>
              </a:p>
            </p:txBody>
          </p: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党政机关公文处理工作条例的适用范围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1996年：《中国共产党机关公文处理条例》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规范党的机关公文处理工作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保障党的工作顺利进行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2000年：《国家行政机关公文处理办法》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规范国家行政机关公文处理工作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提高国家行政机关工作效率</a:t>
                </a:r>
                <a:endParaRPr/>
              </a:p>
            </p:txBody>
          </p:sp>
          <p:pic>
            <p:nvPicPr>
              <p:cNvPr id="20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2012年：《党政机关公文处理工作条例》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整合党的机关公文处理条例和国家行政机关公文处理办法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规范党政机关公文处理工作</a:t>
                </a:r>
                <a:endParaRPr/>
              </a:p>
            </p:txBody>
          </p:sp>
          <p:pic>
            <p:nvPicPr>
              <p:cNvPr id="21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党政机关公文处理工作条例的历史沿革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党政机关公文种类及格式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7290" y="1947066"/>
            <a:ext cx="10874310" cy="4368669"/>
            <a:chOff x="657290" y="1947066"/>
            <a:chExt cx="10874310" cy="4368669"/>
          </a:xfrm>
        </p:grpSpPr>
        <p:grpSp>
          <p:nvGrpSpPr>
            <p:cNvPr id="221" name=""/>
            <p:cNvGrpSpPr/>
            <p:nvPr/>
          </p:nvGrpSpPr>
          <p:grpSpPr>
            <a:xfrm>
              <a:off x="660401" y="1947066"/>
              <a:ext cx="5292000" cy="1260000"/>
              <a:chOff x="660401" y="1947066"/>
              <a:chExt cx="5292000" cy="1260000"/>
            </a:xfrm>
          </p:grpSpPr>
          <p:sp>
            <p:nvSpPr>
              <p:cNvPr id="222" name="圆角矩形 16"/>
              <p:cNvSpPr/>
              <p:nvPr/>
            </p:nvSpPr>
            <p:spPr>
              <a:xfrm>
                <a:off x="660401" y="1947066"/>
                <a:ext cx="5292000" cy="1260000"/>
              </a:xfrm>
              <a:prstGeom prst="roundRect">
                <a:avLst>
                  <a:gd name="adj" fmla="val 10244"/>
                </a:avLst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968112" y="2145195"/>
                <a:ext cx="369086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决议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968114" y="2496537"/>
                <a:ext cx="3693977" cy="710529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决策性公文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具有权威性和约束力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适用于重要会议和事项</a:t>
                </a:r>
                <a:endParaRPr/>
              </a:p>
            </p:txBody>
          </p:sp>
          <p:sp>
            <p:nvSpPr>
              <p:cNvPr id="225" name="椭圆 2" descr="{&quot;isTemplate&quot;:false,&quot;type&quot;:&quot;subTitle&quot;,&quot;canOmit&quot;:true,&quot;range&quot;:0}"/>
              <p:cNvSpPr/>
              <p:nvPr/>
            </p:nvSpPr>
            <p:spPr>
              <a:xfrm>
                <a:off x="1054498" y="2170750"/>
                <a:ext cx="691200" cy="6912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000">
                    <a:latin typeface="+mj-ea"/>
                    <a:ea typeface="+mj-ea"/>
                  </a:rPr>
                  <a:t>💡</a:t>
                </a:r>
                <a:endParaRPr/>
              </a:p>
            </p:txBody>
          </p:sp>
        </p:grpSp>
        <p:grpSp>
          <p:nvGrpSpPr>
            <p:cNvPr id="226" name=""/>
            <p:cNvGrpSpPr/>
            <p:nvPr/>
          </p:nvGrpSpPr>
          <p:grpSpPr>
            <a:xfrm>
              <a:off x="6239600" y="1947066"/>
              <a:ext cx="5292000" cy="1261112"/>
              <a:chOff x="6239600" y="1947066"/>
              <a:chExt cx="5292000" cy="1261112"/>
            </a:xfrm>
          </p:grpSpPr>
          <p:sp>
            <p:nvSpPr>
              <p:cNvPr id="227" name="圆角矩形 21"/>
              <p:cNvSpPr/>
              <p:nvPr/>
            </p:nvSpPr>
            <p:spPr>
              <a:xfrm>
                <a:off x="6239600" y="1947066"/>
                <a:ext cx="5292000" cy="1260000"/>
              </a:xfrm>
              <a:prstGeom prst="roundRect">
                <a:avLst>
                  <a:gd name="adj" fmla="val 10244"/>
                </a:avLst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547311" y="2145195"/>
                <a:ext cx="369086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决定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547313" y="2497649"/>
                <a:ext cx="3693977" cy="710529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指挥性公文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具有指令性和指导性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适用于重要事项和问题</a:t>
                </a:r>
                <a:endParaRPr/>
              </a:p>
            </p:txBody>
          </p:sp>
          <p:sp>
            <p:nvSpPr>
              <p:cNvPr id="230" name="椭圆 4" descr="{&quot;isTemplate&quot;:false,&quot;type&quot;:&quot;subTitle&quot;,&quot;canOmit&quot;:true,&quot;range&quot;:0}"/>
              <p:cNvSpPr/>
              <p:nvPr/>
            </p:nvSpPr>
            <p:spPr>
              <a:xfrm>
                <a:off x="6633695" y="2170750"/>
                <a:ext cx="691200" cy="6912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000">
                    <a:latin typeface="+mj-ea"/>
                    <a:ea typeface="+mj-ea"/>
                  </a:rPr>
                  <a:t>📖</a:t>
                </a:r>
                <a:endParaRPr/>
              </a:p>
            </p:txBody>
          </p:sp>
        </p:grpSp>
        <p:grpSp>
          <p:nvGrpSpPr>
            <p:cNvPr id="231" name=""/>
            <p:cNvGrpSpPr/>
            <p:nvPr/>
          </p:nvGrpSpPr>
          <p:grpSpPr>
            <a:xfrm>
              <a:off x="657290" y="3484309"/>
              <a:ext cx="5292000" cy="1261111"/>
              <a:chOff x="657290" y="3484309"/>
              <a:chExt cx="5292000" cy="1261111"/>
            </a:xfrm>
          </p:grpSpPr>
          <p:sp>
            <p:nvSpPr>
              <p:cNvPr id="232" name="圆角矩形 26"/>
              <p:cNvSpPr/>
              <p:nvPr/>
            </p:nvSpPr>
            <p:spPr>
              <a:xfrm>
                <a:off x="657290" y="3484309"/>
                <a:ext cx="5292000" cy="1260000"/>
              </a:xfrm>
              <a:prstGeom prst="roundRect">
                <a:avLst>
                  <a:gd name="adj" fmla="val 10244"/>
                </a:avLst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965001" y="3688603"/>
                <a:ext cx="369086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命令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965003" y="4034892"/>
                <a:ext cx="3693977" cy="71052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强制性公文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具有严格的约束力和强制性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适用于特定对象和事项</a:t>
                </a:r>
                <a:endParaRPr/>
              </a:p>
            </p:txBody>
          </p:sp>
          <p:sp>
            <p:nvSpPr>
              <p:cNvPr id="235" name="椭圆 6" descr="{&quot;isTemplate&quot;:false,&quot;type&quot;:&quot;subTitle&quot;,&quot;canOmit&quot;:true,&quot;range&quot;:0}"/>
              <p:cNvSpPr/>
              <p:nvPr/>
            </p:nvSpPr>
            <p:spPr>
              <a:xfrm>
                <a:off x="1054498" y="3686007"/>
                <a:ext cx="691200" cy="6912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000">
                    <a:latin typeface="+mj-ea"/>
                    <a:ea typeface="+mj-ea"/>
                  </a:rPr>
                  <a:t>⌛️</a:t>
                </a:r>
                <a:endParaRPr/>
              </a:p>
            </p:txBody>
          </p:sp>
        </p:grpSp>
        <p:grpSp>
          <p:nvGrpSpPr>
            <p:cNvPr id="236" name=""/>
            <p:cNvGrpSpPr/>
            <p:nvPr/>
          </p:nvGrpSpPr>
          <p:grpSpPr>
            <a:xfrm>
              <a:off x="6239598" y="3484309"/>
              <a:ext cx="5292000" cy="1260000"/>
              <a:chOff x="6239598" y="3484309"/>
              <a:chExt cx="5292000" cy="1260000"/>
            </a:xfrm>
          </p:grpSpPr>
          <p:sp>
            <p:nvSpPr>
              <p:cNvPr id="237" name="圆角矩形 31"/>
              <p:cNvSpPr/>
              <p:nvPr/>
            </p:nvSpPr>
            <p:spPr>
              <a:xfrm>
                <a:off x="6239598" y="3484309"/>
                <a:ext cx="5292000" cy="1260000"/>
              </a:xfrm>
              <a:prstGeom prst="roundRect">
                <a:avLst>
                  <a:gd name="adj" fmla="val 10244"/>
                </a:avLst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547309" y="3686007"/>
                <a:ext cx="369086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547311" y="4033780"/>
                <a:ext cx="3693977" cy="71052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公开发布性公文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具有广泛的社会影响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适用于重要事项和法律法规</a:t>
                </a:r>
                <a:endParaRPr/>
              </a:p>
            </p:txBody>
          </p:sp>
          <p:sp>
            <p:nvSpPr>
              <p:cNvPr id="240" name="椭圆 8" descr="{&quot;isTemplate&quot;:false,&quot;type&quot;:&quot;subTitle&quot;,&quot;canOmit&quot;:true,&quot;range&quot;:0}"/>
              <p:cNvSpPr/>
              <p:nvPr/>
            </p:nvSpPr>
            <p:spPr>
              <a:xfrm>
                <a:off x="6633695" y="3686007"/>
                <a:ext cx="691200" cy="6912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000">
                    <a:latin typeface="+mj-ea"/>
                    <a:ea typeface="+mj-ea"/>
                  </a:rPr>
                  <a:t>⚙️</a:t>
                </a:r>
                <a:endParaRPr/>
              </a:p>
            </p:txBody>
          </p:sp>
        </p:grpSp>
        <p:grpSp>
          <p:nvGrpSpPr>
            <p:cNvPr id="241" name=""/>
            <p:cNvGrpSpPr/>
            <p:nvPr/>
          </p:nvGrpSpPr>
          <p:grpSpPr>
            <a:xfrm>
              <a:off x="660399" y="5055735"/>
              <a:ext cx="5292000" cy="1260000"/>
              <a:chOff x="660399" y="5055735"/>
              <a:chExt cx="5292000" cy="1260000"/>
            </a:xfrm>
          </p:grpSpPr>
          <p:sp>
            <p:nvSpPr>
              <p:cNvPr id="242" name="圆角矩形 36"/>
              <p:cNvSpPr/>
              <p:nvPr/>
            </p:nvSpPr>
            <p:spPr>
              <a:xfrm>
                <a:off x="660399" y="5055735"/>
                <a:ext cx="5292000" cy="1260000"/>
              </a:xfrm>
              <a:prstGeom prst="roundRect">
                <a:avLst>
                  <a:gd name="adj" fmla="val 10244"/>
                </a:avLst>
              </a:prstGeom>
              <a:solidFill>
                <a:schemeClr val="accent5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968110" y="5257433"/>
                <a:ext cx="369086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通告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968112" y="5605206"/>
                <a:ext cx="3693977" cy="71052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告知性公文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具有指导和规范作用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适用于特定对象和事项</a:t>
                </a:r>
                <a:endParaRPr/>
              </a:p>
            </p:txBody>
          </p:sp>
          <p:sp>
            <p:nvSpPr>
              <p:cNvPr id="245" name="椭圆 12" descr="{&quot;isTemplate&quot;:false,&quot;type&quot;:&quot;subTitle&quot;,&quot;canOmit&quot;:true,&quot;range&quot;:0}"/>
              <p:cNvSpPr/>
              <p:nvPr/>
            </p:nvSpPr>
            <p:spPr>
              <a:xfrm>
                <a:off x="1055379" y="5259230"/>
                <a:ext cx="690319" cy="690319"/>
              </a:xfrm>
              <a:prstGeom prst="ellipse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000">
                    <a:latin typeface="+mj-ea"/>
                    <a:ea typeface="+mj-ea"/>
                  </a:rPr>
                  <a:t>🔎</a:t>
                </a:r>
                <a:endParaRPr/>
              </a:p>
            </p:txBody>
          </p:sp>
        </p:grpSp>
        <p:grpSp>
          <p:nvGrpSpPr>
            <p:cNvPr id="246" name=""/>
            <p:cNvGrpSpPr/>
            <p:nvPr/>
          </p:nvGrpSpPr>
          <p:grpSpPr>
            <a:xfrm>
              <a:off x="6239598" y="5055735"/>
              <a:ext cx="5292000" cy="1260000"/>
              <a:chOff x="6239598" y="5055735"/>
              <a:chExt cx="5292000" cy="1260000"/>
            </a:xfrm>
          </p:grpSpPr>
          <p:sp>
            <p:nvSpPr>
              <p:cNvPr id="247" name="圆角矩形 61"/>
              <p:cNvSpPr/>
              <p:nvPr/>
            </p:nvSpPr>
            <p:spPr>
              <a:xfrm>
                <a:off x="6239598" y="5055735"/>
                <a:ext cx="5292000" cy="1260000"/>
              </a:xfrm>
              <a:prstGeom prst="roundRect">
                <a:avLst>
                  <a:gd name="adj" fmla="val 10244"/>
                </a:avLst>
              </a:prstGeom>
              <a:solidFill>
                <a:schemeClr val="accent6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547309" y="5257433"/>
                <a:ext cx="369086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意见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547311" y="5605206"/>
                <a:ext cx="3693977" cy="71052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建议性公文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具有参考和指导作用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适用于重要问题和事项</a:t>
                </a:r>
                <a:endParaRPr/>
              </a:p>
            </p:txBody>
          </p:sp>
          <p:sp>
            <p:nvSpPr>
              <p:cNvPr id="250" name="椭圆 41" descr="{&quot;isTemplate&quot;:false,&quot;type&quot;:&quot;subTitle&quot;,&quot;canOmit&quot;:true,&quot;range&quot;:0}"/>
              <p:cNvSpPr/>
              <p:nvPr/>
            </p:nvSpPr>
            <p:spPr>
              <a:xfrm>
                <a:off x="6634576" y="5257433"/>
                <a:ext cx="690319" cy="690319"/>
              </a:xfrm>
              <a:prstGeom prst="ellipse">
                <a:avLst/>
              </a:prstGeom>
              <a:solidFill>
                <a:schemeClr val="accent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b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000">
                    <a:latin typeface="+mj-ea"/>
                    <a:ea typeface="+mj-ea"/>
                  </a:rPr>
                  <a:t>🚀</a:t>
                </a:r>
                <a:endParaRPr/>
              </a:p>
            </p:txBody>
          </p: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党政机关公文的种类及特点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党政机关公文的格式要求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55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发文机关标识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发文字号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紧急程度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密级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正文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公文标题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主送机关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公文正文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附件说明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5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发文机关署名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成文日期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公文份数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公文页码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党政机关公文处理流程</a:t>
            </a:r>
            <a:endParaRPr/>
          </a:p>
        </p:txBody>
      </p:sp>
      <p:sp>
        <p:nvSpPr>
          <p:cNvPr id="27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签收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登记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批办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承办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催办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办结</a:t>
                </a:r>
                <a:endParaRPr/>
              </a:p>
            </p:txBody>
          </p:sp>
          <p:sp>
            <p:nvSpPr>
              <p:cNvPr id="1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收文办理流程</a:t>
                </a:r>
                <a:endParaRPr/>
              </a:p>
            </p:txBody>
          </p:sp>
          <p:sp>
            <p:nvSpPr>
              <p:cNvPr id="1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确保公文安全送达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准确登记公文信息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按程序办理公文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及时处理公文</a:t>
                </a:r>
                <a:endParaRPr/>
              </a:p>
            </p:txBody>
          </p:sp>
          <p:sp>
            <p:nvSpPr>
              <p:cNvPr id="1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1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收文办理流程及注意事项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发文办理流程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拟稿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签发   -核发
  -缮印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分发</a:t>
                </a:r>
                <a:endParaRPr/>
              </a:p>
            </p:txBody>
          </p:sp>
        </p:grpSp>
        <p:grpSp>
          <p:nvGrpSpPr>
            <p:cNvPr id="2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注意事项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确保公文内容准确无误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严格审核公文格式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按权限签发公文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确保公文分发到位</a:t>
                </a:r>
                <a:endParaRPr/>
              </a:p>
            </p:txBody>
          </p: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发文办理流程及注意事项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公文办理过程中的信息安全与保密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信息安全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加强网络安全防护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防止信息泄露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提高信息安全意识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严格遵守保密规定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加强保密教育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提高保密意识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https://d.book118.com/027155012002006044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公文文书知识课件：党政机关公文处理工作条例解读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2024-09-18T02:24:46.787</cp:lastPrinted>
  <dcterms:created xsi:type="dcterms:W3CDTF">2024-09-17T18:24:46Z</dcterms:created>
  <dcterms:modified xsi:type="dcterms:W3CDTF">2024-09-17T18:24:48Z</dcterms:modified>
</cp:coreProperties>
</file>