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525000" cy="53467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7968F3-420F-4875-988B-0B78F0AF00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D8CB7D-4F78-47DE-8EEE-AA580845F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0CEDD5-8BA6-4A49-A79F-DF91368C80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AC9224-D488-4A9A-A15A-11AD5CDBE6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8AFC51-D949-4BDC-86E6-3016E1997A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0CF0EF-13D7-4EE4-849D-1685D142D7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25C0CA-2A9B-4584-8E5D-FF8168CAFF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649010-9869-4164-9DE3-A798BC63BF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07B7CB-2BE6-4E86-B7C1-F243B74DD9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402F69-7D28-4393-951D-147D182C0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12F5AF-71AD-432D-8E53-111D1F9661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0504406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flipH="1">
            <a:off x="7294208" y="3656743"/>
            <a:ext cx="2230792" cy="1701070"/>
          </a:xfrm>
          <a:prstGeom prst="rtTriangle">
            <a:avLst/>
          </a:prstGeom>
          <a:solidFill>
            <a:schemeClr val="accent2">
              <a:alpha val="2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4181855" y="3335242"/>
            <a:ext cx="4506515" cy="4905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spcBef>
                <a:spcPts val="375"/>
              </a:spcBef>
            </a:pPr>
            <a:endParaRPr lang="en-US" sz="1575">
              <a:solidFill>
                <a:schemeClr val="accent1"/>
              </a:solidFill>
              <a:latin typeface="Microsoft Yahei"/>
              <a:ea typeface="Microsoft Yahei"/>
              <a:cs typeface="Microsoft Yahei"/>
            </a:endParaRPr>
          </a:p>
        </p:txBody>
      </p:sp>
      <p:sp>
        <p:nvSpPr>
          <p:cNvPr id="6" name="TextBox 6"/>
          <p:cNvSpPr txBox="1"/>
          <p:nvPr/>
        </p:nvSpPr>
        <p:spPr>
          <a:xfrm>
            <a:off x="6177682" y="3815971"/>
            <a:ext cx="2510687" cy="4905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spcBef>
                <a:spcPts val="375"/>
              </a:spcBef>
            </a:pPr>
            <a:r>
              <a:rPr lang="en-US" sz="1575">
                <a:solidFill>
                  <a:schemeClr val="accent1"/>
                </a:solidFill>
                <a:latin typeface="Microsoft Yahei"/>
                <a:ea typeface="Microsoft Yahei"/>
                <a:cs typeface="Microsoft Yahei"/>
              </a:rPr>
              <a:t>xx年xx月xx日</a:t>
            </a:r>
          </a:p>
        </p:txBody>
      </p:sp>
      <p:sp>
        <p:nvSpPr>
          <p:cNvPr id="7" name="AutoShape 7"/>
          <p:cNvSpPr/>
          <p:nvPr/>
        </p:nvSpPr>
        <p:spPr>
          <a:xfrm>
            <a:off x="-6290" y="1359846"/>
            <a:ext cx="4156409" cy="3997967"/>
          </a:xfrm>
          <a:prstGeom prst="rtTriangle">
            <a:avLst/>
          </a:prstGeom>
          <a:solidFill>
            <a:schemeClr val="accent1">
              <a:alpha val="29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flipV="1">
            <a:off x="-6290" y="0"/>
            <a:ext cx="6327667" cy="4841975"/>
          </a:xfrm>
          <a:prstGeom prst="rtTriangle">
            <a:avLst/>
          </a:prstGeom>
          <a:solidFill>
            <a:schemeClr val="accent1">
              <a:alpha val="1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TextBox 9"/>
          <p:cNvSpPr txBox="1"/>
          <p:nvPr/>
        </p:nvSpPr>
        <p:spPr>
          <a:xfrm>
            <a:off x="801669" y="945356"/>
            <a:ext cx="7886700" cy="9620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4050" b="1">
                <a:solidFill>
                  <a:schemeClr val="accent1"/>
                </a:solidFill>
                <a:latin typeface="Microsoft Yahei"/>
                <a:ea typeface="Microsoft Yahei"/>
                <a:cs typeface="Microsoft Yahei"/>
              </a:rPr>
              <a:t>因式分解法新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0" y="-39814"/>
            <a:ext cx="1704101" cy="54357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rot="5400000">
            <a:off x="-2085815" y="1439799"/>
            <a:ext cx="6358696"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9600">
                <a:solidFill>
                  <a:srgbClr val="FFFFFF">
                    <a:alpha val="46000"/>
                  </a:srgbClr>
                </a:solidFill>
                <a:latin typeface="Microsoft Yahei"/>
                <a:ea typeface="Microsoft Yahei"/>
                <a:cs typeface="Microsoft Yahei"/>
              </a:rPr>
              <a:t>contents</a:t>
            </a:r>
          </a:p>
        </p:txBody>
      </p:sp>
      <p:sp>
        <p:nvSpPr>
          <p:cNvPr id="6" name="TextBox 6"/>
          <p:cNvSpPr txBox="1"/>
          <p:nvPr/>
        </p:nvSpPr>
        <p:spPr>
          <a:xfrm>
            <a:off x="1704101" y="2011299"/>
            <a:ext cx="2833586" cy="1619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200" b="1">
                <a:solidFill>
                  <a:schemeClr val="accent1"/>
                </a:solidFill>
                <a:latin typeface="Microsoft Yahei"/>
                <a:ea typeface="Microsoft Yahei"/>
                <a:cs typeface="Microsoft Yahei"/>
              </a:rPr>
              <a:t>目录</a:t>
            </a:r>
          </a:p>
        </p:txBody>
      </p:sp>
      <p:sp>
        <p:nvSpPr>
          <p:cNvPr id="7" name="TextBox 7"/>
          <p:cNvSpPr txBox="1"/>
          <p:nvPr/>
        </p:nvSpPr>
        <p:spPr>
          <a:xfrm>
            <a:off x="4981406" y="868299"/>
            <a:ext cx="3625313" cy="2333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方法细讲</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应用领域</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比较其他方法</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结论</a:t>
            </a:r>
          </a:p>
        </p:txBody>
      </p:sp>
      <p:cxnSp>
        <p:nvCxnSpPr>
          <p:cNvPr id="8" name="Connector 8"/>
          <p:cNvCxnSpPr/>
          <p:nvPr/>
        </p:nvCxnSpPr>
        <p:spPr>
          <a:xfrm flipH="1">
            <a:off x="4686778" y="1102222"/>
            <a:ext cx="0" cy="3151654"/>
          </a:xfrm>
          <a:prstGeom prst="line">
            <a:avLst/>
          </a:prstGeom>
          <a:ln w="9525">
            <a:solidFill>
              <a:schemeClr val="accent1"/>
            </a:solidFill>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231592" y="0"/>
            <a:ext cx="694544" cy="1348394"/>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8062400" y="3952818"/>
            <a:ext cx="1041393" cy="1404995"/>
          </a:xfrm>
          <a:prstGeom prst="rect">
            <a:avLst/>
          </a:prstGeom>
          <a:gradFill>
            <a:gsLst>
              <a:gs pos="0">
                <a:schemeClr val="accent2">
                  <a:alpha val="100000"/>
                </a:schemeClr>
              </a:gs>
              <a:gs pos="100000">
                <a:schemeClr val="lt1">
                  <a:alpha val="10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8120614" y="-20848"/>
            <a:ext cx="180375" cy="756005"/>
          </a:xfrm>
          <a:prstGeom prst="rect">
            <a:avLst/>
          </a:prstGeom>
          <a:gradFill>
            <a:gsLst>
              <a:gs pos="0">
                <a:schemeClr val="accent2">
                  <a:alpha val="20000"/>
                </a:schemeClr>
              </a:gs>
              <a:gs pos="100000">
                <a:schemeClr val="lt1">
                  <a:alpha val="20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120614" y="64436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7048709" y="4390030"/>
            <a:ext cx="180375" cy="967782"/>
          </a:xfrm>
          <a:prstGeom prst="rect">
            <a:avLst/>
          </a:prstGeom>
          <a:gradFill>
            <a:gsLst>
              <a:gs pos="0">
                <a:schemeClr val="accent2">
                  <a:alpha val="20000"/>
                </a:schemeClr>
              </a:gs>
              <a:gs pos="100000">
                <a:schemeClr val="lt1">
                  <a:alpha val="2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7048709"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8577325" y="0"/>
            <a:ext cx="459775" cy="141640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8577325" y="1146375"/>
            <a:ext cx="459775" cy="4597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8062400" y="3431553"/>
            <a:ext cx="1041393" cy="1041393"/>
          </a:xfrm>
          <a:prstGeom prst="ellipse">
            <a:avLst/>
          </a:prstGeom>
          <a:gradFill>
            <a:gsLst>
              <a:gs pos="0">
                <a:schemeClr val="accent2">
                  <a:alpha val="100000"/>
                </a:schemeClr>
              </a:gs>
              <a:gs pos="100000">
                <a:schemeClr val="accent2">
                  <a:alpha val="100000"/>
                </a:schemeClr>
              </a:gs>
            </a:gsLst>
            <a:lin ang="18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1592" y="992870"/>
            <a:ext cx="694544" cy="694544"/>
          </a:xfrm>
          <a:prstGeom prst="ellipse">
            <a:avLst/>
          </a:prstGeom>
          <a:gradFill>
            <a:gsLst>
              <a:gs pos="0">
                <a:schemeClr val="accent2">
                  <a:alpha val="10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832" y="3454575"/>
            <a:ext cx="256575" cy="1903238"/>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47832" y="3326287"/>
            <a:ext cx="256575" cy="2565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1414628" y="4390030"/>
            <a:ext cx="180375" cy="967782"/>
          </a:xfrm>
          <a:prstGeom prst="rect">
            <a:avLst/>
          </a:prstGeom>
          <a:gradFill>
            <a:gsLst>
              <a:gs pos="0">
                <a:schemeClr val="accent2">
                  <a:alpha val="36000"/>
                </a:schemeClr>
              </a:gs>
              <a:gs pos="100000">
                <a:schemeClr val="lt1">
                  <a:alpha val="36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1414628"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TextBox 18"/>
          <p:cNvSpPr txBox="1"/>
          <p:nvPr/>
        </p:nvSpPr>
        <p:spPr>
          <a:xfrm>
            <a:off x="1458623" y="824738"/>
            <a:ext cx="7124474" cy="2333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9000" b="1">
                <a:solidFill>
                  <a:schemeClr val="accent1"/>
                </a:solidFill>
                <a:latin typeface="Microsoft Yahei"/>
                <a:ea typeface="Microsoft Yahei"/>
                <a:cs typeface="Microsoft Yahei"/>
              </a:rPr>
              <a:t>01</a:t>
            </a:r>
          </a:p>
        </p:txBody>
      </p:sp>
      <p:sp>
        <p:nvSpPr>
          <p:cNvPr id="19" name="TextBox 19"/>
          <p:cNvSpPr txBox="1"/>
          <p:nvPr/>
        </p:nvSpPr>
        <p:spPr>
          <a:xfrm>
            <a:off x="1538646" y="2716087"/>
            <a:ext cx="5510063" cy="8533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894451" y="-2665986"/>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6101103" y="3827740"/>
            <a:ext cx="4206614" cy="393568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1594471" y="1126139"/>
            <a:ext cx="2238375" cy="17538"/>
          </a:xfrm>
          <a:prstGeom prst="rect">
            <a:avLst/>
          </a:prstGeom>
          <a:gradFill>
            <a:gsLst>
              <a:gs pos="0">
                <a:schemeClr val="lt1">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61036" y="1219149"/>
            <a:ext cx="1996440" cy="15261"/>
          </a:xfrm>
          <a:prstGeom prst="rect">
            <a:avLst/>
          </a:prstGeom>
          <a:gradFill>
            <a:gsLst>
              <a:gs pos="0">
                <a:schemeClr val="lt1">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1432" y="1045019"/>
            <a:ext cx="1662739" cy="17538"/>
          </a:xfrm>
          <a:prstGeom prst="rect">
            <a:avLst/>
          </a:prstGeom>
          <a:gradFill>
            <a:gsLst>
              <a:gs pos="0">
                <a:schemeClr val="lt1">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38343" y="1563828"/>
            <a:ext cx="7503049"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200">
                <a:solidFill>
                  <a:schemeClr val="dk1"/>
                </a:solidFill>
                <a:latin typeface="Microsoft Yahei"/>
                <a:ea typeface="Microsoft Yahei"/>
                <a:cs typeface="Microsoft Yahei"/>
              </a:rPr>
              <a:t>因式分解法是一种求解一元二次方程的算法，它将一个二次项和常数项拆分成两个一次因式相乘，然后利用这两个因式分别求解两个一元一次方程，最后将两个一元一次方程的解合并起来，得到原方程的解。</a:t>
            </a:r>
          </a:p>
        </p:txBody>
      </p:sp>
      <p:sp>
        <p:nvSpPr>
          <p:cNvPr id="10" name="AutoShape 10"/>
          <p:cNvSpPr/>
          <p:nvPr/>
        </p:nvSpPr>
        <p:spPr>
          <a:xfrm>
            <a:off x="893700" y="4451016"/>
            <a:ext cx="445312" cy="445312"/>
          </a:xfrm>
          <a:prstGeom prst="ellipse">
            <a:avLst/>
          </a:prstGeom>
          <a:solidFill>
            <a:schemeClr val="accent2">
              <a:alpha val="25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TextBox 31"/>
          <p:cNvSpPr txBox="1"/>
          <p:nvPr/>
        </p:nvSpPr>
        <p:spPr>
          <a:xfrm>
            <a:off x="962540" y="73387"/>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894451" y="-2665986"/>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6101103" y="3827740"/>
            <a:ext cx="4206614" cy="393568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1594471" y="1126139"/>
            <a:ext cx="2238375" cy="17538"/>
          </a:xfrm>
          <a:prstGeom prst="rect">
            <a:avLst/>
          </a:prstGeom>
          <a:gradFill>
            <a:gsLst>
              <a:gs pos="0">
                <a:schemeClr val="lt1">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61036" y="1219149"/>
            <a:ext cx="1996440" cy="15261"/>
          </a:xfrm>
          <a:prstGeom prst="rect">
            <a:avLst/>
          </a:prstGeom>
          <a:gradFill>
            <a:gsLst>
              <a:gs pos="0">
                <a:schemeClr val="lt1">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1432" y="1045019"/>
            <a:ext cx="1662739" cy="17538"/>
          </a:xfrm>
          <a:prstGeom prst="rect">
            <a:avLst/>
          </a:prstGeom>
          <a:gradFill>
            <a:gsLst>
              <a:gs pos="0">
                <a:schemeClr val="lt1">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38343" y="1563828"/>
            <a:ext cx="7503049"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200">
                <a:solidFill>
                  <a:schemeClr val="dk1"/>
                </a:solidFill>
                <a:latin typeface="Microsoft Yahei"/>
                <a:ea typeface="Microsoft Yahei"/>
                <a:cs typeface="Microsoft Yahei"/>
              </a:rPr>
              <a:t>因式分解法在数学中有着广泛的应用，它不仅可以帮助我们解决一些特定类型的方程问题，还可以帮助我们更好地理解方程的本质和解题思路。此外，因式分解法在计算机科学中也有着广泛的应用，例如在加密和编码理论中，因式分解是一种非常重要的算法。</a:t>
            </a:r>
          </a:p>
        </p:txBody>
      </p:sp>
      <p:sp>
        <p:nvSpPr>
          <p:cNvPr id="10" name="AutoShape 10"/>
          <p:cNvSpPr/>
          <p:nvPr/>
        </p:nvSpPr>
        <p:spPr>
          <a:xfrm>
            <a:off x="893700" y="4451016"/>
            <a:ext cx="445312" cy="445312"/>
          </a:xfrm>
          <a:prstGeom prst="ellipse">
            <a:avLst/>
          </a:prstGeom>
          <a:solidFill>
            <a:schemeClr val="accent2">
              <a:alpha val="25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TextBox 31"/>
          <p:cNvSpPr txBox="1"/>
          <p:nvPr/>
        </p:nvSpPr>
        <p:spPr>
          <a:xfrm>
            <a:off x="962540" y="73387"/>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4922116" y="3825236"/>
            <a:ext cx="769443" cy="76944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4931641" y="2521503"/>
            <a:ext cx="769443" cy="76944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4931641" y="1290876"/>
            <a:ext cx="769443" cy="76944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477903" y="3815711"/>
            <a:ext cx="769443" cy="76944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477903" y="2511978"/>
            <a:ext cx="769443" cy="76944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477903" y="1290876"/>
            <a:ext cx="769443" cy="76944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TextBox 10"/>
          <p:cNvSpPr txBox="1"/>
          <p:nvPr/>
        </p:nvSpPr>
        <p:spPr>
          <a:xfrm>
            <a:off x="1247346" y="1205300"/>
            <a:ext cx="3372616"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因式分解法的基本思路是将一元二次方程的右边常数项分解成两个一次因式的乘积。然后将左边一元二次项的系数分解成两个一次因式的乘积</a:t>
            </a:r>
          </a:p>
        </p:txBody>
      </p:sp>
      <p:sp>
        <p:nvSpPr>
          <p:cNvPr id="11" name="TextBox 11"/>
          <p:cNvSpPr txBox="1"/>
          <p:nvPr/>
        </p:nvSpPr>
        <p:spPr>
          <a:xfrm>
            <a:off x="5691558" y="1205300"/>
            <a:ext cx="3357222" cy="81379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1. 将一元二次方程的右边常数项分解成两个一次因式的乘积。</a:t>
            </a:r>
          </a:p>
        </p:txBody>
      </p:sp>
      <p:sp>
        <p:nvSpPr>
          <p:cNvPr id="12" name="TextBox 12"/>
          <p:cNvSpPr txBox="1"/>
          <p:nvPr/>
        </p:nvSpPr>
        <p:spPr>
          <a:xfrm>
            <a:off x="1247346" y="2435928"/>
            <a:ext cx="3450434" cy="81379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2. 将左边一元二次项的系数分解成两个一次因式的乘积。</a:t>
            </a:r>
          </a:p>
        </p:txBody>
      </p:sp>
      <p:sp>
        <p:nvSpPr>
          <p:cNvPr id="13" name="TextBox 13"/>
          <p:cNvSpPr txBox="1"/>
          <p:nvPr/>
        </p:nvSpPr>
        <p:spPr>
          <a:xfrm>
            <a:off x="5691558" y="2435928"/>
            <a:ext cx="3357222" cy="502146"/>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3. 将两个因式分别带入一元一次方程中求解。</a:t>
            </a:r>
          </a:p>
        </p:txBody>
      </p:sp>
      <p:sp>
        <p:nvSpPr>
          <p:cNvPr id="14" name="TextBox 14"/>
          <p:cNvSpPr txBox="1"/>
          <p:nvPr/>
        </p:nvSpPr>
        <p:spPr>
          <a:xfrm>
            <a:off x="1247346" y="3739660"/>
            <a:ext cx="3372616" cy="502146"/>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4. 得到两个一元一次方程的解。</a:t>
            </a:r>
          </a:p>
        </p:txBody>
      </p:sp>
      <p:sp>
        <p:nvSpPr>
          <p:cNvPr id="15" name="TextBox 15"/>
          <p:cNvSpPr txBox="1"/>
          <p:nvPr/>
        </p:nvSpPr>
        <p:spPr>
          <a:xfrm>
            <a:off x="5691558" y="3739660"/>
            <a:ext cx="3357222" cy="81379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5. 将两个一元一次方程的解合并起来，得到原方程的解。</a:t>
            </a:r>
          </a:p>
        </p:txBody>
      </p:sp>
      <p:sp>
        <p:nvSpPr>
          <p:cNvPr id="16" name="AutoShape 1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TextBox 36"/>
          <p:cNvSpPr txBox="1"/>
          <p:nvPr/>
        </p:nvSpPr>
        <p:spPr>
          <a:xfrm>
            <a:off x="927860" y="73387"/>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方法概述</a:t>
            </a:r>
          </a:p>
        </p:txBody>
      </p:sp>
      <p:sp>
        <p:nvSpPr>
          <p:cNvPr id="37" name="Freeform 37"/>
          <p:cNvSpPr/>
          <p:nvPr/>
        </p:nvSpPr>
        <p:spPr>
          <a:xfrm>
            <a:off x="619888" y="1432860"/>
            <a:ext cx="485474" cy="485474"/>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128830" y="1497590"/>
            <a:ext cx="356014" cy="356014"/>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118046" y="2717434"/>
            <a:ext cx="377581" cy="377581"/>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101859" y="3974542"/>
            <a:ext cx="409956" cy="432731"/>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648288" y="2695857"/>
            <a:ext cx="428673" cy="420734"/>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16003" y="3894229"/>
            <a:ext cx="690452" cy="59335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231592" y="0"/>
            <a:ext cx="694544" cy="1348394"/>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8062400" y="3952818"/>
            <a:ext cx="1041393" cy="1404995"/>
          </a:xfrm>
          <a:prstGeom prst="rect">
            <a:avLst/>
          </a:prstGeom>
          <a:gradFill>
            <a:gsLst>
              <a:gs pos="0">
                <a:schemeClr val="accent2">
                  <a:alpha val="100000"/>
                </a:schemeClr>
              </a:gs>
              <a:gs pos="100000">
                <a:schemeClr val="lt1">
                  <a:alpha val="10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8120614" y="-20848"/>
            <a:ext cx="180375" cy="756005"/>
          </a:xfrm>
          <a:prstGeom prst="rect">
            <a:avLst/>
          </a:prstGeom>
          <a:gradFill>
            <a:gsLst>
              <a:gs pos="0">
                <a:schemeClr val="accent2">
                  <a:alpha val="20000"/>
                </a:schemeClr>
              </a:gs>
              <a:gs pos="100000">
                <a:schemeClr val="lt1">
                  <a:alpha val="20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120614" y="64436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7048709" y="4390030"/>
            <a:ext cx="180375" cy="967782"/>
          </a:xfrm>
          <a:prstGeom prst="rect">
            <a:avLst/>
          </a:prstGeom>
          <a:gradFill>
            <a:gsLst>
              <a:gs pos="0">
                <a:schemeClr val="accent2">
                  <a:alpha val="20000"/>
                </a:schemeClr>
              </a:gs>
              <a:gs pos="100000">
                <a:schemeClr val="lt1">
                  <a:alpha val="2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7048709"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8577325" y="0"/>
            <a:ext cx="459775" cy="141640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8577325" y="1146375"/>
            <a:ext cx="459775" cy="4597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8062400" y="3431553"/>
            <a:ext cx="1041393" cy="1041393"/>
          </a:xfrm>
          <a:prstGeom prst="ellipse">
            <a:avLst/>
          </a:prstGeom>
          <a:gradFill>
            <a:gsLst>
              <a:gs pos="0">
                <a:schemeClr val="accent2">
                  <a:alpha val="100000"/>
                </a:schemeClr>
              </a:gs>
              <a:gs pos="100000">
                <a:schemeClr val="accent2">
                  <a:alpha val="100000"/>
                </a:schemeClr>
              </a:gs>
            </a:gsLst>
            <a:lin ang="18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1592" y="992870"/>
            <a:ext cx="694544" cy="694544"/>
          </a:xfrm>
          <a:prstGeom prst="ellipse">
            <a:avLst/>
          </a:prstGeom>
          <a:gradFill>
            <a:gsLst>
              <a:gs pos="0">
                <a:schemeClr val="accent2">
                  <a:alpha val="10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832" y="3454575"/>
            <a:ext cx="256575" cy="1903238"/>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47832" y="3326287"/>
            <a:ext cx="256575" cy="2565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1414628" y="4390030"/>
            <a:ext cx="180375" cy="967782"/>
          </a:xfrm>
          <a:prstGeom prst="rect">
            <a:avLst/>
          </a:prstGeom>
          <a:gradFill>
            <a:gsLst>
              <a:gs pos="0">
                <a:schemeClr val="accent2">
                  <a:alpha val="36000"/>
                </a:schemeClr>
              </a:gs>
              <a:gs pos="100000">
                <a:schemeClr val="lt1">
                  <a:alpha val="36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1414628"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TextBox 18"/>
          <p:cNvSpPr txBox="1"/>
          <p:nvPr/>
        </p:nvSpPr>
        <p:spPr>
          <a:xfrm>
            <a:off x="1458623" y="824738"/>
            <a:ext cx="7124474" cy="2333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9000" b="1">
                <a:solidFill>
                  <a:schemeClr val="accent1"/>
                </a:solidFill>
                <a:latin typeface="Microsoft Yahei"/>
                <a:ea typeface="Microsoft Yahei"/>
                <a:cs typeface="Microsoft Yahei"/>
              </a:rPr>
              <a:t>02</a:t>
            </a:r>
          </a:p>
        </p:txBody>
      </p:sp>
      <p:sp>
        <p:nvSpPr>
          <p:cNvPr id="19" name="TextBox 19"/>
          <p:cNvSpPr txBox="1"/>
          <p:nvPr/>
        </p:nvSpPr>
        <p:spPr>
          <a:xfrm>
            <a:off x="1538646" y="2716087"/>
            <a:ext cx="5510063" cy="8533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方法细讲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3">
            <a:alphaModFix/>
          </a:blip>
          <a:srcRect t="20083" b="20083"/>
          <a:stretch>
            <a:fillRect/>
          </a:stretch>
        </p:blipFill>
        <p:spPr>
          <a:xfrm>
            <a:off x="5541059" y="1218194"/>
            <a:ext cx="3510022" cy="3510022"/>
          </a:xfrm>
          <a:prstGeom prst="roundRect">
            <a:avLst/>
          </a:prstGeom>
        </p:spPr>
      </p:pic>
      <p:sp>
        <p:nvSpPr>
          <p:cNvPr id="5" name="Freeform 5"/>
          <p:cNvSpPr/>
          <p:nvPr/>
        </p:nvSpPr>
        <p:spPr>
          <a:xfrm>
            <a:off x="435218" y="1162794"/>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91755" y="1070824"/>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数学因式分解</a:t>
            </a:r>
          </a:p>
        </p:txBody>
      </p:sp>
      <p:sp>
        <p:nvSpPr>
          <p:cNvPr id="28" name="Freeform 28"/>
          <p:cNvSpPr/>
          <p:nvPr/>
        </p:nvSpPr>
        <p:spPr>
          <a:xfrm>
            <a:off x="421180" y="250456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77717" y="2412598"/>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30" name="Freeform 30"/>
          <p:cNvSpPr/>
          <p:nvPr/>
        </p:nvSpPr>
        <p:spPr>
          <a:xfrm>
            <a:off x="449257" y="389396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605794" y="3801997"/>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2" name="TextBox 32"/>
          <p:cNvSpPr txBox="1"/>
          <p:nvPr/>
        </p:nvSpPr>
        <p:spPr>
          <a:xfrm>
            <a:off x="1756668" y="1339967"/>
            <a:ext cx="3309142"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数学因式分解是指将一个多项式分解为若干个因子乘积的形式，这些因子可以是整数、多项式或更复杂的形式。</a:t>
            </a:r>
          </a:p>
        </p:txBody>
      </p:sp>
      <p:sp>
        <p:nvSpPr>
          <p:cNvPr id="33" name="TextBox 33"/>
          <p:cNvSpPr txBox="1"/>
          <p:nvPr/>
        </p:nvSpPr>
        <p:spPr>
          <a:xfrm>
            <a:off x="1756668" y="976963"/>
            <a:ext cx="3293793"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定义与性质</a:t>
            </a:r>
          </a:p>
        </p:txBody>
      </p:sp>
      <p:sp>
        <p:nvSpPr>
          <p:cNvPr id="34" name="TextBox 34"/>
          <p:cNvSpPr txBox="1"/>
          <p:nvPr/>
        </p:nvSpPr>
        <p:spPr>
          <a:xfrm>
            <a:off x="1756668" y="2631822"/>
            <a:ext cx="3309142"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通过代数运算，如提公因式、平方差公式、因式分解定理等，将一个多项式分解为简单因子的乘积。</a:t>
            </a:r>
          </a:p>
        </p:txBody>
      </p:sp>
      <p:sp>
        <p:nvSpPr>
          <p:cNvPr id="35" name="TextBox 35"/>
          <p:cNvSpPr txBox="1"/>
          <p:nvPr/>
        </p:nvSpPr>
        <p:spPr>
          <a:xfrm>
            <a:off x="1756668" y="2287868"/>
            <a:ext cx="3293793"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代数方法</a:t>
            </a:r>
          </a:p>
        </p:txBody>
      </p:sp>
      <p:sp>
        <p:nvSpPr>
          <p:cNvPr id="36" name="TextBox 36"/>
          <p:cNvSpPr txBox="1"/>
          <p:nvPr/>
        </p:nvSpPr>
        <p:spPr>
          <a:xfrm>
            <a:off x="1756668" y="4011395"/>
            <a:ext cx="3309142"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在几何学中，因式分解可以解释为将一个多边形分解成若干个三角形或四边形，以便进行面积和周长的计算。</a:t>
            </a:r>
          </a:p>
        </p:txBody>
      </p:sp>
      <p:sp>
        <p:nvSpPr>
          <p:cNvPr id="37" name="TextBox 37"/>
          <p:cNvSpPr txBox="1"/>
          <p:nvPr/>
        </p:nvSpPr>
        <p:spPr>
          <a:xfrm>
            <a:off x="1756668" y="3667441"/>
            <a:ext cx="3293793"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几何意义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39148" y="4298289"/>
            <a:ext cx="1789175" cy="1789175"/>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7124712" y="-1867321"/>
            <a:ext cx="3083371" cy="308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496901" y="1368193"/>
            <a:ext cx="2749953" cy="3308171"/>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7" name="Connector 7"/>
          <p:cNvCxnSpPr/>
          <p:nvPr/>
        </p:nvCxnSpPr>
        <p:spPr>
          <a:xfrm>
            <a:off x="817406" y="2124954"/>
            <a:ext cx="2073984" cy="0"/>
          </a:xfrm>
          <a:prstGeom prst="line">
            <a:avLst/>
          </a:prstGeom>
          <a:ln w="9525">
            <a:solidFill>
              <a:srgbClr val="FFFFFF">
                <a:alpha val="100000"/>
              </a:srgbClr>
            </a:solidFill>
            <a:headEnd type="oval"/>
          </a:ln>
        </p:spPr>
      </p:cxnSp>
      <p:sp>
        <p:nvSpPr>
          <p:cNvPr id="8" name="TextBox 8"/>
          <p:cNvSpPr txBox="1"/>
          <p:nvPr/>
        </p:nvSpPr>
        <p:spPr>
          <a:xfrm>
            <a:off x="730496" y="1387243"/>
            <a:ext cx="2049048" cy="72196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800" b="1">
                <a:solidFill>
                  <a:srgbClr val="FFFFFF"/>
                </a:solidFill>
                <a:latin typeface="Microsoft Yahei"/>
                <a:ea typeface="Microsoft Yahei"/>
                <a:cs typeface="Microsoft Yahei"/>
              </a:rPr>
              <a:t>能量守恒</a:t>
            </a:r>
          </a:p>
        </p:txBody>
      </p:sp>
      <p:sp>
        <p:nvSpPr>
          <p:cNvPr id="9" name="TextBox 9"/>
          <p:cNvSpPr txBox="1"/>
          <p:nvPr/>
        </p:nvSpPr>
        <p:spPr>
          <a:xfrm>
            <a:off x="706988" y="2284529"/>
            <a:ext cx="2346160"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在物理学中，能量守恒定律表明能量不能被创造或消亡，只能从一种形式转换为另一种形式。</a:t>
            </a:r>
          </a:p>
        </p:txBody>
      </p:sp>
      <p:sp>
        <p:nvSpPr>
          <p:cNvPr id="10" name="AutoShape 10"/>
          <p:cNvSpPr/>
          <p:nvPr/>
        </p:nvSpPr>
        <p:spPr>
          <a:xfrm>
            <a:off x="3440328" y="1368193"/>
            <a:ext cx="2749953" cy="3308171"/>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1" name="Connector 11"/>
          <p:cNvCxnSpPr/>
          <p:nvPr/>
        </p:nvCxnSpPr>
        <p:spPr>
          <a:xfrm>
            <a:off x="3760833" y="2124954"/>
            <a:ext cx="2073984" cy="0"/>
          </a:xfrm>
          <a:prstGeom prst="line">
            <a:avLst/>
          </a:prstGeom>
          <a:ln w="9525">
            <a:solidFill>
              <a:srgbClr val="FFFFFF">
                <a:alpha val="100000"/>
              </a:srgbClr>
            </a:solidFill>
            <a:headEnd type="oval"/>
          </a:ln>
        </p:spPr>
      </p:cxnSp>
      <p:sp>
        <p:nvSpPr>
          <p:cNvPr id="12" name="TextBox 12"/>
          <p:cNvSpPr txBox="1"/>
          <p:nvPr/>
        </p:nvSpPr>
        <p:spPr>
          <a:xfrm>
            <a:off x="3673923" y="1387243"/>
            <a:ext cx="2049048" cy="72196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800" b="1">
                <a:solidFill>
                  <a:srgbClr val="FFFFFF"/>
                </a:solidFill>
                <a:latin typeface="Microsoft Yahei"/>
                <a:ea typeface="Microsoft Yahei"/>
                <a:cs typeface="Microsoft Yahei"/>
              </a:rPr>
              <a:t>动量守恒</a:t>
            </a:r>
          </a:p>
        </p:txBody>
      </p:sp>
      <p:sp>
        <p:nvSpPr>
          <p:cNvPr id="13" name="TextBox 13"/>
          <p:cNvSpPr txBox="1"/>
          <p:nvPr/>
        </p:nvSpPr>
        <p:spPr>
          <a:xfrm>
            <a:off x="3650415" y="2284529"/>
            <a:ext cx="2346160"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类似地，动量守恒定律表明，系统的总动量是一个恒量，不会因外部作用而改变。</a:t>
            </a:r>
          </a:p>
        </p:txBody>
      </p:sp>
      <p:sp>
        <p:nvSpPr>
          <p:cNvPr id="14" name="AutoShape 14"/>
          <p:cNvSpPr/>
          <p:nvPr/>
        </p:nvSpPr>
        <p:spPr>
          <a:xfrm>
            <a:off x="6383754" y="1368193"/>
            <a:ext cx="2749953" cy="3308171"/>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5" name="Connector 15"/>
          <p:cNvCxnSpPr/>
          <p:nvPr/>
        </p:nvCxnSpPr>
        <p:spPr>
          <a:xfrm>
            <a:off x="6704260" y="2124954"/>
            <a:ext cx="2073984" cy="0"/>
          </a:xfrm>
          <a:prstGeom prst="line">
            <a:avLst/>
          </a:prstGeom>
          <a:ln w="9525">
            <a:solidFill>
              <a:srgbClr val="FFFFFF">
                <a:alpha val="100000"/>
              </a:srgbClr>
            </a:solidFill>
            <a:headEnd type="oval"/>
          </a:ln>
        </p:spPr>
      </p:cxnSp>
      <p:sp>
        <p:nvSpPr>
          <p:cNvPr id="16" name="TextBox 16"/>
          <p:cNvSpPr txBox="1"/>
          <p:nvPr/>
        </p:nvSpPr>
        <p:spPr>
          <a:xfrm>
            <a:off x="6617350" y="1387243"/>
            <a:ext cx="2049048" cy="72196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800" b="1">
                <a:solidFill>
                  <a:srgbClr val="FFFFFF"/>
                </a:solidFill>
                <a:latin typeface="Microsoft Yahei"/>
                <a:ea typeface="Microsoft Yahei"/>
                <a:cs typeface="Microsoft Yahei"/>
              </a:rPr>
              <a:t>热力学第二定律</a:t>
            </a:r>
          </a:p>
        </p:txBody>
      </p:sp>
      <p:sp>
        <p:nvSpPr>
          <p:cNvPr id="17" name="TextBox 17"/>
          <p:cNvSpPr txBox="1"/>
          <p:nvPr/>
        </p:nvSpPr>
        <p:spPr>
          <a:xfrm>
            <a:off x="6593842" y="2284529"/>
            <a:ext cx="2346160" cy="13335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热力学第二定律指出，热量不能自发地从低温体流向高温体，也就是说，自发进行的热力学过程总是朝着熵增加的方向进行。</a:t>
            </a:r>
          </a:p>
        </p:txBody>
      </p:sp>
      <p:sp>
        <p:nvSpPr>
          <p:cNvPr id="18" name="AutoShape 1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TextBox 38"/>
          <p:cNvSpPr txBox="1"/>
          <p:nvPr/>
        </p:nvSpPr>
        <p:spPr>
          <a:xfrm>
            <a:off x="855345" y="73342"/>
            <a:ext cx="7815272" cy="8533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物理因式分解</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586048" y="1579674"/>
            <a:ext cx="3077757" cy="3077757"/>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355440" y="1589199"/>
            <a:ext cx="4551866"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化学因式分解是指通过化学反应将一个复杂的有机物或无机物分解成若干个较为简单的化合物。</a:t>
            </a:r>
          </a:p>
        </p:txBody>
      </p:sp>
      <p:sp>
        <p:nvSpPr>
          <p:cNvPr id="6" name="TextBox 6"/>
          <p:cNvSpPr txBox="1"/>
          <p:nvPr/>
        </p:nvSpPr>
        <p:spPr>
          <a:xfrm>
            <a:off x="355440" y="1231119"/>
            <a:ext cx="2112104" cy="28381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75" b="1">
                <a:solidFill>
                  <a:schemeClr val="accent1"/>
                </a:solidFill>
                <a:latin typeface="Microsoft Yahei"/>
                <a:ea typeface="Microsoft Yahei"/>
                <a:cs typeface="Microsoft Yahei"/>
              </a:rPr>
              <a:t>定义与分类</a:t>
            </a:r>
          </a:p>
        </p:txBody>
      </p:sp>
      <p:grpSp>
        <p:nvGrpSpPr>
          <p:cNvPr id="7" name="Group 7"/>
          <p:cNvGrpSpPr/>
          <p:nvPr/>
        </p:nvGrpSpPr>
        <p:grpSpPr>
          <a:xfrm>
            <a:off x="355440" y="227689"/>
            <a:ext cx="402793" cy="344077"/>
            <a:chOff x="355440" y="227689"/>
            <a:chExt cx="402793" cy="344077"/>
          </a:xfrm>
        </p:grpSpPr>
        <p:sp>
          <p:nvSpPr>
            <p:cNvPr id="8" name="AutoShape 8"/>
            <p:cNvSpPr/>
            <p:nvPr/>
          </p:nvSpPr>
          <p:spPr>
            <a:xfrm>
              <a:off x="355440" y="22999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449257" y="22768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538379" y="22903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624819" y="23603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706988" y="23280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355440" y="32200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449257" y="31970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538379" y="32104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624819" y="32804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706988" y="32482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355440" y="41401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449257" y="41171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538379" y="41305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624819" y="42006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706988" y="41683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355440" y="50602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49257" y="50372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38379" y="50506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24819" y="51207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06988" y="50884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sp>
        <p:nvSpPr>
          <p:cNvPr id="28" name="TextBox 28"/>
          <p:cNvSpPr txBox="1"/>
          <p:nvPr/>
        </p:nvSpPr>
        <p:spPr>
          <a:xfrm>
            <a:off x="854864" y="182587"/>
            <a:ext cx="7815272"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化学因式分解</a:t>
            </a:r>
          </a:p>
        </p:txBody>
      </p:sp>
      <p:sp>
        <p:nvSpPr>
          <p:cNvPr id="29" name="TextBox 29"/>
          <p:cNvSpPr txBox="1"/>
          <p:nvPr/>
        </p:nvSpPr>
        <p:spPr>
          <a:xfrm>
            <a:off x="355440" y="2757848"/>
            <a:ext cx="4551866"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水解反应是指化合物与水发生反应，将水分子的氢离子或氢氧根离子替换成其他离子或官能团。</a:t>
            </a:r>
          </a:p>
        </p:txBody>
      </p:sp>
      <p:sp>
        <p:nvSpPr>
          <p:cNvPr id="30" name="TextBox 30"/>
          <p:cNvSpPr txBox="1"/>
          <p:nvPr/>
        </p:nvSpPr>
        <p:spPr>
          <a:xfrm>
            <a:off x="355440" y="2399767"/>
            <a:ext cx="2112104" cy="28381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75" b="1">
                <a:solidFill>
                  <a:schemeClr val="accent1"/>
                </a:solidFill>
                <a:latin typeface="Microsoft Yahei"/>
                <a:ea typeface="Microsoft Yahei"/>
                <a:cs typeface="Microsoft Yahei"/>
              </a:rPr>
              <a:t>水解反应</a:t>
            </a:r>
          </a:p>
        </p:txBody>
      </p:sp>
      <p:sp>
        <p:nvSpPr>
          <p:cNvPr id="31" name="TextBox 31"/>
          <p:cNvSpPr txBox="1"/>
          <p:nvPr/>
        </p:nvSpPr>
        <p:spPr>
          <a:xfrm>
            <a:off x="355440" y="3999204"/>
            <a:ext cx="4701831" cy="3199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酸碱反应是指酸和碱之间的相互作用，生成盐和水的反应。</a:t>
            </a:r>
          </a:p>
        </p:txBody>
      </p:sp>
      <p:sp>
        <p:nvSpPr>
          <p:cNvPr id="32" name="TextBox 32"/>
          <p:cNvSpPr txBox="1"/>
          <p:nvPr/>
        </p:nvSpPr>
        <p:spPr>
          <a:xfrm>
            <a:off x="355440" y="3641123"/>
            <a:ext cx="2112104" cy="283815"/>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75" b="1">
                <a:solidFill>
                  <a:schemeClr val="accent1"/>
                </a:solidFill>
                <a:latin typeface="Microsoft Yahei"/>
                <a:ea typeface="Microsoft Yahei"/>
                <a:cs typeface="Microsoft Yahei"/>
              </a:rPr>
              <a:t>酸碱反应</a:t>
            </a:r>
          </a:p>
        </p:txBody>
      </p:sp>
      <p:pic>
        <p:nvPicPr>
          <p:cNvPr id="33" name="Picture 33"/>
          <p:cNvPicPr>
            <a:picLocks noChangeAspect="1"/>
          </p:cNvPicPr>
          <p:nvPr/>
        </p:nvPicPr>
        <p:blipFill>
          <a:blip r:embed="rId3"/>
          <a:srcRect l="16667" r="16667"/>
          <a:stretch>
            <a:fillRect/>
          </a:stretch>
        </p:blipFill>
        <p:spPr>
          <a:xfrm>
            <a:off x="5996903" y="1972616"/>
            <a:ext cx="2256048" cy="2256048"/>
          </a:xfrm>
          <a:prstGeom prst="ellipse">
            <a:avLst/>
          </a:prstGeom>
        </p:spPr>
      </p:pic>
      <p:sp>
        <p:nvSpPr>
          <p:cNvPr id="34" name="AutoShape 34"/>
          <p:cNvSpPr/>
          <p:nvPr/>
        </p:nvSpPr>
        <p:spPr>
          <a:xfrm>
            <a:off x="6768100" y="1158584"/>
            <a:ext cx="713653" cy="71365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407537" y="3608157"/>
            <a:ext cx="713653" cy="71365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8114668" y="3608157"/>
            <a:ext cx="713653" cy="71365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Freeform 37"/>
          <p:cNvSpPr/>
          <p:nvPr/>
        </p:nvSpPr>
        <p:spPr>
          <a:xfrm>
            <a:off x="6958331" y="1321716"/>
            <a:ext cx="333192" cy="33319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8311791" y="3779452"/>
            <a:ext cx="332964" cy="33296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576523" y="3776385"/>
            <a:ext cx="377196" cy="377196"/>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0" name="Group 40"/>
          <p:cNvGrpSpPr/>
          <p:nvPr/>
        </p:nvGrpSpPr>
        <p:grpSpPr>
          <a:xfrm>
            <a:off x="9048234" y="4575075"/>
            <a:ext cx="164711" cy="329422"/>
            <a:chOff x="9048234" y="4575075"/>
            <a:chExt cx="164711" cy="329422"/>
          </a:xfrm>
        </p:grpSpPr>
        <p:sp>
          <p:nvSpPr>
            <p:cNvPr id="41" name="Freeform 41"/>
            <p:cNvSpPr/>
            <p:nvPr/>
          </p:nvSpPr>
          <p:spPr>
            <a:xfrm rot="-5400000">
              <a:off x="9048234" y="4575075"/>
              <a:ext cx="164711" cy="1647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Freeform 42"/>
            <p:cNvSpPr/>
            <p:nvPr/>
          </p:nvSpPr>
          <p:spPr>
            <a:xfrm rot="-5400000">
              <a:off x="9048234" y="4739786"/>
              <a:ext cx="164711" cy="1647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231592" y="0"/>
            <a:ext cx="694544" cy="1348394"/>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8062400" y="3952818"/>
            <a:ext cx="1041393" cy="1404995"/>
          </a:xfrm>
          <a:prstGeom prst="rect">
            <a:avLst/>
          </a:prstGeom>
          <a:gradFill>
            <a:gsLst>
              <a:gs pos="0">
                <a:schemeClr val="accent2">
                  <a:alpha val="100000"/>
                </a:schemeClr>
              </a:gs>
              <a:gs pos="100000">
                <a:schemeClr val="lt1">
                  <a:alpha val="10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8120614" y="-20848"/>
            <a:ext cx="180375" cy="756005"/>
          </a:xfrm>
          <a:prstGeom prst="rect">
            <a:avLst/>
          </a:prstGeom>
          <a:gradFill>
            <a:gsLst>
              <a:gs pos="0">
                <a:schemeClr val="accent2">
                  <a:alpha val="20000"/>
                </a:schemeClr>
              </a:gs>
              <a:gs pos="100000">
                <a:schemeClr val="lt1">
                  <a:alpha val="20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120614" y="64436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7048709" y="4390030"/>
            <a:ext cx="180375" cy="967782"/>
          </a:xfrm>
          <a:prstGeom prst="rect">
            <a:avLst/>
          </a:prstGeom>
          <a:gradFill>
            <a:gsLst>
              <a:gs pos="0">
                <a:schemeClr val="accent2">
                  <a:alpha val="20000"/>
                </a:schemeClr>
              </a:gs>
              <a:gs pos="100000">
                <a:schemeClr val="lt1">
                  <a:alpha val="20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7048709"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8577325" y="0"/>
            <a:ext cx="459775" cy="141640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8577325" y="1146375"/>
            <a:ext cx="459775" cy="4597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8062400" y="3431553"/>
            <a:ext cx="1041393" cy="1041393"/>
          </a:xfrm>
          <a:prstGeom prst="ellipse">
            <a:avLst/>
          </a:prstGeom>
          <a:gradFill>
            <a:gsLst>
              <a:gs pos="0">
                <a:schemeClr val="accent2">
                  <a:alpha val="100000"/>
                </a:schemeClr>
              </a:gs>
              <a:gs pos="100000">
                <a:schemeClr val="accent2">
                  <a:alpha val="100000"/>
                </a:schemeClr>
              </a:gs>
            </a:gsLst>
            <a:lin ang="18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1592" y="992870"/>
            <a:ext cx="694544" cy="694544"/>
          </a:xfrm>
          <a:prstGeom prst="ellipse">
            <a:avLst/>
          </a:prstGeom>
          <a:gradFill>
            <a:gsLst>
              <a:gs pos="0">
                <a:schemeClr val="accent2">
                  <a:alpha val="10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832" y="3454575"/>
            <a:ext cx="256575" cy="1903238"/>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47832" y="3326287"/>
            <a:ext cx="256575" cy="25657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1414628" y="4390030"/>
            <a:ext cx="180375" cy="967782"/>
          </a:xfrm>
          <a:prstGeom prst="rect">
            <a:avLst/>
          </a:prstGeom>
          <a:gradFill>
            <a:gsLst>
              <a:gs pos="0">
                <a:schemeClr val="accent2">
                  <a:alpha val="36000"/>
                </a:schemeClr>
              </a:gs>
              <a:gs pos="100000">
                <a:schemeClr val="lt1">
                  <a:alpha val="36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1414628" y="4299843"/>
            <a:ext cx="180375" cy="1803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TextBox 18"/>
          <p:cNvSpPr txBox="1"/>
          <p:nvPr/>
        </p:nvSpPr>
        <p:spPr>
          <a:xfrm>
            <a:off x="1458623" y="824738"/>
            <a:ext cx="7124474" cy="2333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9000" b="1">
                <a:solidFill>
                  <a:schemeClr val="accent1"/>
                </a:solidFill>
                <a:latin typeface="Microsoft Yahei"/>
                <a:ea typeface="Microsoft Yahei"/>
                <a:cs typeface="Microsoft Yahei"/>
              </a:rPr>
              <a:t>03</a:t>
            </a:r>
          </a:p>
        </p:txBody>
      </p:sp>
      <p:sp>
        <p:nvSpPr>
          <p:cNvPr id="19" name="TextBox 19"/>
          <p:cNvSpPr txBox="1"/>
          <p:nvPr/>
        </p:nvSpPr>
        <p:spPr>
          <a:xfrm>
            <a:off x="1538646" y="2716087"/>
            <a:ext cx="5510063" cy="8533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应用领域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https://d.book118.com/028005044062006030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2024-09-06T23:10:45.401</cp:lastPrinted>
  <dcterms:created xsi:type="dcterms:W3CDTF">2024-09-06T15:10:45Z</dcterms:created>
  <dcterms:modified xsi:type="dcterms:W3CDTF">2024-09-06T15:10:47Z</dcterms:modified>
</cp:coreProperties>
</file>