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C855DC-339B-4B62-A6F4-8A39379AA5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145C37-16DE-495F-B34A-E4712F7C7A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2982C1-566F-48D9-A182-54A69E0FBE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D999D5-782B-4E95-8CCD-00B991B27A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C7F7955-07F0-4AA7-B491-15A8A052F9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3CFEB27-7A94-4AEE-9A3F-67BE75FF6D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6095A7A-F8AE-453C-AFB9-845F491E67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0ABECD-CC08-4B03-B3EB-6FB08D98A9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254869-A791-4869-80DC-2321A72527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CFA275-BBDC-405C-9578-ADAE78327D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433D47-F8B8-4E32-B313-20FE9CC963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8007053031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疾病的诊断和治疗流程与方法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汇报人：XX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2024-01-29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疾病概述与分类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诊断方法与步骤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治疗原则与策略选择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具体疾病案例剖析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并发症预防与处理措施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疾病概述与分类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疾病定义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疾病是指人体在一定条件下，由病因作用于人体而引起的一系列异常生理、生化及形态结构的变化，表现为症状、体征和行为的异常。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发病原因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疾病的发病原因多种多样，包括生物因素（如细菌、病毒、寄生虫等）、物理因素（如创伤、辐射、高温等）、化学因素（如毒物、药物等）、遗传因素（如基因突变、遗传病等）以及社会心理因素（如压力、生活方式等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定义及发病原因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0649" y="4459492"/>
            <a:ext cx="2991272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病程较长，病情进展缓慢，包括心血管疾病、糖尿病、慢性阻塞性肺病等。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5302294" y="2786180"/>
            <a:ext cx="1586556" cy="1586556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974741" y="3458798"/>
            <a:ext cx="242348" cy="24234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295619" y="2778478"/>
            <a:ext cx="1600762" cy="1602131"/>
          </a:xfrm>
          <a:custGeom>
            <a:rect l="l" t="t" r="r" b="b"/>
            <a:pathLst>
              <a:path w="1320" h="1320">
                <a:moveTo>
                  <a:pt x="660" y="0"/>
                </a:moveTo>
                <a:cubicBezTo>
                  <a:pt x="295" y="0"/>
                  <a:pt x="0" y="296"/>
                  <a:pt x="0" y="660"/>
                </a:cubicBezTo>
                <a:cubicBezTo>
                  <a:pt x="0" y="1025"/>
                  <a:pt x="295" y="1320"/>
                  <a:pt x="660" y="1320"/>
                </a:cubicBezTo>
                <a:cubicBezTo>
                  <a:pt x="1025" y="1320"/>
                  <a:pt x="1320" y="1025"/>
                  <a:pt x="1320" y="660"/>
                </a:cubicBezTo>
                <a:cubicBezTo>
                  <a:pt x="1320" y="296"/>
                  <a:pt x="1025" y="0"/>
                  <a:pt x="660" y="0"/>
                </a:cubicBezTo>
                <a:close/>
                <a:moveTo>
                  <a:pt x="660" y="1224"/>
                </a:moveTo>
                <a:cubicBezTo>
                  <a:pt x="349" y="1224"/>
                  <a:pt x="96" y="972"/>
                  <a:pt x="96" y="660"/>
                </a:cubicBezTo>
                <a:cubicBezTo>
                  <a:pt x="96" y="349"/>
                  <a:pt x="349" y="96"/>
                  <a:pt x="660" y="96"/>
                </a:cubicBezTo>
                <a:cubicBezTo>
                  <a:pt x="971" y="96"/>
                  <a:pt x="1224" y="349"/>
                  <a:pt x="1224" y="660"/>
                </a:cubicBezTo>
                <a:cubicBezTo>
                  <a:pt x="1224" y="972"/>
                  <a:pt x="971" y="1224"/>
                  <a:pt x="660" y="1224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523933" y="3009188"/>
            <a:ext cx="1143279" cy="1141910"/>
          </a:xfrm>
          <a:custGeom>
            <a:rect l="l" t="t" r="r" b="b"/>
            <a:pathLst>
              <a:path w="942" h="941">
                <a:moveTo>
                  <a:pt x="471" y="0"/>
                </a:moveTo>
                <a:cubicBezTo>
                  <a:pt x="211" y="0"/>
                  <a:pt x="0" y="210"/>
                  <a:pt x="0" y="470"/>
                </a:cubicBezTo>
                <a:cubicBezTo>
                  <a:pt x="0" y="730"/>
                  <a:pt x="211" y="941"/>
                  <a:pt x="471" y="941"/>
                </a:cubicBezTo>
                <a:cubicBezTo>
                  <a:pt x="731" y="941"/>
                  <a:pt x="942" y="730"/>
                  <a:pt x="942" y="470"/>
                </a:cubicBezTo>
                <a:cubicBezTo>
                  <a:pt x="942" y="210"/>
                  <a:pt x="731" y="0"/>
                  <a:pt x="471" y="0"/>
                </a:cubicBezTo>
                <a:close/>
                <a:moveTo>
                  <a:pt x="471" y="854"/>
                </a:moveTo>
                <a:cubicBezTo>
                  <a:pt x="259" y="854"/>
                  <a:pt x="87" y="682"/>
                  <a:pt x="87" y="470"/>
                </a:cubicBezTo>
                <a:cubicBezTo>
                  <a:pt x="87" y="258"/>
                  <a:pt x="259" y="86"/>
                  <a:pt x="471" y="86"/>
                </a:cubicBezTo>
                <a:cubicBezTo>
                  <a:pt x="683" y="86"/>
                  <a:pt x="855" y="258"/>
                  <a:pt x="855" y="470"/>
                </a:cubicBezTo>
                <a:cubicBezTo>
                  <a:pt x="855" y="682"/>
                  <a:pt x="683" y="854"/>
                  <a:pt x="471" y="854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759777" y="3243834"/>
            <a:ext cx="672618" cy="672618"/>
          </a:xfrm>
          <a:custGeom>
            <a:rect l="l" t="t" r="r" b="b"/>
            <a:pathLst>
              <a:path w="554" h="555">
                <a:moveTo>
                  <a:pt x="277" y="0"/>
                </a:moveTo>
                <a:cubicBezTo>
                  <a:pt x="124" y="0"/>
                  <a:pt x="0" y="124"/>
                  <a:pt x="0" y="277"/>
                </a:cubicBezTo>
                <a:cubicBezTo>
                  <a:pt x="0" y="430"/>
                  <a:pt x="124" y="555"/>
                  <a:pt x="277" y="555"/>
                </a:cubicBezTo>
                <a:cubicBezTo>
                  <a:pt x="430" y="555"/>
                  <a:pt x="554" y="430"/>
                  <a:pt x="554" y="277"/>
                </a:cubicBezTo>
                <a:cubicBezTo>
                  <a:pt x="554" y="124"/>
                  <a:pt x="430" y="0"/>
                  <a:pt x="277" y="0"/>
                </a:cubicBezTo>
                <a:close/>
                <a:moveTo>
                  <a:pt x="277" y="464"/>
                </a:moveTo>
                <a:cubicBezTo>
                  <a:pt x="174" y="464"/>
                  <a:pt x="90" y="380"/>
                  <a:pt x="90" y="277"/>
                </a:cubicBezTo>
                <a:cubicBezTo>
                  <a:pt x="90" y="174"/>
                  <a:pt x="174" y="91"/>
                  <a:pt x="277" y="91"/>
                </a:cubicBezTo>
                <a:cubicBezTo>
                  <a:pt x="380" y="91"/>
                  <a:pt x="464" y="174"/>
                  <a:pt x="464" y="277"/>
                </a:cubicBezTo>
                <a:cubicBezTo>
                  <a:pt x="464" y="380"/>
                  <a:pt x="380" y="464"/>
                  <a:pt x="277" y="464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397679" y="2570153"/>
            <a:ext cx="584182" cy="58418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198489" y="2570153"/>
            <a:ext cx="584182" cy="589085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397679" y="4078166"/>
            <a:ext cx="584182" cy="58418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198489" y="4078166"/>
            <a:ext cx="584182" cy="58418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397679" y="2711972"/>
            <a:ext cx="584182" cy="3156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425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397679" y="4212438"/>
            <a:ext cx="584182" cy="3156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425">
                <a:solidFill>
                  <a:schemeClr val="accent3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198489" y="2702445"/>
            <a:ext cx="584182" cy="3156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425">
                <a:solidFill>
                  <a:schemeClr val="accent3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198489" y="4212438"/>
            <a:ext cx="584182" cy="3156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425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04073" y="1994376"/>
            <a:ext cx="2991272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由病原体引起的疾病，具有传染性，可通过接触、空气飞沫、水、食物等途径传播。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310042" y="1907692"/>
            <a:ext cx="2991272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由基因突变或染色体异常引起的疾病，具有家族聚集性。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310042" y="4459492"/>
            <a:ext cx="2991272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由于长期接触某种职业环境或特定工作条件而导致的疾病，如尘肺、职业性耳聋等。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040649" y="1467965"/>
            <a:ext cx="2468084" cy="52641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310042" y="1467965"/>
            <a:ext cx="2480432" cy="52641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遗传病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1040649" y="3846326"/>
            <a:ext cx="2468084" cy="52641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慢性病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8310042" y="3846326"/>
            <a:ext cx="2550364" cy="52641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职业病</a:t>
            </a:r>
            <a:endParaRPr lang="en-US" sz="1100"/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常见类型与特点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疾病的症状和体征因疾病类型和个体差异而异，可能包括发热、疼痛、咳嗽、呼吸困难、恶心、呕吐、腹泻、皮疹等。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疾病的危害程度因疾病类型和个体差异而异，轻者可能仅表现为轻微不适，重者可能导致严重并发症甚至危及生命。因此，及时诊断和治疗对保障患者健康至关重要。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危害程度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临床表现及危害程度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诊断方法与步骤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1358224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2706482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3981427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63746" y="5334806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114336" y="1667166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观察患者神色、形态、皮肤、舌象等，初步判断疾病性质和部位。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2929889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听患者声音、呼吸、咳嗽等，以及嗅闻其体味、口气等，辅助判断病情。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4336" y="4263654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详细询问患者病史、症状、生活习惯等，了解疾病发生发展的全过程。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4336" y="5567038"/>
            <a:ext cx="3618828" cy="807651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通过触摸患者脉搏、按压腹部等手法，进一步了解病情及体质状况。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4336" y="1259356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望诊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114336" y="2608945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闻诊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114336" y="3908275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问诊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114336" y="5229577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切诊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初步诊断：望闻问切四诊合参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如X线、CT、MRI等，可直观显示内脏及器官的形态、结构和功能状况，帮助发现病变部位和性质。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包括血液、尿液、粪便等常规化验，以及生化、免疫、微生物等特殊检查，可明确疾病的诊断和鉴别诊断。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如心电图、脑电图、内窥镜等，可根据病情需要选择相应的检查方法。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2734" r="32734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3239789" y="3141586"/>
            <a:ext cx="1463040" cy="14630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9" name="Freeform 9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5" name="Freeform 15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1" name="AutoShape 21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4" name="AutoShape 24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影像学检查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实验室检查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其他辅助检查</a:t>
            </a:r>
            <a:endParaRPr lang="en-US" sz="1100"/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辅助检查：影像学、实验室检查等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患者所表现出的典型症状和体征是诊断的重要依据。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临床症状和体征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辅助检查结果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诊断标准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影像学检查、实验室检查等辅助检查结果可为诊断提供有力支持。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根据国际或国内通用的诊断标准，结合患者具体情况进行综合分析，最终确定诊断结果。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确诊依据及标准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治疗原则与策略选择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以病因治疗为主导，通过消除病因、缓解症状、预防并发症等方式达到治疗目的。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西医治疗原则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包括抗生素、抗病毒药物、抗炎药物、免疫抑制剂等，针对不同类型的疾病选择相应的药物进行治疗。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常用药物介绍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西医治疗原则及常用药物介绍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根据患者的症状、体征、舌象、脉象等信息，综合分析判断疾病的性质、部位、程度等，制定相应的治疗方案。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根据辨证结果，选择相应的中药方剂进行治疗。中药方剂具有副作用小、疗效稳定等优点，在中医治疗中占有重要地位。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中医辨证论治方法及方剂选用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方剂选用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中医辨证论治方法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中西医结合治疗的优势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综合了中医和西医的治疗理念和方法，能够充分发挥两者的优势，提高治疗效果。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具体优势表现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中西医结合治疗能够针对疾病的多个环节进行干预，同时调节患者的整体机能，减少药物副作用，提高患者的生活质量。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中西医结合治疗优势分析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具体疾病案例剖析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感冒的诊断与治疗流程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询问病史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了解患者是否有发热、咳嗽、鼻塞、喉咙痛等症状。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体格检查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检查患者体温、呼吸频率、喉咙红肿程度等。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实验室检查：根据需要进行血常规、C反应蛋白等检测，以排除其他感染。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7967" b="7967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感冒的诊断与治疗流程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https://d.book118.com/028007053031006046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2024-09-27T00:24:03.124</cp:lastPrinted>
  <dcterms:created xsi:type="dcterms:W3CDTF">2024-09-26T16:24:03Z</dcterms:created>
  <dcterms:modified xsi:type="dcterms:W3CDTF">2024-09-26T16:24:05Z</dcterms:modified>
</cp:coreProperties>
</file>