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A7A485-0B7D-4C5C-A4A4-CAE5D6690D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5AB35D-78BF-4E29-B70E-620CD6B7AB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513F58-A6DD-42A0-8EC6-9763828752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870508-D527-4942-92ED-132189937C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FFA868-C769-4B7C-8446-0422632DD9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86F27B-BC51-448B-B465-A823462FF9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082830-6CB4-4E54-B272-27D311906D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EE06AD-0B18-42A2-AD50-E4145EF7A4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490CFC-6C16-4F2D-B0AD-C02B79E1B8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8C74E3-AB41-472D-BCC4-E9B0E211C2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3344A2-F870-4258-B135-62CCC43595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tretch>
            <a:fillRect/>
          </a:stretch>
        </p:blipFill>
        <p:spPr>
          <a:xfrm>
            <a:off x="0" y="-1"/>
            <a:ext cx="12192000" cy="6858000"/>
          </a:xfrm>
          <a:prstGeom prst="rect">
            <a:avLst/>
          </a:prstGeom>
        </p:spPr>
      </p:pic>
      <p:sp>
        <p:nvSpPr>
          <p:cNvPr id="17" name="矩形 6"/>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011142127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安眠药中毒护理常规\n## 1.安眠药中毒概述及原因\n### 1.1安眠药中毒的定义与分类\n### 1.2安眠药中毒的主要原因\n### 1.3安眠药中毒的临床症状\n## 2.安眠药中毒的诊断与鉴别诊断\n### 2.1安眠药中毒的诊断标准\n### 2.2安眠药中毒与相似疾病的鉴别诊断\n### 2.3安眠药中毒的实验室检查与影像学检查\n## 3.安眠药中毒的治疗方法\n### 3.1急性安眠药中毒的救治措施\n### 3.2慢性安眠药中毒的治疗方法\n### 3.3安眠药中毒的康复治疗与心理干预\n## 4.安眠药中毒的护理常规\n### 4.1安眠药中毒的护理评估与观察\n### 4.2安眠药中毒的护理措施\n### 4.3安眠药中毒的并发症预防与护理\n## 5.安眠药中毒的预防与健康教育\n### 5.1安眠药中毒的预防措施\n### 5.2安眠药中毒的健康教育宣传\n### 5.3安眠药中毒的社会支持与心理疏导\n&quot;,&quot;templateId&quot;:&quot;o5uw7qdih7bi3drcb1jn4cqo9h&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283950" cy="1301750"/>
          </a:xfrm>
        </p:spPr>
        <p:txBody>
          <a:bodyPr vert="horz" wrap="square" lIns="91440" tIns="45720" rIns="91440" bIns="45720" anchor="t">
            <a:spAutoFit/>
          </a:bodyPr>
          <a:lstStyle/>
          <a:p>
            <a:pPr>
              <a:buNone/>
            </a:pPr>
            <a:r>
              <a:rPr lang="zh-CN"/>
              <a:t>安眠药中毒护理常规</a:t>
            </a:r>
            <a:endParaRPr/>
          </a:p>
        </p:txBody>
      </p:sp>
      <p:sp>
        <p:nvSpPr>
          <p:cNvPr id="3" name="文本占位符 3"/>
          <p:cNvSpPr>
            <a:spLocks noGrp="1"/>
          </p:cNvSpPr>
          <p:nvPr>
            <p:ph type="body" sz="quarter" idx="10"/>
          </p:nvPr>
        </p:nvSpPr>
        <p:spPr>
          <a:xfrm>
            <a:off x="392698" y="4448586"/>
            <a:ext cx="9226550" cy="647700"/>
          </a:xfrm>
        </p:spPr>
        <p:txBody>
          <a:bodyPr/>
          <a:lstStyle/>
          <a:p>
            <a:r>
              <a:rPr lang="en-US"/>
              <a:t>TENCENT DOCS SMART CREATE</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j-ea"/>
                <a:ea typeface="+mj-ea"/>
              </a:rPr>
              <a:t>CREATE TOGETHER</a:t>
            </a:r>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6" name="" descr="{&quot;isTemplate&quot;:true,&quot;type&quot;:2}"/>
        <p:cNvGrpSpPr/>
        <p:nvPr/>
      </p:nvGrpSpPr>
      <p:grpSpPr>
        <a:xfrm>
          <a:off x="0" y="0"/>
          <a:ext cx="0" cy="0"/>
        </a:xfrm>
      </p:grpSpPr>
      <p:sp>
        <p:nvSpPr>
          <p:cNvPr id="137"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安眠药中毒概述及原因</a:t>
            </a:r>
            <a:endParaRPr/>
          </a:p>
        </p:txBody>
      </p:sp>
      <p:sp>
        <p:nvSpPr>
          <p:cNvPr id="138"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1" name="" descr="{&quot;isTemplate&quot;:true,&quot;type&quot;:3}"/>
        <p:cNvGrpSpPr/>
        <p:nvPr/>
      </p:nvGrpSpPr>
      <p:grpSpPr>
        <a:xfrm>
          <a:off x="0" y="0"/>
          <a:ext cx="0" cy="0"/>
        </a:xfrm>
      </p:grpSpPr>
      <p:grpSp>
        <p:nvGrpSpPr>
          <p:cNvPr id="172"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73" name=""/>
            <p:cNvGrpSpPr/>
            <p:nvPr/>
          </p:nvGrpSpPr>
          <p:grpSpPr>
            <a:xfrm>
              <a:off x="685800" y="3146904"/>
              <a:ext cx="5760000" cy="3225487"/>
              <a:chOff x="685800" y="3146904"/>
              <a:chExt cx="5760000" cy="3225487"/>
            </a:xfrm>
          </p:grpSpPr>
          <p:sp>
            <p:nvSpPr>
              <p:cNvPr id="174"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安眠药中毒是指过量使用或滥用安眠药物导致的一种急性或慢性中毒状态</a:t>
                </a:r>
                <a:endParaRPr kumimoji="1" lang="en-US" altLang="zh-CN" sz="1800" b="1">
                  <a:solidFill>
                    <a:schemeClr val="bg1"/>
                  </a:solidFill>
                  <a:latin typeface="+mj-ea"/>
                  <a:ea typeface="+mj-ea"/>
                </a:endParaRPr>
              </a:p>
            </p:txBody>
          </p:sp>
          <p:sp>
            <p:nvSpPr>
              <p:cNvPr id="175"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过量使用：指超过正常剂量或推荐的最大剂量使用安眠药物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滥用：指在没有医生指导下，长期、反复使用安眠药物</a:t>
                </a:r>
                <a:endParaRPr/>
              </a:p>
            </p:txBody>
          </p:sp>
        </p:grpSp>
        <p:grpSp>
          <p:nvGrpSpPr>
            <p:cNvPr id="176" name=""/>
            <p:cNvGrpSpPr/>
            <p:nvPr/>
          </p:nvGrpSpPr>
          <p:grpSpPr>
            <a:xfrm>
              <a:off x="6016236" y="3146904"/>
              <a:ext cx="5400000" cy="3225487"/>
              <a:chOff x="6016236" y="3146904"/>
              <a:chExt cx="5400000" cy="3225487"/>
            </a:xfrm>
          </p:grpSpPr>
          <p:sp>
            <p:nvSpPr>
              <p:cNvPr id="177"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安眠药中毒的分类</a:t>
                </a:r>
                <a:endParaRPr kumimoji="1" lang="en-US" altLang="zh-CN" sz="1800" b="1">
                  <a:solidFill>
                    <a:schemeClr val="bg1"/>
                  </a:solidFill>
                  <a:latin typeface="+mj-ea"/>
                  <a:ea typeface="+mj-ea"/>
                </a:endParaRPr>
              </a:p>
            </p:txBody>
          </p:sp>
          <p:sp>
            <p:nvSpPr>
              <p:cNvPr id="178"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急性安眠药中毒：指短时间内摄入大量安眠药物，症状迅速出现且严重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慢性安眠药中毒：指长期、反复使用安眠药物，症状逐渐加重且持续时间较长</a:t>
                </a:r>
                <a:endParaRPr/>
              </a:p>
            </p:txBody>
          </p:sp>
        </p:grpSp>
      </p:grpSp>
      <p:sp>
        <p:nvSpPr>
          <p:cNvPr id="179"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安眠药中毒的定义与分类</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0" name="" descr="{&quot;isTemplate&quot;:true,&quot;type&quot;:3}"/>
        <p:cNvGrpSpPr/>
        <p:nvPr/>
      </p:nvGrpSpPr>
      <p:grpSpPr>
        <a:xfrm>
          <a:off x="0" y="0"/>
          <a:ext cx="0" cy="0"/>
        </a:xfrm>
      </p:grpSpPr>
      <p:grpSp>
        <p:nvGrpSpPr>
          <p:cNvPr id="181"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182" name="Group 9"/>
            <p:cNvGrpSpPr/>
            <p:nvPr/>
          </p:nvGrpSpPr>
          <p:grpSpPr>
            <a:xfrm>
              <a:off x="5982796" y="1521950"/>
              <a:ext cx="5687135" cy="1523479"/>
              <a:chOff x="5982796" y="1521950"/>
              <a:chExt cx="5687135" cy="1523479"/>
            </a:xfrm>
          </p:grpSpPr>
          <p:sp>
            <p:nvSpPr>
              <p:cNvPr id="183"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误用或滥用安眠药物</a:t>
                </a:r>
                <a:endParaRPr/>
              </a:p>
            </p:txBody>
          </p:sp>
          <p:sp>
            <p:nvSpPr>
              <p:cNvPr id="184"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缺乏医学知识，自行使用过量或长期使用安眠药物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遵医嘱不当，未按医嘱剂量、时间使用安眠药物</a:t>
                </a:r>
                <a:endParaRPr/>
              </a:p>
            </p:txBody>
          </p:sp>
        </p:grpSp>
        <p:grpSp>
          <p:nvGrpSpPr>
            <p:cNvPr id="185" name="Group 2"/>
            <p:cNvGrpSpPr/>
            <p:nvPr/>
          </p:nvGrpSpPr>
          <p:grpSpPr>
            <a:xfrm>
              <a:off x="5982796" y="3170591"/>
              <a:ext cx="5783287" cy="1523479"/>
              <a:chOff x="5982796" y="3170591"/>
              <a:chExt cx="5783287" cy="1523479"/>
            </a:xfrm>
          </p:grpSpPr>
          <p:sp>
            <p:nvSpPr>
              <p:cNvPr id="186"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用药目的不明确</a:t>
                </a:r>
                <a:endParaRPr/>
              </a:p>
            </p:txBody>
          </p:sp>
          <p:sp>
            <p:nvSpPr>
              <p:cNvPr id="187"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企图自杀或自伤</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为了缓解焦虑、抑郁等心理问题，长期、大量使用安眠药物</a:t>
                </a:r>
                <a:endParaRPr/>
              </a:p>
            </p:txBody>
          </p:sp>
        </p:grpSp>
        <p:grpSp>
          <p:nvGrpSpPr>
            <p:cNvPr id="188" name="Group 5"/>
            <p:cNvGrpSpPr/>
            <p:nvPr/>
          </p:nvGrpSpPr>
          <p:grpSpPr>
            <a:xfrm>
              <a:off x="5982796" y="4823246"/>
              <a:ext cx="5783287" cy="1523479"/>
              <a:chOff x="5982796" y="4823246"/>
              <a:chExt cx="5783287" cy="1523479"/>
            </a:xfrm>
          </p:grpSpPr>
          <p:sp>
            <p:nvSpPr>
              <p:cNvPr id="189"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药物管理不善</a:t>
                </a:r>
                <a:endParaRPr/>
              </a:p>
            </p:txBody>
          </p:sp>
          <p:sp>
            <p:nvSpPr>
              <p:cNvPr id="190"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药物存放不当，导致儿童、老年人误食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药物滥用，如将安眠药物与其他药物混合使用，导致中毒</a:t>
                </a:r>
                <a:endParaRPr/>
              </a:p>
            </p:txBody>
          </p:sp>
        </p:grpSp>
      </p:grpSp>
      <p:pic>
        <p:nvPicPr>
          <p:cNvPr id="191"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192"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安眠药中毒的主要原因</a:t>
            </a:r>
            <a:endParaRPr lang="en-US" altLang="zh-CN" sz="2800" b="1">
              <a:latin typeface="+mj-ea"/>
              <a:ea typeface="+mj-ea"/>
            </a:endParaRPr>
          </a:p>
        </p:txBody>
      </p:sp>
      <p:sp>
        <p:nvSpPr>
          <p:cNvPr id="193"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94"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95"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6" name="" descr="{&quot;isTemplate&quot;:true,&quot;type&quot;:3}"/>
        <p:cNvGrpSpPr/>
        <p:nvPr/>
      </p:nvGrpSpPr>
      <p:grpSpPr>
        <a:xfrm>
          <a:off x="0" y="0"/>
          <a:ext cx="0" cy="0"/>
        </a:xfrm>
      </p:grpSpPr>
      <p:sp>
        <p:nvSpPr>
          <p:cNvPr id="19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安眠药中毒的临床症状</a:t>
            </a:r>
            <a:endParaRPr lang="en-US" altLang="zh-CN" sz="2800" b="1">
              <a:latin typeface="+mj-ea"/>
              <a:ea typeface="+mj-ea"/>
            </a:endParaRPr>
          </a:p>
        </p:txBody>
      </p:sp>
      <p:grpSp>
        <p:nvGrpSpPr>
          <p:cNvPr id="198"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99" name=""/>
            <p:cNvGrpSpPr/>
            <p:nvPr/>
          </p:nvGrpSpPr>
          <p:grpSpPr>
            <a:xfrm>
              <a:off x="660399" y="2074672"/>
              <a:ext cx="5100082" cy="4536540"/>
              <a:chOff x="660399" y="2074672"/>
              <a:chExt cx="5100082" cy="4536540"/>
            </a:xfrm>
          </p:grpSpPr>
          <p:sp>
            <p:nvSpPr>
              <p:cNvPr id="20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急性安眠药中毒症状</a:t>
                </a:r>
                <a:endParaRPr lang="en-US" altLang="zh-CN" sz="2000" b="1">
                  <a:latin typeface="Microsoft YaHei" panose="020b0503020204020204" pitchFamily="34" charset="-122"/>
                  <a:ea typeface="Microsoft YaHei" panose="020b0503020204020204" pitchFamily="34" charset="-122"/>
                </a:endParaRPr>
              </a:p>
            </p:txBody>
          </p:sp>
          <p:sp>
            <p:nvSpPr>
              <p:cNvPr id="20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头痛、头晕、恶心、呕吐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言语不清、意识模糊、共济失调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呼吸抑制、瞳孔缩小、体温降低</a:t>
                </a:r>
                <a:endParaRPr/>
              </a:p>
            </p:txBody>
          </p:sp>
          <p:pic>
            <p:nvPicPr>
              <p:cNvPr id="203"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04" name=""/>
            <p:cNvGrpSpPr/>
            <p:nvPr/>
          </p:nvGrpSpPr>
          <p:grpSpPr>
            <a:xfrm>
              <a:off x="6431519" y="2074672"/>
              <a:ext cx="5100082" cy="4536540"/>
              <a:chOff x="660399" y="2074672"/>
              <a:chExt cx="5100082" cy="4536540"/>
            </a:xfrm>
          </p:grpSpPr>
          <p:sp>
            <p:nvSpPr>
              <p:cNvPr id="20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慢性安眠药中毒症状</a:t>
                </a:r>
                <a:endParaRPr lang="en-US" altLang="zh-CN" sz="2000" b="1">
                  <a:latin typeface="Microsoft YaHei" panose="020b0503020204020204" pitchFamily="34" charset="-122"/>
                  <a:ea typeface="Microsoft YaHei" panose="020b0503020204020204" pitchFamily="34" charset="-122"/>
                </a:endParaRPr>
              </a:p>
            </p:txBody>
          </p:sp>
          <p:sp>
            <p:nvSpPr>
              <p:cNvPr id="20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头痛、头晕、记忆力减退、注意力不集中</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情绪波动、抑郁、焦虑</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呼吸浅慢、心律失常、肝肾功能损害</a:t>
                </a:r>
                <a:endParaRPr/>
              </a:p>
            </p:txBody>
          </p:sp>
          <p:pic>
            <p:nvPicPr>
              <p:cNvPr id="208"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9" name="" descr="{&quot;isTemplate&quot;:true,&quot;type&quot;:2}"/>
        <p:cNvGrpSpPr/>
        <p:nvPr/>
      </p:nvGrpSpPr>
      <p:grpSpPr>
        <a:xfrm>
          <a:off x="0" y="0"/>
          <a:ext cx="0" cy="0"/>
        </a:xfrm>
      </p:grpSpPr>
      <p:sp>
        <p:nvSpPr>
          <p:cNvPr id="210"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600"/>
              <a:t>安眠药中毒的诊断与鉴别诊断</a:t>
            </a:r>
            <a:endParaRPr/>
          </a:p>
        </p:txBody>
      </p:sp>
      <p:sp>
        <p:nvSpPr>
          <p:cNvPr id="211"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2" name="" descr="{&quot;isTemplate&quot;:true,&quot;type&quot;:3}"/>
        <p:cNvGrpSpPr/>
        <p:nvPr/>
      </p:nvGrpSpPr>
      <p:grpSpPr>
        <a:xfrm>
          <a:off x="0" y="0"/>
          <a:ext cx="0" cy="0"/>
        </a:xfrm>
      </p:grpSpPr>
      <p:grpSp>
        <p:nvGrpSpPr>
          <p:cNvPr id="213"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14" name=""/>
            <p:cNvGrpSpPr/>
            <p:nvPr/>
          </p:nvGrpSpPr>
          <p:grpSpPr>
            <a:xfrm>
              <a:off x="4252327" y="1207692"/>
              <a:ext cx="8485777" cy="1440001"/>
              <a:chOff x="4252327" y="1207692"/>
              <a:chExt cx="8485777" cy="1440001"/>
            </a:xfrm>
          </p:grpSpPr>
          <p:sp>
            <p:nvSpPr>
              <p:cNvPr id="215"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6"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有明确的安眠药物接触史</a:t>
                </a:r>
                <a:endParaRPr lang="en-US" altLang="zh-CN" sz="2000" b="1">
                  <a:latin typeface="Microsoft YaHei" panose="020b0503020204020204" pitchFamily="34" charset="-122"/>
                  <a:ea typeface="Microsoft YaHei" panose="020b0503020204020204" pitchFamily="34" charset="-122"/>
                </a:endParaRPr>
              </a:p>
            </p:txBody>
          </p:sp>
          <p:sp>
            <p:nvSpPr>
              <p:cNvPr id="217"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短时间内摄入大量安眠药物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长期、反复使用安眠药物</a:t>
                </a:r>
                <a:endParaRPr/>
              </a:p>
            </p:txBody>
          </p:sp>
          <p:pic>
            <p:nvPicPr>
              <p:cNvPr id="218"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19" name=""/>
            <p:cNvGrpSpPr/>
            <p:nvPr/>
          </p:nvGrpSpPr>
          <p:grpSpPr>
            <a:xfrm>
              <a:off x="4252325" y="2998393"/>
              <a:ext cx="8485779" cy="1440000"/>
              <a:chOff x="4252325" y="2998393"/>
              <a:chExt cx="8485779" cy="1440000"/>
            </a:xfrm>
          </p:grpSpPr>
          <p:sp>
            <p:nvSpPr>
              <p:cNvPr id="220"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1"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出现安眠药中毒的临床症状</a:t>
                </a:r>
                <a:endParaRPr lang="en-US" altLang="zh-CN" sz="2000" b="1">
                  <a:latin typeface="Microsoft YaHei" panose="020b0503020204020204" pitchFamily="34" charset="-122"/>
                  <a:ea typeface="Microsoft YaHei" panose="020b0503020204020204" pitchFamily="34" charset="-122"/>
                </a:endParaRPr>
              </a:p>
            </p:txBody>
          </p:sp>
          <p:sp>
            <p:nvSpPr>
              <p:cNvPr id="222"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头痛、头晕、恶心、呕吐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言语不清、意识模糊、共济失调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呼吸抑制、瞳孔缩小、体温降低</a:t>
                </a:r>
                <a:endParaRPr/>
              </a:p>
            </p:txBody>
          </p:sp>
          <p:pic>
            <p:nvPicPr>
              <p:cNvPr id="223"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24" name=""/>
            <p:cNvGrpSpPr/>
            <p:nvPr/>
          </p:nvGrpSpPr>
          <p:grpSpPr>
            <a:xfrm>
              <a:off x="4252323" y="4789093"/>
              <a:ext cx="8485781" cy="1440002"/>
              <a:chOff x="4252323" y="4789093"/>
              <a:chExt cx="8485781" cy="1440002"/>
            </a:xfrm>
          </p:grpSpPr>
          <p:sp>
            <p:nvSpPr>
              <p:cNvPr id="225"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6"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实验室检查与影像学检查结果支持诊断</a:t>
                </a:r>
                <a:endParaRPr lang="en-US" altLang="zh-CN" sz="2000" b="1">
                  <a:latin typeface="Microsoft YaHei" panose="020b0503020204020204" pitchFamily="34" charset="-122"/>
                  <a:ea typeface="Microsoft YaHei" panose="020b0503020204020204" pitchFamily="34" charset="-122"/>
                </a:endParaRPr>
              </a:p>
            </p:txBody>
          </p:sp>
          <p:sp>
            <p:nvSpPr>
              <p:cNvPr id="227"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血液、尿液中检测出安眠药物成分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影像学检查（如CT、MRI）排除其他神经系统疾病</a:t>
                </a:r>
                <a:endParaRPr/>
              </a:p>
            </p:txBody>
          </p:sp>
          <p:pic>
            <p:nvPicPr>
              <p:cNvPr id="228"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29"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安眠药中毒的诊断标准</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0" name="" descr="{&quot;isTemplate&quot;:true,&quot;type&quot;:3}"/>
        <p:cNvGrpSpPr/>
        <p:nvPr/>
      </p:nvGrpSpPr>
      <p:grpSpPr>
        <a:xfrm>
          <a:off x="0" y="0"/>
          <a:ext cx="0" cy="0"/>
        </a:xfrm>
      </p:grpSpPr>
      <p:pic>
        <p:nvPicPr>
          <p:cNvPr id="231" name="Picture 2" descr="{&quot;isTemplate&quot;:true,&quot;type&quot;:&quot;image&quot;,&quot;canOmit&quot;:false,&quot;range&quot;:0}"/>
          <p:cNvPicPr>
            <a:picLocks noChangeAspect="1"/>
          </p:cNvPicPr>
          <p:nvPr/>
        </p:nvPicPr>
        <p:blipFill>
          <a:blip r:embed="rId2"/>
          <a:srcRect l="21875" r="21875"/>
          <a:stretch>
            <a:fillRect/>
          </a:stretch>
        </p:blipFill>
        <p:spPr>
          <a:xfrm>
            <a:off x="454963" y="1569535"/>
            <a:ext cx="4219249" cy="4219249"/>
          </a:xfrm>
          <a:prstGeom prst="ellipse">
            <a:avLst/>
          </a:prstGeom>
        </p:spPr>
      </p:pic>
      <p:grpSp>
        <p:nvGrpSpPr>
          <p:cNvPr id="232" name="Group 551" descr="{&quot;isTemplate&quot;:true,&quot;type&quot;:&quot;list&quot;,&quot;alignment&quot;:&quot;left&quot;,&quot;alignmentVertical&quot;:&quot;top&quot;,&quot;canOmit&quot;:false,&quot;scalable&quot;:false,&quot;minItemsCount&quot;:-1}"/>
          <p:cNvGrpSpPr/>
          <p:nvPr/>
        </p:nvGrpSpPr>
        <p:grpSpPr>
          <a:xfrm>
            <a:off x="5328795" y="1294832"/>
            <a:ext cx="6099220" cy="4768654"/>
            <a:chOff x="5328795" y="1294832"/>
            <a:chExt cx="6099220" cy="4768654"/>
          </a:xfrm>
        </p:grpSpPr>
        <p:grpSp>
          <p:nvGrpSpPr>
            <p:cNvPr id="233" name="Group 3"/>
            <p:cNvGrpSpPr/>
            <p:nvPr/>
          </p:nvGrpSpPr>
          <p:grpSpPr>
            <a:xfrm>
              <a:off x="5328795" y="1294832"/>
              <a:ext cx="6099220" cy="1468186"/>
              <a:chOff x="5328795" y="1294832"/>
              <a:chExt cx="6099220" cy="1468186"/>
            </a:xfrm>
          </p:grpSpPr>
          <p:sp>
            <p:nvSpPr>
              <p:cNvPr id="234" name="AutoShape 4"/>
              <p:cNvSpPr/>
              <p:nvPr/>
            </p:nvSpPr>
            <p:spPr>
              <a:xfrm>
                <a:off x="5328795" y="1294832"/>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5" name="TextBox 5" descr="{&quot;isTemplate&quot;:true,&quot;type&quot;:&quot;title&quot;,&quot;canOmit&quot;:false,&quot;range&quot;:0}"/>
              <p:cNvSpPr txBox="1"/>
              <p:nvPr/>
            </p:nvSpPr>
            <p:spPr>
              <a:xfrm>
                <a:off x="5632910" y="1424361"/>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脑血管疾病</a:t>
                </a:r>
                <a:endParaRPr/>
              </a:p>
            </p:txBody>
          </p:sp>
          <p:sp>
            <p:nvSpPr>
              <p:cNvPr id="236" name="TextBox 6" descr="{&quot;isTemplate&quot;:true,&quot;type&quot;:&quot;content&quot;,&quot;canOmit&quot;:false,&quot;range&quot;:0}"/>
              <p:cNvSpPr txBox="1"/>
              <p:nvPr/>
            </p:nvSpPr>
            <p:spPr>
              <a:xfrm>
                <a:off x="5632910" y="1806799"/>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脑血管意外、脑炎、脑肿瘤等</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临床症状：头痛、头晕、恶心、呕吐、意识障碍等</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影像学检查（如CT、MRI）可鉴别</a:t>
                </a:r>
                <a:endParaRPr/>
              </a:p>
            </p:txBody>
          </p:sp>
        </p:grpSp>
        <p:grpSp>
          <p:nvGrpSpPr>
            <p:cNvPr id="237" name="Group 8"/>
            <p:cNvGrpSpPr/>
            <p:nvPr/>
          </p:nvGrpSpPr>
          <p:grpSpPr>
            <a:xfrm>
              <a:off x="5328795" y="2945066"/>
              <a:ext cx="6099220" cy="1468186"/>
              <a:chOff x="5328795" y="2945066"/>
              <a:chExt cx="6099220" cy="1468186"/>
            </a:xfrm>
          </p:grpSpPr>
          <p:sp>
            <p:nvSpPr>
              <p:cNvPr id="238" name="AutoShape 9"/>
              <p:cNvSpPr/>
              <p:nvPr/>
            </p:nvSpPr>
            <p:spPr>
              <a:xfrm>
                <a:off x="5328795" y="2945066"/>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9" name="TextBox 10" descr="{&quot;isTemplate&quot;:true,&quot;type&quot;:&quot;title&quot;,&quot;canOmit&quot;:false,&quot;range&quot;:0}"/>
              <p:cNvSpPr txBox="1"/>
              <p:nvPr/>
            </p:nvSpPr>
            <p:spPr>
              <a:xfrm>
                <a:off x="5632910" y="3074595"/>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神经系统疾病</a:t>
                </a:r>
                <a:endParaRPr/>
              </a:p>
            </p:txBody>
          </p:sp>
          <p:sp>
            <p:nvSpPr>
              <p:cNvPr id="240" name="TextBox 11" descr="{&quot;isTemplate&quot;:true,&quot;type&quot;:&quot;content&quot;,&quot;canOmit&quot;:false,&quot;range&quot;:0}"/>
              <p:cNvSpPr txBox="1"/>
              <p:nvPr/>
            </p:nvSpPr>
            <p:spPr>
              <a:xfrm>
                <a:off x="5632910" y="3457032"/>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帕金森病、多发性硬化等</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临床症状：共济失调、运动障碍等</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神经系统检查可鉴别</a:t>
                </a:r>
                <a:endParaRPr/>
              </a:p>
            </p:txBody>
          </p:sp>
        </p:grpSp>
        <p:grpSp>
          <p:nvGrpSpPr>
            <p:cNvPr id="241" name="Group 13"/>
            <p:cNvGrpSpPr/>
            <p:nvPr/>
          </p:nvGrpSpPr>
          <p:grpSpPr>
            <a:xfrm>
              <a:off x="5328795" y="4595300"/>
              <a:ext cx="6099220" cy="1468186"/>
              <a:chOff x="5328795" y="4595300"/>
              <a:chExt cx="6099220" cy="1468186"/>
            </a:xfrm>
          </p:grpSpPr>
          <p:sp>
            <p:nvSpPr>
              <p:cNvPr id="242" name="AutoShape 14"/>
              <p:cNvSpPr/>
              <p:nvPr/>
            </p:nvSpPr>
            <p:spPr>
              <a:xfrm>
                <a:off x="5328795" y="4595300"/>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3" name="TextBox 15" descr="{&quot;isTemplate&quot;:true,&quot;type&quot;:&quot;title&quot;,&quot;canOmit&quot;:false,&quot;range&quot;:0}"/>
              <p:cNvSpPr txBox="1"/>
              <p:nvPr/>
            </p:nvSpPr>
            <p:spPr>
              <a:xfrm>
                <a:off x="5632910" y="4724828"/>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精神性疾病</a:t>
                </a:r>
                <a:endParaRPr/>
              </a:p>
            </p:txBody>
          </p:sp>
          <p:sp>
            <p:nvSpPr>
              <p:cNvPr id="244" name="TextBox 16" descr="{&quot;isTemplate&quot;:true,&quot;type&quot;:&quot;content&quot;,&quot;canOmit&quot;:false,&quot;range&quot;:0}"/>
              <p:cNvSpPr txBox="1"/>
              <p:nvPr/>
            </p:nvSpPr>
            <p:spPr>
              <a:xfrm>
                <a:off x="5632910" y="5107266"/>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抑郁症、焦虑症等</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临床症状：情绪波动、抑郁、焦虑等</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心理评估与量表检查可鉴别</a:t>
                </a:r>
                <a:endParaRPr/>
              </a:p>
            </p:txBody>
          </p:sp>
        </p:grpSp>
      </p:grpSp>
      <p:sp>
        <p:nvSpPr>
          <p:cNvPr id="24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安眠药中毒与相似疾病的鉴别诊断</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6" name="" descr="{&quot;isTemplate&quot;:true,&quot;type&quot;:3}"/>
        <p:cNvGrpSpPr/>
        <p:nvPr/>
      </p:nvGrpSpPr>
      <p:grpSpPr>
        <a:xfrm>
          <a:off x="0" y="0"/>
          <a:ext cx="0" cy="0"/>
        </a:xfrm>
      </p:grpSpPr>
      <p:pic>
        <p:nvPicPr>
          <p:cNvPr id="24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4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49" name="Group 598"/>
            <p:cNvGrpSpPr/>
            <p:nvPr/>
          </p:nvGrpSpPr>
          <p:grpSpPr>
            <a:xfrm>
              <a:off x="763829" y="1414808"/>
              <a:ext cx="6972294" cy="2337649"/>
              <a:chOff x="763829" y="1414808"/>
              <a:chExt cx="6972294" cy="2337649"/>
            </a:xfrm>
          </p:grpSpPr>
          <p:sp>
            <p:nvSpPr>
              <p:cNvPr id="25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实验室检查</a:t>
                </a:r>
                <a:endParaRPr/>
              </a:p>
            </p:txBody>
          </p:sp>
          <p:sp>
            <p:nvSpPr>
              <p:cNvPr id="25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血液、尿液中检测安眠药物成分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肝肾功能、血气分析等检查评估全身状况</a:t>
                </a:r>
                <a:endParaRPr/>
              </a:p>
            </p:txBody>
          </p:sp>
          <p:sp>
            <p:nvSpPr>
              <p:cNvPr id="25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56" name="Group 591"/>
            <p:cNvGrpSpPr/>
            <p:nvPr/>
          </p:nvGrpSpPr>
          <p:grpSpPr>
            <a:xfrm>
              <a:off x="689593" y="3949139"/>
              <a:ext cx="7078256" cy="2128975"/>
              <a:chOff x="689593" y="3949139"/>
              <a:chExt cx="7078256" cy="2128975"/>
            </a:xfrm>
          </p:grpSpPr>
          <p:sp>
            <p:nvSpPr>
              <p:cNvPr id="25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影像学检查</a:t>
                </a:r>
                <a:endParaRPr/>
              </a:p>
            </p:txBody>
          </p:sp>
          <p:sp>
            <p:nvSpPr>
              <p:cNvPr id="25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头颅CT、MRI检查排除神经系统疾病</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胸腹部X光、B超等检查评估内脏器官功能</a:t>
                </a:r>
                <a:endParaRPr/>
              </a:p>
            </p:txBody>
          </p:sp>
          <p:sp>
            <p:nvSpPr>
              <p:cNvPr id="25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安眠药中毒的实验室检查与影像学检查</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安眠药中毒的治疗方法</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12"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13" name="Group 474"/>
            <p:cNvGrpSpPr/>
            <p:nvPr/>
          </p:nvGrpSpPr>
          <p:grpSpPr>
            <a:xfrm>
              <a:off x="454962" y="1575832"/>
              <a:ext cx="5829300" cy="1489352"/>
              <a:chOff x="454963" y="1575832"/>
              <a:chExt cx="5829300" cy="1489352"/>
            </a:xfrm>
          </p:grpSpPr>
          <p:sp>
            <p:nvSpPr>
              <p:cNvPr id="14"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催吐：用手指刺激咽喉部，促使患者呕吐</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洗胃：在就诊后立即进行，以减少药物在胃内的吸收</a:t>
                </a:r>
                <a:endParaRPr/>
              </a:p>
            </p:txBody>
          </p:sp>
          <p:sp>
            <p:nvSpPr>
              <p:cNvPr id="15"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立即采取措施，减少药物的吸收</a:t>
                </a:r>
                <a:endParaRPr/>
              </a:p>
            </p:txBody>
          </p:sp>
        </p:grpSp>
        <p:grpSp>
          <p:nvGrpSpPr>
            <p:cNvPr id="16" name="Group 477"/>
            <p:cNvGrpSpPr/>
            <p:nvPr/>
          </p:nvGrpSpPr>
          <p:grpSpPr>
            <a:xfrm>
              <a:off x="454962" y="3071702"/>
              <a:ext cx="5829300" cy="1489351"/>
              <a:chOff x="454963" y="3071702"/>
              <a:chExt cx="5829300" cy="1489351"/>
            </a:xfrm>
          </p:grpSpPr>
          <p:sp>
            <p:nvSpPr>
              <p:cNvPr id="17"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维持呼吸道通畅，防止窒息</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根据需要给予吸氧、心电监护等生命支持措施</a:t>
                </a:r>
                <a:endParaRPr/>
              </a:p>
            </p:txBody>
          </p:sp>
          <p:sp>
            <p:nvSpPr>
              <p:cNvPr id="18"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保持呼吸循环稳定</a:t>
                </a:r>
                <a:endParaRPr/>
              </a:p>
            </p:txBody>
          </p:sp>
        </p:grpSp>
        <p:grpSp>
          <p:nvGrpSpPr>
            <p:cNvPr id="19" name="Group 480"/>
            <p:cNvGrpSpPr/>
            <p:nvPr/>
          </p:nvGrpSpPr>
          <p:grpSpPr>
            <a:xfrm>
              <a:off x="454962" y="4660638"/>
              <a:ext cx="6019800" cy="1489352"/>
              <a:chOff x="454963" y="4660638"/>
              <a:chExt cx="6019800" cy="1489352"/>
            </a:xfrm>
          </p:grpSpPr>
          <p:sp>
            <p:nvSpPr>
              <p:cNvPr id="20"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大量输液、利尿，促进药物从体内排出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根据药物种类，采取血液净化等治疗手段</a:t>
                </a:r>
                <a:endParaRPr/>
              </a:p>
            </p:txBody>
          </p:sp>
          <p:sp>
            <p:nvSpPr>
              <p:cNvPr id="21"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促进药物排泄</a:t>
                </a:r>
                <a:endParaRPr/>
              </a:p>
            </p:txBody>
          </p:sp>
        </p:grpSp>
      </p:grpSp>
      <p:pic>
        <p:nvPicPr>
          <p:cNvPr id="22"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23"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4"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5"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急性安眠药中毒的救治措施</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https://d.book118.com/028011142127006037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yellow">
      <a:dk1>
        <a:srgbClr val="000000"/>
      </a:dk1>
      <a:lt1>
        <a:srgbClr val="FFFFFF"/>
      </a:lt1>
      <a:dk2>
        <a:srgbClr val="291F0E"/>
      </a:dk2>
      <a:lt2>
        <a:srgbClr val="FEFCE6"/>
      </a:lt2>
      <a:accent1>
        <a:srgbClr val="F1D25B"/>
      </a:accent1>
      <a:accent2>
        <a:srgbClr val="ECE497"/>
      </a:accent2>
      <a:accent3>
        <a:srgbClr val="E1A823"/>
      </a:accent3>
      <a:accent4>
        <a:srgbClr val="D58F17"/>
      </a:accent4>
      <a:accent5>
        <a:srgbClr val="C7E7D8"/>
      </a:accent5>
      <a:accent6>
        <a:srgbClr val="90C8A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安眠药中毒护理常规</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2024-09-17T21:22:23.366</cp:lastPrinted>
  <dcterms:created xsi:type="dcterms:W3CDTF">2024-09-17T13:22:23Z</dcterms:created>
  <dcterms:modified xsi:type="dcterms:W3CDTF">2024-09-17T13:22:25Z</dcterms:modified>
</cp:coreProperties>
</file>