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6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image" Target="../media/image3.pn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image" Target="../media/image5.png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10" Type="http://schemas.openxmlformats.org/officeDocument/2006/relationships/tags" Target="../tags/tag24.xml" /><Relationship Id="rId11" Type="http://schemas.openxmlformats.org/officeDocument/2006/relationships/tags" Target="../tags/tag25.xml" /><Relationship Id="rId12" Type="http://schemas.openxmlformats.org/officeDocument/2006/relationships/tags" Target="../tags/tag2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9.xml" /><Relationship Id="rId4" Type="http://schemas.openxmlformats.org/officeDocument/2006/relationships/image" Target="../media/image2.png" /><Relationship Id="rId5" Type="http://schemas.openxmlformats.org/officeDocument/2006/relationships/tags" Target="../tags/tag20.xml" /><Relationship Id="rId6" Type="http://schemas.openxmlformats.org/officeDocument/2006/relationships/image" Target="../media/image3.png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image" Target="../media/image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2.xml" /><Relationship Id="rId11" Type="http://schemas.openxmlformats.org/officeDocument/2006/relationships/image" Target="../media/image5.png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44.xml" /><Relationship Id="rId4" Type="http://schemas.openxmlformats.org/officeDocument/2006/relationships/image" Target="../media/image6.png" /><Relationship Id="rId5" Type="http://schemas.openxmlformats.org/officeDocument/2006/relationships/tags" Target="../tags/tag45.xml" /><Relationship Id="rId6" Type="http://schemas.openxmlformats.org/officeDocument/2006/relationships/image" Target="../media/image7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image" Target="../media/image5.png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tags" Target="../tags/tag61.xml" /><Relationship Id="rId9" Type="http://schemas.openxmlformats.org/officeDocument/2006/relationships/image" Target="../media/image5.png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image" Target="../media/image5.png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8.png" /><Relationship Id="rId4" Type="http://schemas.openxmlformats.org/officeDocument/2006/relationships/tags" Target="../tags/tag64.xml" /><Relationship Id="rId5" Type="http://schemas.openxmlformats.org/officeDocument/2006/relationships/image" Target="../media/image4.png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image" Target="../media/image5.png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8.png" /><Relationship Id="rId4" Type="http://schemas.openxmlformats.org/officeDocument/2006/relationships/tags" Target="../tags/tag73.xml" /><Relationship Id="rId5" Type="http://schemas.openxmlformats.org/officeDocument/2006/relationships/image" Target="../media/image4.png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80.xml" /><Relationship Id="rId4" Type="http://schemas.openxmlformats.org/officeDocument/2006/relationships/image" Target="../media/image2.png" /><Relationship Id="rId5" Type="http://schemas.openxmlformats.org/officeDocument/2006/relationships/tags" Target="../tags/tag81.xml" /><Relationship Id="rId6" Type="http://schemas.openxmlformats.org/officeDocument/2006/relationships/image" Target="../media/image3.png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image" Target="../media/image4.png" /><Relationship Id="rId6" Type="http://schemas.openxmlformats.org/officeDocument/2006/relationships/tags" Target="../tags/tag92.xml" /><Relationship Id="rId7" Type="http://schemas.openxmlformats.org/officeDocument/2006/relationships/image" Target="../media/image5.png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100.xml" /><Relationship Id="rId11" Type="http://schemas.openxmlformats.org/officeDocument/2006/relationships/image" Target="../media/image5.png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94.xml" /><Relationship Id="rId4" Type="http://schemas.openxmlformats.org/officeDocument/2006/relationships/image" Target="../media/image4.png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image" Target="../media/image5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image" Target="../media/image4.png" /><Relationship Id="rId9" Type="http://schemas.openxmlformats.org/officeDocument/2006/relationships/tags" Target="../tags/tag108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image" Target="../media/image5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image" Target="../media/image9.png" /><Relationship Id="rId9" Type="http://schemas.openxmlformats.org/officeDocument/2006/relationships/tags" Target="../tags/tag116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image" Target="../media/image5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image" Target="../media/image5.png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25.xml" /><Relationship Id="rId3" Type="http://schemas.openxmlformats.org/officeDocument/2006/relationships/image" Target="../media/image10.png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10" Type="http://schemas.openxmlformats.org/officeDocument/2006/relationships/tags" Target="../tags/tag143.xml" /><Relationship Id="rId11" Type="http://schemas.openxmlformats.org/officeDocument/2006/relationships/image" Target="../media/image5.png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1.png" /><Relationship Id="rId3" Type="http://schemas.openxmlformats.org/officeDocument/2006/relationships/tags" Target="../tags/tag137.xml" /><Relationship Id="rId4" Type="http://schemas.openxmlformats.org/officeDocument/2006/relationships/image" Target="../media/image12.png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36A41-9B4D-43E4-A790-BFB01FFD3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1EFC8-E4E2-4BD1-82E2-A7355A3BE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DEA1D-41CD-4241-BD75-8888D14D9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73BD2-3954-4427-BC4D-58905C6A6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F334A5-D5B6-451D-B8A4-4259C3BF6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2BBB4E-3384-4DE7-9B81-431316B90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CF1DCB-349D-4549-9CB2-BD5CAD418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F8CEF-FB46-4E87-B039-E3B31E4B3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92EA4-34FD-4820-A6F7-5E54A1786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EC6E5-7A38-433C-97D4-22E537BA8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62088-4764-4F15-A328-3B4BB4860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1"/>
            </p:custDataLst>
          </p:nvPr>
        </p:nvGrpSpPr>
        <p:grpSpPr>
          <a:xfrm>
            <a:off x="-507440" y="-1"/>
            <a:ext cx="12708965" cy="7040880"/>
            <a:chOff x="-507440" y="-1"/>
            <a:chExt cx="12708965" cy="704088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9525" y="0"/>
              <a:ext cx="12192000" cy="6858000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-507440" y="-1"/>
              <a:ext cx="3971810" cy="6858001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8477885" y="182879"/>
              <a:ext cx="3669468" cy="6858000"/>
            </a:xfrm>
            <a:prstGeom prst="rect">
              <a:avLst/>
            </a:prstGeom>
          </p:spPr>
        </p:pic>
      </p:grp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2010084" y="1856233"/>
            <a:ext cx="8171832" cy="1631216"/>
          </a:xfrm>
        </p:spPr>
        <p:txBody>
          <a:bodyPr lIns="90000" tIns="46800" rIns="90000" bIns="0" anchor="b" anchorCtr="0">
            <a:noAutofit/>
          </a:bodyPr>
          <a:lstStyle>
            <a:lvl1pPr algn="ctr">
              <a:defRPr sz="7200" spc="600" baseline="0">
                <a:solidFill>
                  <a:schemeClr val="accent1"/>
                </a:solidFill>
                <a:ea typeface="汉仪乐喵体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2676000" y="3560764"/>
            <a:ext cx="6840000" cy="588944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幼圆" panose="02010509060101010101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3863340" y="4217035"/>
            <a:ext cx="2196465" cy="539750"/>
          </a:xfrm>
        </p:spPr>
        <p:txBody>
          <a:bodyPr lIns="90000" tIns="46800" rIns="90000" bIns="46800"/>
          <a:lstStyle>
            <a:lvl1pPr marL="0" indent="0" algn="r">
              <a:buNone/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14"/>
            </p:custDataLst>
          </p:nvPr>
        </p:nvSpPr>
        <p:spPr>
          <a:xfrm>
            <a:off x="6129655" y="4217035"/>
            <a:ext cx="2196465" cy="539750"/>
          </a:xfrm>
        </p:spPr>
        <p:txBody>
          <a:bodyPr lIns="90000" tIns="46800" rIns="90000" bIns="46800"/>
          <a:lstStyle>
            <a:lvl1pPr marL="0" indent="0">
              <a:buNone/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 dpi="0" rotWithShape="1">
          <a:blip r:embed="rId8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铅笔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310600" y="133297"/>
            <a:ext cx="713774" cy="69292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1"/>
            </p:custDataLst>
          </p:nvPr>
        </p:nvGrpSpPr>
        <p:grpSpPr>
          <a:xfrm>
            <a:off x="-507440" y="-1"/>
            <a:ext cx="12708965" cy="7040880"/>
            <a:chOff x="-507440" y="-1"/>
            <a:chExt cx="12708965" cy="704088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9525" y="0"/>
              <a:ext cx="12192000" cy="6858000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-507440" y="-1"/>
              <a:ext cx="3971810" cy="6858001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8477885" y="182879"/>
              <a:ext cx="3669468" cy="6858000"/>
            </a:xfrm>
            <a:prstGeom prst="rect">
              <a:avLst/>
            </a:prstGeom>
          </p:spPr>
        </p:pic>
      </p:grp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3313293" y="3146770"/>
            <a:ext cx="5565414" cy="737947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6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乐喵体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3313292" y="3954161"/>
            <a:ext cx="5565414" cy="1036939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 dpi="0" rotWithShape="1">
          <a:blip r:embed="rId9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铅笔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310600" y="133297"/>
            <a:ext cx="713774" cy="69292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 dpi="0" rotWithShape="1">
          <a:blip r:embed="rId1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铅笔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310600" y="133297"/>
            <a:ext cx="713774" cy="69292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>
            <p:custDataLst>
              <p:tags r:id="rId1"/>
            </p:custDataLst>
          </p:nvPr>
        </p:nvGrpSpPr>
        <p:grpSpPr>
          <a:xfrm>
            <a:off x="-1" y="0"/>
            <a:ext cx="12192002" cy="6858001"/>
            <a:chOff x="-1" y="0"/>
            <a:chExt cx="12192002" cy="6858001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-1" y="1"/>
              <a:ext cx="2963121" cy="6858000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8506657" y="1"/>
              <a:ext cx="3685344" cy="6858000"/>
            </a:xfrm>
            <a:prstGeom prst="rect">
              <a:avLst/>
            </a:prstGeom>
          </p:spPr>
        </p:pic>
        <p:sp>
          <p:nvSpPr>
            <p:cNvPr id="14" name="矩形 13"/>
            <p:cNvSpPr/>
            <p:nvPr userDrawn="1">
              <p:custDataLst>
                <p:tags r:id="rId8"/>
              </p:custDataLst>
            </p:nvPr>
          </p:nvSpPr>
          <p:spPr>
            <a:xfrm>
              <a:off x="431800" y="386080"/>
              <a:ext cx="11328400" cy="6085840"/>
            </a:xfrm>
            <a:prstGeom prst="rect">
              <a:avLst/>
            </a:prstGeom>
            <a:solidFill>
              <a:schemeClr val="bg2"/>
            </a:solidFill>
            <a:ln>
              <a:solidFill>
                <a:srgbClr val="5E8AB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blipFill dpi="0" rotWithShape="1">
          <a:blip r:embed="rId9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铅笔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310600" y="133297"/>
            <a:ext cx="713774" cy="69292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>
            <p:custDataLst>
              <p:tags r:id="rId1"/>
            </p:custDataLst>
          </p:nvPr>
        </p:nvGrpSpPr>
        <p:grpSpPr>
          <a:xfrm>
            <a:off x="181610" y="133297"/>
            <a:ext cx="11842764" cy="6618658"/>
            <a:chOff x="181610" y="133297"/>
            <a:chExt cx="11842764" cy="6618658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49873" y="273050"/>
              <a:ext cx="11692255" cy="6311900"/>
            </a:xfrm>
            <a:prstGeom prst="rect">
              <a:avLst/>
            </a:prstGeom>
            <a:solidFill>
              <a:schemeClr val="bg2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lang="en-US" altLang="zh-CN">
                <a:sym typeface="+mn-ea"/>
              </a:endParaRPr>
            </a:p>
          </p:txBody>
        </p:sp>
        <p:pic>
          <p:nvPicPr>
            <p:cNvPr id="11" name="图片 10" descr="图层 2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181610" y="5761990"/>
              <a:ext cx="456565" cy="989965"/>
            </a:xfrm>
            <a:prstGeom prst="rect">
              <a:avLst/>
            </a:prstGeom>
          </p:spPr>
        </p:pic>
        <p:pic>
          <p:nvPicPr>
            <p:cNvPr id="12" name="图片 11" descr="铅笔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flipH="1">
              <a:off x="11310600" y="133297"/>
              <a:ext cx="713774" cy="692922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7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8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 dpi="0" rotWithShape="1">
          <a:blip r:embed="rId1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>
            <p:custDataLst>
              <p:tags r:id="rId1"/>
            </p:custDataLst>
          </p:nvPr>
        </p:nvGrpSpPr>
        <p:grpSpPr>
          <a:xfrm>
            <a:off x="181610" y="133297"/>
            <a:ext cx="11842764" cy="6618658"/>
            <a:chOff x="181610" y="133297"/>
            <a:chExt cx="11842764" cy="6618658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49873" y="273050"/>
              <a:ext cx="11692255" cy="6311900"/>
            </a:xfrm>
            <a:prstGeom prst="rect">
              <a:avLst/>
            </a:prstGeom>
            <a:solidFill>
              <a:schemeClr val="bg2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lang="en-US" altLang="zh-CN">
                <a:sym typeface="+mn-ea"/>
              </a:endParaRPr>
            </a:p>
          </p:txBody>
        </p:sp>
        <p:pic>
          <p:nvPicPr>
            <p:cNvPr id="11" name="图片 10" descr="图层 2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181610" y="5761990"/>
              <a:ext cx="456565" cy="989965"/>
            </a:xfrm>
            <a:prstGeom prst="rect">
              <a:avLst/>
            </a:prstGeom>
          </p:spPr>
        </p:pic>
        <p:pic>
          <p:nvPicPr>
            <p:cNvPr id="12" name="图片 11" descr="铅笔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flipH="1">
              <a:off x="11310600" y="133297"/>
              <a:ext cx="713774" cy="692922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ea typeface="幼圆" panose="02010509060101010101" pitchFamily="49" charset="-122"/>
              </a:defRPr>
            </a:lvl1pPr>
            <a:lvl2pPr>
              <a:defRPr baseline="0">
                <a:ea typeface="幼圆" panose="02010509060101010101" pitchFamily="49" charset="-122"/>
              </a:defRPr>
            </a:lvl2pPr>
            <a:lvl3pPr>
              <a:defRPr baseline="0">
                <a:ea typeface="幼圆" panose="02010509060101010101" pitchFamily="49" charset="-122"/>
              </a:defRPr>
            </a:lvl3pPr>
            <a:lvl4pPr>
              <a:defRPr baseline="0">
                <a:ea typeface="幼圆" panose="02010509060101010101" pitchFamily="49" charset="-122"/>
              </a:defRPr>
            </a:lvl4pPr>
            <a:lvl5pPr>
              <a:defRPr baseline="0"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>
            <p:custDataLst>
              <p:tags r:id="rId1"/>
            </p:custDataLst>
          </p:nvPr>
        </p:nvGrpSpPr>
        <p:grpSpPr>
          <a:xfrm>
            <a:off x="-507440" y="-1"/>
            <a:ext cx="12708965" cy="7040880"/>
            <a:chOff x="-507440" y="-1"/>
            <a:chExt cx="12708965" cy="7040880"/>
          </a:xfrm>
        </p:grpSpPr>
        <p:pic>
          <p:nvPicPr>
            <p:cNvPr id="7" name="图片 6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9525" y="0"/>
              <a:ext cx="12192000" cy="6858000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-507440" y="-1"/>
              <a:ext cx="3971810" cy="685800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8477885" y="182879"/>
              <a:ext cx="3669468" cy="68580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2740025" y="2556469"/>
            <a:ext cx="6711950" cy="930979"/>
          </a:xfrm>
        </p:spPr>
        <p:txBody>
          <a:bodyPr vert="horz" lIns="90000" tIns="46800" rIns="9000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1" i="0" u="none" strike="noStrike" kern="1200" cap="none" spc="6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乐喵体W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2740025" y="3557505"/>
            <a:ext cx="6711950" cy="773196"/>
          </a:xfrm>
        </p:spPr>
        <p:txBody>
          <a:bodyPr lIns="90000" tIns="0" rIns="90000" bIns="46800"/>
          <a:lstStyle>
            <a:lvl1pPr marL="0" indent="0" algn="ctr">
              <a:buNone/>
              <a:defRPr baseline="0"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78971" y="388937"/>
            <a:ext cx="10874829" cy="682625"/>
          </a:xfrm>
        </p:spPr>
        <p:txBody>
          <a:bodyPr anchor="ctr" anchorCtr="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6" descr="铅笔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310600" y="133297"/>
            <a:ext cx="713774" cy="69292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blipFill dpi="0" rotWithShape="1">
          <a:blip r:embed="rId1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1"/>
            </p:custDataLst>
          </p:nvPr>
        </p:nvSpPr>
        <p:spPr>
          <a:xfrm>
            <a:off x="250190" y="273050"/>
            <a:ext cx="11692255" cy="63119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12" name="图片 11" descr="图层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81610" y="5761990"/>
            <a:ext cx="456565" cy="989965"/>
          </a:xfrm>
          <a:prstGeom prst="rect">
            <a:avLst/>
          </a:prstGeom>
        </p:spPr>
      </p:pic>
      <p:pic>
        <p:nvPicPr>
          <p:cNvPr id="13" name="图片 12" descr="铅笔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310620" y="133350"/>
            <a:ext cx="713740" cy="69278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dpi="0" rotWithShape="1">
          <a:blip r:embed="rId10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1"/>
            </p:custDataLst>
          </p:nvPr>
        </p:nvSpPr>
        <p:spPr>
          <a:xfrm>
            <a:off x="-1270" y="-7620"/>
            <a:ext cx="4823460" cy="686562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12" name="图片 11" descr="铅笔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1310600" y="133297"/>
            <a:ext cx="713774" cy="69292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dpi="0" rotWithShape="1">
          <a:blip r:embed="rId10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1"/>
            </p:custDataLst>
          </p:nvPr>
        </p:nvSpPr>
        <p:spPr>
          <a:xfrm>
            <a:off x="0" y="-19685"/>
            <a:ext cx="12191365" cy="266382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11" name="图片 10" descr="铅笔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1243310" y="-19685"/>
            <a:ext cx="847725" cy="82296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dpi="0" rotWithShape="1">
          <a:blip r:embed="rId10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铅笔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11310600" y="133297"/>
            <a:ext cx="713774" cy="692922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445" y="5021580"/>
            <a:ext cx="12191365" cy="18288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dpi="0" rotWithShape="1">
          <a:blip r:embed="rId1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图层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75590" y="5731510"/>
            <a:ext cx="456565" cy="989965"/>
          </a:xfrm>
          <a:prstGeom prst="rect">
            <a:avLst/>
          </a:prstGeom>
        </p:spPr>
      </p:pic>
      <p:pic>
        <p:nvPicPr>
          <p:cNvPr id="10" name="图片 9" descr="图层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1447780" y="5991860"/>
            <a:ext cx="709295" cy="80391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3175" y="1270"/>
            <a:ext cx="12191365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600" y="182180"/>
            <a:ext cx="11037600" cy="536277"/>
          </a:xfrm>
        </p:spPr>
        <p:txBody>
          <a:bodyPr>
            <a:normAutofit/>
          </a:bodyPr>
          <a:lstStyle>
            <a:lvl1pPr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dpi="0" rotWithShape="1">
          <a:blip r:embed="rId1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>
            <a:off x="-1905" y="959485"/>
            <a:ext cx="12192635" cy="493903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10" name="图片 9" descr="图层 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28905" y="5224780"/>
            <a:ext cx="1393825" cy="1579245"/>
          </a:xfrm>
          <a:prstGeom prst="rect">
            <a:avLst/>
          </a:prstGeom>
        </p:spPr>
      </p:pic>
      <p:pic>
        <p:nvPicPr>
          <p:cNvPr id="11" name="图片 10" descr="铅笔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0754995" y="64770"/>
            <a:ext cx="1293495" cy="125539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23" Type="http://schemas.openxmlformats.org/officeDocument/2006/relationships/tags" Target="../tags/tag147.xml" /><Relationship Id="rId24" Type="http://schemas.openxmlformats.org/officeDocument/2006/relationships/tags" Target="../tags/tag148.xml" /><Relationship Id="rId25" Type="http://schemas.openxmlformats.org/officeDocument/2006/relationships/tags" Target="../tags/tag149.xml" /><Relationship Id="rId26" Type="http://schemas.openxmlformats.org/officeDocument/2006/relationships/image" Target="file:///D:\qq&#25991;&#20214;\712321467\Image\C2C\Image2\%7b75232B38-A165-1FB7-499C-2E1C792CACB5%7d.png" TargetMode="External" /><Relationship Id="rId27" Type="http://schemas.openxmlformats.org/officeDocument/2006/relationships/image" Target="../media/image13.png" /><Relationship Id="rId28" Type="http://schemas.openxmlformats.org/officeDocument/2006/relationships/image" Target="../media/image5.png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28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7" r:link="rId2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2314011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sz="11500">
                <a:solidFill>
                  <a:srgbClr val="FF0000"/>
                </a:solidFill>
              </a:rPr>
              <a:t>字词复习</a:t>
            </a:r>
            <a:endParaRPr lang="zh-CN" altLang="en-US" sz="11500">
              <a:solidFill>
                <a:srgbClr val="FF0000"/>
              </a:solidFill>
            </a:endParaRPr>
          </a:p>
        </p:txBody>
      </p:sp>
      <p:sp>
        <p:nvSpPr>
          <p:cNvPr id="5" name="副标题 4" title="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zh-CN" altLang="en-US">
                <a:solidFill>
                  <a:srgbClr val="C00000"/>
                </a:solidFill>
              </a:rPr>
              <a:t>四年级上册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6" name="文本占位符 5" title="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文本占位符 6" title="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圆角矩形 53" title=""/>
          <p:cNvSpPr/>
          <p:nvPr/>
        </p:nvSpPr>
        <p:spPr>
          <a:xfrm>
            <a:off x="191135" y="4286250"/>
            <a:ext cx="7680960" cy="21336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52" name="圆角矩形 51" title=""/>
          <p:cNvSpPr/>
          <p:nvPr/>
        </p:nvSpPr>
        <p:spPr>
          <a:xfrm>
            <a:off x="81915" y="1563370"/>
            <a:ext cx="7872730" cy="219646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grpSp>
        <p:nvGrpSpPr>
          <p:cNvPr id="5" name="组合 4" title=""/>
          <p:cNvGrpSpPr/>
          <p:nvPr/>
        </p:nvGrpSpPr>
        <p:grpSpPr>
          <a:xfrm>
            <a:off x="82129" y="1555785"/>
            <a:ext cx="7789563" cy="2204288"/>
            <a:chOff x="899593" y="583363"/>
            <a:chExt cx="5842172" cy="1653216"/>
          </a:xfrm>
        </p:grpSpPr>
        <p:sp>
          <p:nvSpPr>
            <p:cNvPr id="3" name="TextBox 2"/>
            <p:cNvSpPr txBox="1"/>
            <p:nvPr/>
          </p:nvSpPr>
          <p:spPr>
            <a:xfrm>
              <a:off x="945788" y="916712"/>
              <a:ext cx="5688632" cy="4995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735" b="1" smtClean="0">
                  <a:latin typeface="楷体" panose="02010609060101010101" charset="-122"/>
                  <a:ea typeface="楷体" panose="02010609060101010101" charset="-122"/>
                </a:rPr>
                <a:t>注</a:t>
              </a:r>
              <a:r>
                <a:rPr lang="en-US" altLang="zh-CN" sz="3735" b="1" smtClean="0">
                  <a:latin typeface="楷体" panose="02010609060101010101" charset="-122"/>
                  <a:ea typeface="楷体" panose="02010609060101010101" charset="-122"/>
                </a:rPr>
                <a:t>——</a:t>
              </a:r>
              <a:r>
                <a:rPr lang="zh-CN" altLang="en-US" sz="3735" b="1" smtClean="0">
                  <a:latin typeface="楷体" panose="02010609060101010101" charset="-122"/>
                  <a:ea typeface="楷体" panose="02010609060101010101" charset="-122"/>
                </a:rPr>
                <a:t>驻   抄</a:t>
              </a:r>
              <a:r>
                <a:rPr lang="en-US" altLang="zh-CN" sz="3735" b="1" smtClean="0">
                  <a:latin typeface="楷体" panose="02010609060101010101" charset="-122"/>
                  <a:ea typeface="楷体" panose="02010609060101010101" charset="-122"/>
                </a:rPr>
                <a:t>——</a:t>
              </a:r>
              <a:r>
                <a:rPr lang="zh-CN" altLang="en-US" sz="3735" b="1" smtClean="0">
                  <a:latin typeface="楷体" panose="02010609060101010101" charset="-122"/>
                  <a:ea typeface="楷体" panose="02010609060101010101" charset="-122"/>
                </a:rPr>
                <a:t>钞   赔</a:t>
              </a:r>
              <a:r>
                <a:rPr lang="en-US" altLang="zh-CN" sz="3735" b="1" smtClean="0">
                  <a:latin typeface="楷体" panose="02010609060101010101" charset="-122"/>
                  <a:ea typeface="楷体" panose="02010609060101010101" charset="-122"/>
                </a:rPr>
                <a:t>——</a:t>
              </a:r>
              <a:r>
                <a:rPr lang="zh-CN" altLang="en-US" sz="3735" b="1" smtClean="0">
                  <a:latin typeface="楷体" panose="02010609060101010101" charset="-122"/>
                  <a:ea typeface="楷体" panose="02010609060101010101" charset="-122"/>
                </a:rPr>
                <a:t>培</a:t>
              </a:r>
              <a:endParaRPr lang="zh-CN" altLang="en-US" sz="3735" b="1"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899593" y="1736993"/>
              <a:ext cx="5688632" cy="4995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735" b="1">
                  <a:latin typeface="楷体" panose="02010609060101010101" charset="-122"/>
                  <a:ea typeface="楷体" panose="02010609060101010101" charset="-122"/>
                </a:rPr>
                <a:t>堵</a:t>
              </a:r>
              <a:r>
                <a:rPr lang="en-US" altLang="zh-CN" sz="3735" b="1" smtClean="0">
                  <a:latin typeface="楷体" panose="02010609060101010101" charset="-122"/>
                  <a:ea typeface="楷体" panose="02010609060101010101" charset="-122"/>
                </a:rPr>
                <a:t>——</a:t>
              </a:r>
              <a:r>
                <a:rPr lang="zh-CN" altLang="en-US" sz="3735" b="1" smtClean="0">
                  <a:latin typeface="楷体" panose="02010609060101010101" charset="-122"/>
                  <a:ea typeface="楷体" panose="02010609060101010101" charset="-122"/>
                </a:rPr>
                <a:t>赌   煤</a:t>
              </a:r>
              <a:r>
                <a:rPr lang="en-US" altLang="zh-CN" sz="3735" b="1" smtClean="0">
                  <a:latin typeface="楷体" panose="02010609060101010101" charset="-122"/>
                  <a:ea typeface="楷体" panose="02010609060101010101" charset="-122"/>
                </a:rPr>
                <a:t>——</a:t>
              </a:r>
              <a:r>
                <a:rPr lang="zh-CN" altLang="en-US" sz="3735" b="1">
                  <a:latin typeface="楷体" panose="02010609060101010101" charset="-122"/>
                  <a:ea typeface="楷体" panose="02010609060101010101" charset="-122"/>
                </a:rPr>
                <a:t>媒</a:t>
              </a:r>
              <a:r>
                <a:rPr lang="zh-CN" altLang="en-US" sz="3735" b="1" smtClean="0">
                  <a:latin typeface="楷体" panose="02010609060101010101" charset="-122"/>
                  <a:ea typeface="楷体" panose="02010609060101010101" charset="-122"/>
                </a:rPr>
                <a:t>   芬</a:t>
              </a:r>
              <a:r>
                <a:rPr lang="en-US" altLang="zh-CN" sz="3735" b="1" smtClean="0">
                  <a:latin typeface="楷体" panose="02010609060101010101" charset="-122"/>
                  <a:ea typeface="楷体" panose="02010609060101010101" charset="-122"/>
                </a:rPr>
                <a:t>——</a:t>
              </a:r>
              <a:r>
                <a:rPr lang="zh-CN" altLang="en-US" sz="3735" b="1">
                  <a:latin typeface="楷体" panose="02010609060101010101" charset="-122"/>
                  <a:ea typeface="楷体" panose="02010609060101010101" charset="-122"/>
                </a:rPr>
                <a:t>氛</a:t>
              </a:r>
              <a:endParaRPr lang="zh-CN" altLang="en-US" sz="3735" b="1">
                <a:latin typeface="楷体" panose="02010609060101010101" charset="-122"/>
                <a:ea typeface="楷体" panose="02010609060101010101" charset="-122"/>
              </a:endParaRPr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1942897" y="583363"/>
              <a:ext cx="887730" cy="3914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err="1" smtClean="0">
                  <a:latin typeface="黑体" panose="02010609060101010101" pitchFamily="49" charset="-122"/>
                  <a:ea typeface="黑体" panose="02010609060101010101" pitchFamily="49" charset="-122"/>
                  <a:cs typeface="汉语拼音" panose="000b0604020202020204" charset="0"/>
                </a:rPr>
                <a:t>zhù</a:t>
              </a:r>
              <a:endParaRPr lang="en-US" altLang="zh-CN" sz="2800" err="1" smtClean="0">
                <a:latin typeface="黑体" panose="02010609060101010101" pitchFamily="49" charset="-122"/>
                <a:ea typeface="黑体" panose="02010609060101010101" pitchFamily="49" charset="-122"/>
                <a:cs typeface="汉语拼音" panose="000b0604020202020204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3726055" y="583363"/>
              <a:ext cx="1152128" cy="3914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err="1" smtClean="0">
                  <a:latin typeface="黑体" panose="02010609060101010101" pitchFamily="49" charset="-122"/>
                  <a:ea typeface="黑体" panose="02010609060101010101" pitchFamily="49" charset="-122"/>
                  <a:cs typeface="汉语拼音" panose="000b0604020202020204" charset="0"/>
                </a:rPr>
                <a:t>chāo</a:t>
              </a:r>
              <a:endParaRPr lang="en-US" altLang="zh-CN" sz="2800" err="1" smtClean="0">
                <a:latin typeface="黑体" panose="02010609060101010101" pitchFamily="49" charset="-122"/>
                <a:ea typeface="黑体" panose="02010609060101010101" pitchFamily="49" charset="-122"/>
                <a:cs typeface="汉语拼音" panose="000b0604020202020204" charset="0"/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776783" y="583363"/>
              <a:ext cx="936104" cy="3914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err="1" smtClean="0">
                  <a:latin typeface="黑体" panose="02010609060101010101" pitchFamily="49" charset="-122"/>
                  <a:ea typeface="黑体" panose="02010609060101010101" pitchFamily="49" charset="-122"/>
                  <a:cs typeface="汉语拼音" panose="000b0604020202020204" charset="0"/>
                </a:rPr>
                <a:t>péi</a:t>
              </a:r>
              <a:endParaRPr lang="en-US" altLang="zh-CN" sz="2800" err="1" smtClean="0">
                <a:latin typeface="黑体" panose="02010609060101010101" pitchFamily="49" charset="-122"/>
                <a:ea typeface="黑体" panose="02010609060101010101" pitchFamily="49" charset="-122"/>
                <a:cs typeface="汉语拼音" panose="000b0604020202020204" charset="0"/>
              </a:endParaRP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1954311" y="1483051"/>
              <a:ext cx="720080" cy="3914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err="1" smtClean="0">
                  <a:latin typeface="黑体" panose="02010609060101010101" pitchFamily="49" charset="-122"/>
                  <a:ea typeface="黑体" panose="02010609060101010101" pitchFamily="49" charset="-122"/>
                  <a:cs typeface="汉语拼音" panose="000b0604020202020204" charset="0"/>
                </a:rPr>
                <a:t>dǔ</a:t>
              </a:r>
              <a:endParaRPr lang="en-US" altLang="zh-CN" sz="2800" err="1" smtClean="0">
                <a:latin typeface="黑体" panose="02010609060101010101" pitchFamily="49" charset="-122"/>
                <a:ea typeface="黑体" panose="02010609060101010101" pitchFamily="49" charset="-122"/>
                <a:cs typeface="汉语拼音" panose="000b0604020202020204" charset="0"/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3814838" y="1483051"/>
              <a:ext cx="936104" cy="3914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err="1">
                  <a:latin typeface="黑体" panose="02010609060101010101" pitchFamily="49" charset="-122"/>
                  <a:ea typeface="黑体" panose="02010609060101010101" pitchFamily="49" charset="-122"/>
                  <a:cs typeface="汉语拼音" panose="000b0604020202020204" charset="0"/>
                </a:rPr>
                <a:t>m</a:t>
              </a:r>
              <a:r>
                <a:rPr lang="en-US" altLang="zh-CN" sz="2800" err="1" smtClean="0">
                  <a:latin typeface="黑体" panose="02010609060101010101" pitchFamily="49" charset="-122"/>
                  <a:ea typeface="黑体" panose="02010609060101010101" pitchFamily="49" charset="-122"/>
                  <a:cs typeface="汉语拼音" panose="000b0604020202020204" charset="0"/>
                </a:rPr>
                <a:t>éi</a:t>
              </a:r>
              <a:endParaRPr lang="en-US" altLang="zh-CN" sz="2800" err="1" smtClean="0">
                <a:latin typeface="黑体" panose="02010609060101010101" pitchFamily="49" charset="-122"/>
                <a:ea typeface="黑体" panose="02010609060101010101" pitchFamily="49" charset="-122"/>
                <a:cs typeface="汉语拼音" panose="000b0604020202020204" charset="0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5805661" y="1483051"/>
              <a:ext cx="936104" cy="3914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err="1" smtClean="0">
                  <a:latin typeface="黑体" panose="02010609060101010101" pitchFamily="49" charset="-122"/>
                  <a:ea typeface="黑体" panose="02010609060101010101" pitchFamily="49" charset="-122"/>
                  <a:cs typeface="汉语拼音" panose="000b0604020202020204" charset="0"/>
                </a:rPr>
                <a:t>fēn</a:t>
              </a:r>
              <a:endParaRPr lang="en-US" altLang="zh-CN" sz="2800" err="1" smtClean="0">
                <a:latin typeface="黑体" panose="02010609060101010101" pitchFamily="49" charset="-122"/>
                <a:ea typeface="黑体" panose="02010609060101010101" pitchFamily="49" charset="-122"/>
                <a:cs typeface="汉语拼音" panose="000b0604020202020204" charset="0"/>
              </a:endParaRPr>
            </a:p>
          </p:txBody>
        </p:sp>
      </p:grpSp>
      <p:grpSp>
        <p:nvGrpSpPr>
          <p:cNvPr id="43" name="组合 42" title=""/>
          <p:cNvGrpSpPr/>
          <p:nvPr/>
        </p:nvGrpSpPr>
        <p:grpSpPr>
          <a:xfrm>
            <a:off x="250144" y="4286000"/>
            <a:ext cx="6935843" cy="2183101"/>
            <a:chOff x="251520" y="2820165"/>
            <a:chExt cx="5201882" cy="1637326"/>
          </a:xfrm>
        </p:grpSpPr>
        <p:grpSp>
          <p:nvGrpSpPr>
            <p:cNvPr id="31" name="组合 30"/>
            <p:cNvGrpSpPr/>
            <p:nvPr/>
          </p:nvGrpSpPr>
          <p:grpSpPr>
            <a:xfrm>
              <a:off x="251520" y="2820165"/>
              <a:ext cx="1538046" cy="1637326"/>
              <a:chOff x="6084168" y="569914"/>
              <a:chExt cx="1538046" cy="1637326"/>
            </a:xfrm>
          </p:grpSpPr>
          <p:sp>
            <p:nvSpPr>
              <p:cNvPr id="7" name="TextBox 6"/>
              <p:cNvSpPr txBox="1"/>
              <p:nvPr/>
            </p:nvSpPr>
            <p:spPr>
              <a:xfrm>
                <a:off x="6084168" y="1203598"/>
                <a:ext cx="395448" cy="4995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735" b="1" smtClean="0">
                    <a:latin typeface="楷体" panose="02010609060101010101" charset="-122"/>
                    <a:ea typeface="楷体" panose="02010609060101010101" charset="-122"/>
                  </a:rPr>
                  <a:t>贝</a:t>
                </a:r>
                <a:endParaRPr lang="zh-CN" altLang="en-US" sz="3735" b="1"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25" name="TextBox 24"/>
              <p:cNvSpPr txBox="1"/>
              <p:nvPr/>
            </p:nvSpPr>
            <p:spPr>
              <a:xfrm>
                <a:off x="6858552" y="824394"/>
                <a:ext cx="395448" cy="4995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735" b="1" smtClean="0">
                    <a:latin typeface="楷体" panose="02010609060101010101" charset="-122"/>
                    <a:ea typeface="楷体" panose="02010609060101010101" charset="-122"/>
                  </a:rPr>
                  <a:t>账</a:t>
                </a:r>
                <a:endParaRPr lang="zh-CN" altLang="en-US" sz="3735" b="1"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26" name="TextBox 25"/>
              <p:cNvSpPr txBox="1"/>
              <p:nvPr/>
            </p:nvSpPr>
            <p:spPr>
              <a:xfrm>
                <a:off x="6876256" y="1707654"/>
                <a:ext cx="395448" cy="4995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735" b="1" smtClean="0">
                    <a:latin typeface="楷体" panose="02010609060101010101" charset="-122"/>
                    <a:ea typeface="楷体" panose="02010609060101010101" charset="-122"/>
                  </a:rPr>
                  <a:t>贺</a:t>
                </a:r>
                <a:endParaRPr lang="zh-CN" altLang="en-US" sz="3735" b="1"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cxnSp>
            <p:nvCxnSpPr>
              <p:cNvPr id="10" name="直接连接符 9"/>
              <p:cNvCxnSpPr/>
              <p:nvPr/>
            </p:nvCxnSpPr>
            <p:spPr>
              <a:xfrm flipV="1">
                <a:off x="6444208" y="1059582"/>
                <a:ext cx="288032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" name="TextBox 27"/>
              <p:cNvSpPr txBox="1"/>
              <p:nvPr/>
            </p:nvSpPr>
            <p:spPr>
              <a:xfrm>
                <a:off x="6541933" y="569914"/>
                <a:ext cx="1080120" cy="4071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935" err="1" smtClean="0">
                    <a:latin typeface="黑体" panose="02010609060101010101" pitchFamily="49" charset="-122"/>
                    <a:ea typeface="黑体" panose="02010609060101010101" pitchFamily="49" charset="-122"/>
                    <a:cs typeface="汉语拼音" panose="000b0604020202020204" charset="0"/>
                  </a:rPr>
                  <a:t>zhàng</a:t>
                </a:r>
                <a:endParaRPr lang="en-US" altLang="zh-CN" sz="2935" err="1" smtClean="0">
                  <a:latin typeface="黑体" panose="02010609060101010101" pitchFamily="49" charset="-122"/>
                  <a:ea typeface="黑体" panose="02010609060101010101" pitchFamily="49" charset="-122"/>
                  <a:cs typeface="汉语拼音" panose="000b0604020202020204" charset="0"/>
                </a:endParaRPr>
              </a:p>
            </p:txBody>
          </p:sp>
          <p:sp>
            <p:nvSpPr>
              <p:cNvPr id="29" name="TextBox 28"/>
              <p:cNvSpPr txBox="1"/>
              <p:nvPr/>
            </p:nvSpPr>
            <p:spPr>
              <a:xfrm>
                <a:off x="6542094" y="1450000"/>
                <a:ext cx="1080120" cy="4015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935" err="1" smtClean="0">
                    <a:latin typeface="黑体" panose="02010609060101010101" pitchFamily="49" charset="-122"/>
                    <a:ea typeface="黑体" panose="02010609060101010101" pitchFamily="49" charset="-122"/>
                    <a:cs typeface="汉语拼音" panose="000b0604020202020204" charset="0"/>
                  </a:rPr>
                  <a:t>hè</a:t>
                </a:r>
                <a:endParaRPr lang="en-US" altLang="zh-CN" sz="2935" err="1" smtClean="0">
                  <a:latin typeface="黑体" panose="02010609060101010101" pitchFamily="49" charset="-122"/>
                  <a:ea typeface="黑体" panose="02010609060101010101" pitchFamily="49" charset="-122"/>
                  <a:cs typeface="汉语拼音" panose="000b0604020202020204" charset="0"/>
                </a:endParaRPr>
              </a:p>
            </p:txBody>
          </p:sp>
          <p:cxnSp>
            <p:nvCxnSpPr>
              <p:cNvPr id="30" name="直接连接符 29"/>
              <p:cNvCxnSpPr/>
              <p:nvPr/>
            </p:nvCxnSpPr>
            <p:spPr>
              <a:xfrm>
                <a:off x="6444208" y="1635646"/>
                <a:ext cx="36004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2" name="组合 41"/>
            <p:cNvGrpSpPr/>
            <p:nvPr/>
          </p:nvGrpSpPr>
          <p:grpSpPr>
            <a:xfrm>
              <a:off x="3923928" y="2825880"/>
              <a:ext cx="1529474" cy="1631611"/>
              <a:chOff x="7668344" y="758316"/>
              <a:chExt cx="1529474" cy="1631611"/>
            </a:xfrm>
          </p:grpSpPr>
          <p:grpSp>
            <p:nvGrpSpPr>
              <p:cNvPr id="33" name="组合 32"/>
              <p:cNvGrpSpPr/>
              <p:nvPr/>
            </p:nvGrpSpPr>
            <p:grpSpPr>
              <a:xfrm>
                <a:off x="7668344" y="758316"/>
                <a:ext cx="1529474" cy="1631611"/>
                <a:chOff x="6084168" y="575629"/>
                <a:chExt cx="1529474" cy="1631611"/>
              </a:xfrm>
            </p:grpSpPr>
            <p:sp>
              <p:nvSpPr>
                <p:cNvPr id="34" name="TextBox 33"/>
                <p:cNvSpPr txBox="1"/>
                <p:nvPr/>
              </p:nvSpPr>
              <p:spPr>
                <a:xfrm>
                  <a:off x="6084168" y="1203598"/>
                  <a:ext cx="395448" cy="4995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3735" b="1">
                    <a:latin typeface="楷体" panose="02010609060101010101" charset="-122"/>
                    <a:ea typeface="楷体" panose="02010609060101010101" charset="-122"/>
                  </a:endParaRPr>
                </a:p>
              </p:txBody>
            </p:sp>
            <p:sp>
              <p:nvSpPr>
                <p:cNvPr id="35" name="TextBox 34"/>
                <p:cNvSpPr txBox="1"/>
                <p:nvPr/>
              </p:nvSpPr>
              <p:spPr>
                <a:xfrm>
                  <a:off x="6858552" y="824394"/>
                  <a:ext cx="395448" cy="4995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3735" b="1" smtClean="0">
                      <a:latin typeface="楷体" panose="02010609060101010101" charset="-122"/>
                      <a:ea typeface="楷体" panose="02010609060101010101" charset="-122"/>
                    </a:rPr>
                    <a:t>狡</a:t>
                  </a:r>
                  <a:endParaRPr lang="zh-CN" altLang="en-US" sz="3735" b="1">
                    <a:latin typeface="楷体" panose="02010609060101010101" charset="-122"/>
                    <a:ea typeface="楷体" panose="02010609060101010101" charset="-122"/>
                  </a:endParaRPr>
                </a:p>
              </p:txBody>
            </p:sp>
            <p:sp>
              <p:nvSpPr>
                <p:cNvPr id="36" name="TextBox 35"/>
                <p:cNvSpPr txBox="1"/>
                <p:nvPr/>
              </p:nvSpPr>
              <p:spPr>
                <a:xfrm>
                  <a:off x="6876256" y="1707654"/>
                  <a:ext cx="395448" cy="4995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3735" b="1" smtClean="0">
                      <a:latin typeface="楷体" panose="02010609060101010101" charset="-122"/>
                      <a:ea typeface="楷体" panose="02010609060101010101" charset="-122"/>
                    </a:rPr>
                    <a:t>猾</a:t>
                  </a:r>
                  <a:endParaRPr lang="zh-CN" altLang="en-US" sz="3735" b="1">
                    <a:latin typeface="楷体" panose="02010609060101010101" charset="-122"/>
                    <a:ea typeface="楷体" panose="02010609060101010101" charset="-122"/>
                  </a:endParaRPr>
                </a:p>
              </p:txBody>
            </p:sp>
            <p:cxnSp>
              <p:nvCxnSpPr>
                <p:cNvPr id="37" name="直接连接符 36"/>
                <p:cNvCxnSpPr/>
                <p:nvPr/>
              </p:nvCxnSpPr>
              <p:spPr>
                <a:xfrm flipV="1">
                  <a:off x="6444208" y="1059582"/>
                  <a:ext cx="288032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8" name="TextBox 37"/>
                <p:cNvSpPr txBox="1"/>
                <p:nvPr/>
              </p:nvSpPr>
              <p:spPr>
                <a:xfrm>
                  <a:off x="6516216" y="575629"/>
                  <a:ext cx="1080120" cy="40151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2935" err="1" smtClean="0">
                      <a:latin typeface="黑体" panose="02010609060101010101" pitchFamily="49" charset="-122"/>
                      <a:ea typeface="黑体" panose="02010609060101010101" pitchFamily="49" charset="-122"/>
                      <a:cs typeface="汉语拼音" panose="000b0604020202020204" charset="0"/>
                    </a:rPr>
                    <a:t>jiǎo</a:t>
                  </a:r>
                  <a:endParaRPr lang="en-US" altLang="zh-CN" sz="2935" err="1" smtClean="0">
                    <a:latin typeface="黑体" panose="02010609060101010101" pitchFamily="49" charset="-122"/>
                    <a:ea typeface="黑体" panose="02010609060101010101" pitchFamily="49" charset="-122"/>
                    <a:cs typeface="汉语拼音" panose="000b0604020202020204" charset="0"/>
                  </a:endParaRPr>
                </a:p>
              </p:txBody>
            </p:sp>
            <p:sp>
              <p:nvSpPr>
                <p:cNvPr id="39" name="TextBox 38"/>
                <p:cNvSpPr txBox="1"/>
                <p:nvPr/>
              </p:nvSpPr>
              <p:spPr>
                <a:xfrm>
                  <a:off x="6533522" y="1450000"/>
                  <a:ext cx="1080120" cy="40151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2935" err="1" smtClean="0">
                      <a:latin typeface="黑体" panose="02010609060101010101" pitchFamily="49" charset="-122"/>
                      <a:ea typeface="黑体" panose="02010609060101010101" pitchFamily="49" charset="-122"/>
                      <a:cs typeface="汉语拼音" panose="000b0604020202020204" charset="0"/>
                    </a:rPr>
                    <a:t>huá</a:t>
                  </a:r>
                  <a:endParaRPr lang="en-US" altLang="zh-CN" sz="2935" err="1" smtClean="0">
                    <a:latin typeface="黑体" panose="02010609060101010101" pitchFamily="49" charset="-122"/>
                    <a:ea typeface="黑体" panose="02010609060101010101" pitchFamily="49" charset="-122"/>
                    <a:cs typeface="汉语拼音" panose="000b0604020202020204" charset="0"/>
                  </a:endParaRPr>
                </a:p>
              </p:txBody>
            </p:sp>
            <p:cxnSp>
              <p:nvCxnSpPr>
                <p:cNvPr id="40" name="直接连接符 39"/>
                <p:cNvCxnSpPr/>
                <p:nvPr/>
              </p:nvCxnSpPr>
              <p:spPr>
                <a:xfrm>
                  <a:off x="6444208" y="1635646"/>
                  <a:ext cx="360040" cy="216024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41" name="矩形 40"/>
              <p:cNvSpPr/>
              <p:nvPr/>
            </p:nvSpPr>
            <p:spPr>
              <a:xfrm>
                <a:off x="7668344" y="1419622"/>
                <a:ext cx="494824" cy="49261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3735" b="1">
                    <a:latin typeface="楷体" panose="02010609060101010101" charset="-122"/>
                    <a:ea typeface="楷体" panose="02010609060101010101" charset="-122"/>
                  </a:rPr>
                  <a:t>犭</a:t>
                </a:r>
                <a:endParaRPr lang="zh-CN" altLang="en-US" sz="3735" b="1"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</p:grpSp>
        <p:grpSp>
          <p:nvGrpSpPr>
            <p:cNvPr id="44" name="组合 43"/>
            <p:cNvGrpSpPr/>
            <p:nvPr/>
          </p:nvGrpSpPr>
          <p:grpSpPr>
            <a:xfrm>
              <a:off x="2087724" y="2902556"/>
              <a:ext cx="1539951" cy="1554935"/>
              <a:chOff x="6084168" y="652305"/>
              <a:chExt cx="1539951" cy="1554935"/>
            </a:xfrm>
          </p:grpSpPr>
          <p:sp>
            <p:nvSpPr>
              <p:cNvPr id="45" name="TextBox 44"/>
              <p:cNvSpPr txBox="1"/>
              <p:nvPr/>
            </p:nvSpPr>
            <p:spPr>
              <a:xfrm>
                <a:off x="6084168" y="1203598"/>
                <a:ext cx="395448" cy="4995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735" b="1">
                    <a:latin typeface="楷体" panose="02010609060101010101" charset="-122"/>
                    <a:ea typeface="楷体" panose="02010609060101010101" charset="-122"/>
                  </a:rPr>
                  <a:t>木</a:t>
                </a:r>
                <a:endParaRPr lang="zh-CN" altLang="en-US" sz="3735" b="1"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46" name="TextBox 45"/>
              <p:cNvSpPr txBox="1"/>
              <p:nvPr/>
            </p:nvSpPr>
            <p:spPr>
              <a:xfrm>
                <a:off x="6858552" y="824394"/>
                <a:ext cx="395448" cy="4995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735" b="1" smtClean="0">
                    <a:latin typeface="楷体" panose="02010609060101010101" charset="-122"/>
                    <a:ea typeface="楷体" panose="02010609060101010101" charset="-122"/>
                  </a:rPr>
                  <a:t>樟</a:t>
                </a:r>
                <a:endParaRPr lang="zh-CN" altLang="en-US" sz="3735" b="1"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sp>
            <p:nvSpPr>
              <p:cNvPr id="47" name="TextBox 46"/>
              <p:cNvSpPr txBox="1"/>
              <p:nvPr/>
            </p:nvSpPr>
            <p:spPr>
              <a:xfrm>
                <a:off x="6876256" y="1707654"/>
                <a:ext cx="395448" cy="4995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735" b="1" smtClean="0">
                    <a:latin typeface="楷体" panose="02010609060101010101" charset="-122"/>
                    <a:ea typeface="楷体" panose="02010609060101010101" charset="-122"/>
                  </a:rPr>
                  <a:t>杠</a:t>
                </a:r>
                <a:endParaRPr lang="zh-CN" altLang="en-US" sz="3735" b="1"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cxnSp>
            <p:nvCxnSpPr>
              <p:cNvPr id="48" name="直接连接符 47"/>
              <p:cNvCxnSpPr/>
              <p:nvPr/>
            </p:nvCxnSpPr>
            <p:spPr>
              <a:xfrm flipV="1">
                <a:off x="6444208" y="1059582"/>
                <a:ext cx="288032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9" name="TextBox 48"/>
              <p:cNvSpPr txBox="1"/>
              <p:nvPr/>
            </p:nvSpPr>
            <p:spPr>
              <a:xfrm>
                <a:off x="6533837" y="652305"/>
                <a:ext cx="1080120" cy="4071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935" err="1" smtClean="0">
                    <a:latin typeface="黑体" panose="02010609060101010101" pitchFamily="49" charset="-122"/>
                    <a:ea typeface="黑体" panose="02010609060101010101" pitchFamily="49" charset="-122"/>
                    <a:cs typeface="汉语拼音" panose="000b0604020202020204" charset="0"/>
                  </a:rPr>
                  <a:t>zhāng</a:t>
                </a:r>
                <a:endParaRPr lang="en-US" altLang="zh-CN" sz="2935" err="1" smtClean="0">
                  <a:latin typeface="黑体" panose="02010609060101010101" pitchFamily="49" charset="-122"/>
                  <a:ea typeface="黑体" panose="02010609060101010101" pitchFamily="49" charset="-122"/>
                  <a:cs typeface="汉语拼音" panose="000b0604020202020204" charset="0"/>
                </a:endParaRPr>
              </a:p>
            </p:txBody>
          </p:sp>
          <p:sp>
            <p:nvSpPr>
              <p:cNvPr id="50" name="TextBox 49"/>
              <p:cNvSpPr txBox="1"/>
              <p:nvPr/>
            </p:nvSpPr>
            <p:spPr>
              <a:xfrm>
                <a:off x="6543999" y="1450000"/>
                <a:ext cx="1080120" cy="4071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935" err="1" smtClean="0">
                    <a:latin typeface="黑体" panose="02010609060101010101" pitchFamily="49" charset="-122"/>
                    <a:ea typeface="黑体" panose="02010609060101010101" pitchFamily="49" charset="-122"/>
                    <a:cs typeface="汉语拼音" panose="000b0604020202020204" charset="0"/>
                  </a:rPr>
                  <a:t>gàng</a:t>
                </a:r>
                <a:endParaRPr lang="en-US" altLang="zh-CN" sz="2935" err="1" smtClean="0">
                  <a:latin typeface="黑体" panose="02010609060101010101" pitchFamily="49" charset="-122"/>
                  <a:ea typeface="黑体" panose="02010609060101010101" pitchFamily="49" charset="-122"/>
                  <a:cs typeface="汉语拼音" panose="000b0604020202020204" charset="0"/>
                </a:endParaRPr>
              </a:p>
            </p:txBody>
          </p:sp>
          <p:cxnSp>
            <p:nvCxnSpPr>
              <p:cNvPr id="51" name="直接连接符 50"/>
              <p:cNvCxnSpPr/>
              <p:nvPr/>
            </p:nvCxnSpPr>
            <p:spPr>
              <a:xfrm>
                <a:off x="6444208" y="1635646"/>
                <a:ext cx="36004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6" name="TextBox 2" title=""/>
          <p:cNvSpPr txBox="1"/>
          <p:nvPr/>
        </p:nvSpPr>
        <p:spPr>
          <a:xfrm>
            <a:off x="8238329" y="1955203"/>
            <a:ext cx="4032448" cy="132207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  </a:t>
            </a:r>
            <a:r>
              <a:rPr lang="zh-CN" altLang="en-US" sz="2665" b="1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第一组汉字是读音相同的形近字，前面是熟字，后面是生字。</a:t>
            </a:r>
            <a:endParaRPr lang="zh-CN" altLang="en-US" sz="2665" b="1">
              <a:solidFill>
                <a:prstClr val="white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57" name="TextBox 2" title=""/>
          <p:cNvSpPr txBox="1"/>
          <p:nvPr/>
        </p:nvSpPr>
        <p:spPr>
          <a:xfrm>
            <a:off x="8138634" y="4073128"/>
            <a:ext cx="4131768" cy="17303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 </a:t>
            </a:r>
            <a:r>
              <a:rPr lang="zh-CN" altLang="en-US" sz="2665" b="1">
                <a:solidFill>
                  <a:prstClr val="white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第二组汉字偏旁相同，读音和字形都不同。</a:t>
            </a:r>
            <a:r>
              <a:rPr lang="zh-CN" altLang="en-US" sz="2660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用偏旁了解字义，识记第二组生字。</a:t>
            </a:r>
            <a:endParaRPr lang="zh-CN" altLang="en-US" sz="2665" b="1">
              <a:solidFill>
                <a:prstClr val="white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2" name="文本框 14" title=""/>
          <p:cNvSpPr txBox="1"/>
          <p:nvPr/>
        </p:nvSpPr>
        <p:spPr>
          <a:xfrm>
            <a:off x="1036795" y="313379"/>
            <a:ext cx="285096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造字工房悦黑演示版常规体" pitchFamily="50" charset="-122"/>
                <a:ea typeface="造字工房悦黑演示版常规体" pitchFamily="50" charset="-122"/>
              </a:rPr>
              <a:t>识字加油站</a:t>
            </a:r>
            <a:endParaRPr lang="zh-CN" altLang="en-US" sz="4000" b="1">
              <a:latin typeface="造字工房悦黑演示版常规体" pitchFamily="50" charset="-122"/>
              <a:ea typeface="造字工房悦黑演示版常规体" pitchFamily="50" charset="-122"/>
            </a:endParaRPr>
          </a:p>
        </p:txBody>
      </p:sp>
      <p:grpSp>
        <p:nvGrpSpPr>
          <p:cNvPr id="13" name="组合 12" title=""/>
          <p:cNvGrpSpPr/>
          <p:nvPr/>
        </p:nvGrpSpPr>
        <p:grpSpPr>
          <a:xfrm>
            <a:off x="105197" y="-68278"/>
            <a:ext cx="3686545" cy="1215113"/>
            <a:chOff x="-264385" y="-76879"/>
            <a:chExt cx="3580176" cy="1116105"/>
          </a:xfrm>
        </p:grpSpPr>
        <p:cxnSp>
          <p:nvCxnSpPr>
            <p:cNvPr id="6" name="直接连接符 5"/>
            <p:cNvCxnSpPr/>
            <p:nvPr/>
          </p:nvCxnSpPr>
          <p:spPr>
            <a:xfrm flipH="1">
              <a:off x="635596" y="645368"/>
              <a:ext cx="0" cy="384721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/>
          </p:nvCxnSpPr>
          <p:spPr>
            <a:xfrm>
              <a:off x="644339" y="1039226"/>
              <a:ext cx="1490427" cy="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/>
          </p:nvCxnSpPr>
          <p:spPr>
            <a:xfrm>
              <a:off x="1918742" y="178827"/>
              <a:ext cx="1397049" cy="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/>
          </p:nvCxnSpPr>
          <p:spPr>
            <a:xfrm flipH="1">
              <a:off x="3315791" y="196658"/>
              <a:ext cx="0" cy="64107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8510" t="64450" r="63336" b="-6857"/>
            <a:stretch>
              <a:fillRect/>
            </a:stretch>
          </p:blipFill>
          <p:spPr>
            <a:xfrm>
              <a:off x="-264385" y="-76879"/>
              <a:ext cx="1152128" cy="914751"/>
            </a:xfrm>
            <a:prstGeom prst="rect">
              <a:avLst/>
            </a:prstGeom>
          </p:spPr>
        </p:pic>
      </p:grpSp>
      <p:sp>
        <p:nvSpPr>
          <p:cNvPr id="11" name="文本框 10" title=""/>
          <p:cNvSpPr txBox="1"/>
          <p:nvPr/>
        </p:nvSpPr>
        <p:spPr>
          <a:xfrm>
            <a:off x="4281170" y="158750"/>
            <a:ext cx="700341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园地二：形声字</a:t>
            </a:r>
            <a:r>
              <a:rPr lang="en-US" altLang="zh-CN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-</a:t>
            </a:r>
            <a:r>
              <a:rPr lang="zh-CN" altLang="en-US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形旁表义</a:t>
            </a:r>
            <a:endParaRPr lang="zh-CN" altLang="en-US" sz="44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12" name="组合 11" title=""/>
          <p:cNvGrpSpPr/>
          <p:nvPr/>
        </p:nvGrpSpPr>
        <p:grpSpPr>
          <a:xfrm>
            <a:off x="105832" y="-80343"/>
            <a:ext cx="3686545" cy="1215113"/>
            <a:chOff x="-264385" y="-76879"/>
            <a:chExt cx="3580176" cy="1116105"/>
          </a:xfrm>
        </p:grpSpPr>
        <p:cxnSp>
          <p:nvCxnSpPr>
            <p:cNvPr id="22" name="直接连接符 21"/>
            <p:cNvCxnSpPr/>
            <p:nvPr/>
          </p:nvCxnSpPr>
          <p:spPr>
            <a:xfrm flipH="1">
              <a:off x="635596" y="645368"/>
              <a:ext cx="0" cy="384721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/>
          </p:nvCxnSpPr>
          <p:spPr>
            <a:xfrm>
              <a:off x="644339" y="1039226"/>
              <a:ext cx="1490427" cy="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直接连接符 31"/>
            <p:cNvCxnSpPr/>
            <p:nvPr/>
          </p:nvCxnSpPr>
          <p:spPr>
            <a:xfrm>
              <a:off x="1918742" y="178827"/>
              <a:ext cx="1397049" cy="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/>
            <p:cNvCxnSpPr/>
            <p:nvPr/>
          </p:nvCxnSpPr>
          <p:spPr>
            <a:xfrm flipH="1">
              <a:off x="3315791" y="196658"/>
              <a:ext cx="0" cy="64107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8" name="图片 5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8510" t="64450" r="63336" b="-6857"/>
            <a:stretch>
              <a:fillRect/>
            </a:stretch>
          </p:blipFill>
          <p:spPr>
            <a:xfrm>
              <a:off x="-264385" y="-76879"/>
              <a:ext cx="1152128" cy="914751"/>
            </a:xfrm>
            <a:prstGeom prst="rect">
              <a:avLst/>
            </a:prstGeom>
          </p:spPr>
        </p:pic>
      </p:grpSp>
      <p:sp>
        <p:nvSpPr>
          <p:cNvPr id="59" name="文本框 58" title=""/>
          <p:cNvSpPr txBox="1"/>
          <p:nvPr/>
        </p:nvSpPr>
        <p:spPr>
          <a:xfrm>
            <a:off x="4281805" y="146685"/>
            <a:ext cx="700341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园地二：形声字</a:t>
            </a:r>
            <a:r>
              <a:rPr lang="en-US" altLang="zh-CN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-</a:t>
            </a:r>
            <a:r>
              <a:rPr lang="zh-CN" altLang="en-US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形旁表义</a:t>
            </a:r>
            <a:endParaRPr lang="zh-CN" altLang="en-US" sz="44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0" name="文本框 14" title=""/>
          <p:cNvSpPr txBox="1"/>
          <p:nvPr/>
        </p:nvSpPr>
        <p:spPr>
          <a:xfrm>
            <a:off x="1036795" y="326079"/>
            <a:ext cx="285096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造字工房悦黑演示版常规体" pitchFamily="50" charset="-122"/>
                <a:ea typeface="造字工房悦黑演示版常规体" pitchFamily="50" charset="-122"/>
              </a:rPr>
              <a:t>识字加油站</a:t>
            </a:r>
            <a:endParaRPr lang="zh-CN" altLang="en-US" sz="4000" b="1">
              <a:latin typeface="造字工房悦黑演示版常规体" pitchFamily="50" charset="-122"/>
              <a:ea typeface="造字工房悦黑演示版常规体" pitchFamily="50" charset="-122"/>
            </a:endParaRPr>
          </a:p>
        </p:txBody>
      </p:sp>
      <p:grpSp>
        <p:nvGrpSpPr>
          <p:cNvPr id="61" name="组合 60" title=""/>
          <p:cNvGrpSpPr/>
          <p:nvPr/>
        </p:nvGrpSpPr>
        <p:grpSpPr>
          <a:xfrm>
            <a:off x="105832" y="-67643"/>
            <a:ext cx="3686545" cy="1215113"/>
            <a:chOff x="-264385" y="-76879"/>
            <a:chExt cx="3580176" cy="1116105"/>
          </a:xfrm>
        </p:grpSpPr>
        <p:cxnSp>
          <p:nvCxnSpPr>
            <p:cNvPr id="62" name="直接连接符 61"/>
            <p:cNvCxnSpPr/>
            <p:nvPr/>
          </p:nvCxnSpPr>
          <p:spPr>
            <a:xfrm flipH="1">
              <a:off x="635596" y="645368"/>
              <a:ext cx="0" cy="384721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直接连接符 62"/>
            <p:cNvCxnSpPr/>
            <p:nvPr/>
          </p:nvCxnSpPr>
          <p:spPr>
            <a:xfrm>
              <a:off x="644339" y="1039226"/>
              <a:ext cx="1490427" cy="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连接符 63"/>
            <p:cNvCxnSpPr/>
            <p:nvPr/>
          </p:nvCxnSpPr>
          <p:spPr>
            <a:xfrm>
              <a:off x="1918742" y="178827"/>
              <a:ext cx="1397049" cy="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直接连接符 64"/>
            <p:cNvCxnSpPr/>
            <p:nvPr/>
          </p:nvCxnSpPr>
          <p:spPr>
            <a:xfrm flipH="1">
              <a:off x="3315791" y="196658"/>
              <a:ext cx="0" cy="64107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66" name="图片 6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8510" t="64450" r="63336" b="-6857"/>
            <a:stretch>
              <a:fillRect/>
            </a:stretch>
          </p:blipFill>
          <p:spPr>
            <a:xfrm>
              <a:off x="-264385" y="-76879"/>
              <a:ext cx="1152128" cy="914751"/>
            </a:xfrm>
            <a:prstGeom prst="rect">
              <a:avLst/>
            </a:prstGeom>
          </p:spPr>
        </p:pic>
      </p:grpSp>
      <p:sp>
        <p:nvSpPr>
          <p:cNvPr id="67" name="文本框 66" title=""/>
          <p:cNvSpPr txBox="1"/>
          <p:nvPr/>
        </p:nvSpPr>
        <p:spPr>
          <a:xfrm>
            <a:off x="4281805" y="159385"/>
            <a:ext cx="700341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园地二：形声字</a:t>
            </a:r>
            <a:r>
              <a:rPr lang="en-US" altLang="zh-CN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-</a:t>
            </a:r>
            <a:r>
              <a:rPr lang="zh-CN" altLang="en-US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形旁表义</a:t>
            </a:r>
            <a:endParaRPr lang="zh-CN" altLang="en-US" sz="44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19969" y="-1680341"/>
            <a:ext cx="2112232" cy="8682513"/>
          </a:xfrm>
          <a:prstGeom prst="rect">
            <a:avLst/>
          </a:prstGeom>
        </p:spPr>
      </p:pic>
      <p:sp>
        <p:nvSpPr>
          <p:cNvPr id="6" name="文本框 14" title=""/>
          <p:cNvSpPr txBox="1"/>
          <p:nvPr/>
        </p:nvSpPr>
        <p:spPr>
          <a:xfrm>
            <a:off x="713155" y="591157"/>
            <a:ext cx="285096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造字工房悦黑演示版常规体" pitchFamily="50" charset="-122"/>
                <a:ea typeface="造字工房悦黑演示版常规体" pitchFamily="50" charset="-122"/>
              </a:rPr>
              <a:t>识字加油站</a:t>
            </a:r>
            <a:endParaRPr lang="zh-CN" altLang="en-US" sz="4000" b="1">
              <a:latin typeface="造字工房悦黑演示版常规体" pitchFamily="50" charset="-122"/>
              <a:ea typeface="造字工房悦黑演示版常规体" pitchFamily="50" charset="-122"/>
            </a:endParaRPr>
          </a:p>
        </p:txBody>
      </p:sp>
      <p:grpSp>
        <p:nvGrpSpPr>
          <p:cNvPr id="10" name="组合 9" title=""/>
          <p:cNvGrpSpPr/>
          <p:nvPr/>
        </p:nvGrpSpPr>
        <p:grpSpPr>
          <a:xfrm>
            <a:off x="-206695" y="279496"/>
            <a:ext cx="3728977" cy="1116280"/>
            <a:chOff x="-264385" y="-76879"/>
            <a:chExt cx="3728394" cy="1116105"/>
          </a:xfrm>
        </p:grpSpPr>
        <p:cxnSp>
          <p:nvCxnSpPr>
            <p:cNvPr id="11" name="直接连接符 10"/>
            <p:cNvCxnSpPr/>
            <p:nvPr/>
          </p:nvCxnSpPr>
          <p:spPr>
            <a:xfrm flipH="1">
              <a:off x="635596" y="645368"/>
              <a:ext cx="0" cy="384721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11"/>
            <p:cNvCxnSpPr/>
            <p:nvPr/>
          </p:nvCxnSpPr>
          <p:spPr>
            <a:xfrm>
              <a:off x="644339" y="1039226"/>
              <a:ext cx="1490427" cy="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连接符 12"/>
            <p:cNvCxnSpPr/>
            <p:nvPr/>
          </p:nvCxnSpPr>
          <p:spPr>
            <a:xfrm>
              <a:off x="2066960" y="178828"/>
              <a:ext cx="1397049" cy="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/>
            <p:cNvCxnSpPr/>
            <p:nvPr/>
          </p:nvCxnSpPr>
          <p:spPr>
            <a:xfrm flipH="1">
              <a:off x="3445441" y="178828"/>
              <a:ext cx="0" cy="64107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8510" t="64450" r="63336" b="-6857"/>
            <a:stretch>
              <a:fillRect/>
            </a:stretch>
          </p:blipFill>
          <p:spPr>
            <a:xfrm>
              <a:off x="-264385" y="-76879"/>
              <a:ext cx="1152128" cy="914751"/>
            </a:xfrm>
            <a:prstGeom prst="rect">
              <a:avLst/>
            </a:prstGeom>
          </p:spPr>
        </p:pic>
      </p:grpSp>
      <p:sp>
        <p:nvSpPr>
          <p:cNvPr id="17" name="文本框 5" title=""/>
          <p:cNvSpPr txBox="1"/>
          <p:nvPr/>
        </p:nvSpPr>
        <p:spPr>
          <a:xfrm>
            <a:off x="1695450" y="4286885"/>
            <a:ext cx="8412480" cy="501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latin typeface="汉语拼音" panose="000b0604020202020204" charset="0"/>
                <a:cs typeface="汉语拼音" panose="000b0604020202020204" charset="0"/>
              </a:rPr>
              <a:t>  </a:t>
            </a:r>
            <a:r>
              <a:rPr lang="en-US" altLang="zh-CN" sz="2665" b="1" smtClean="0">
                <a:latin typeface="汉语拼音" panose="000b0604020202020204" charset="0"/>
                <a:cs typeface="汉语拼音" panose="000b0604020202020204" charset="0"/>
              </a:rPr>
              <a:t>  </a:t>
            </a:r>
            <a:r>
              <a:rPr lang="en-US" altLang="zh-CN" sz="2400" b="1" err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汉语拼音" panose="000b0604020202020204" charset="0"/>
              </a:rPr>
              <a:t>pǔ   </a:t>
            </a:r>
            <a:r>
              <a:rPr lang="en-US" altLang="zh-CN" sz="2400" b="1" err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汉语拼音" panose="000b0604020202020204" charset="0"/>
              </a:rPr>
              <a:t>huì  lěi  ruǐ méi   mò  lì  mǔ   dān  táng</a:t>
            </a:r>
            <a:endParaRPr lang="en-US" altLang="zh-CN" sz="2400" b="1" err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汉语拼音" panose="000b0604020202020204" charset="0"/>
            </a:endParaRPr>
          </a:p>
        </p:txBody>
      </p:sp>
      <p:sp>
        <p:nvSpPr>
          <p:cNvPr id="18" name="矩形 17" title=""/>
          <p:cNvSpPr/>
          <p:nvPr/>
        </p:nvSpPr>
        <p:spPr>
          <a:xfrm>
            <a:off x="2968275" y="1920516"/>
            <a:ext cx="6615628" cy="151468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265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花圃 </a:t>
            </a:r>
            <a:r>
              <a:rPr lang="zh-CN" altLang="en-US" sz="4265" b="1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花卉  </a:t>
            </a:r>
            <a:r>
              <a:rPr lang="zh-CN" altLang="en-US" sz="4265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花蕾 </a:t>
            </a:r>
            <a:r>
              <a:rPr lang="zh-CN" altLang="en-US" sz="4265" b="1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花蕊</a:t>
            </a:r>
            <a:endParaRPr lang="zh-CN" altLang="en-US" sz="4265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ctr"/>
            <a:r>
              <a:rPr lang="zh-CN" altLang="en-US" sz="4265" b="1" smtClean="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玫瑰  茉莉  牡丹  海棠</a:t>
            </a:r>
            <a:endParaRPr lang="zh-CN" altLang="en-US" sz="4265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9" name="矩形 18" title=""/>
          <p:cNvSpPr/>
          <p:nvPr/>
        </p:nvSpPr>
        <p:spPr>
          <a:xfrm>
            <a:off x="1283932" y="4700256"/>
            <a:ext cx="9236287" cy="8636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圃 卉 蕾 蕊 玫 茉 莉 牡 丹 棠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67" name="文本框 66" title=""/>
          <p:cNvSpPr txBox="1"/>
          <p:nvPr/>
        </p:nvSpPr>
        <p:spPr>
          <a:xfrm>
            <a:off x="4281805" y="159385"/>
            <a:ext cx="700341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园地六：</a:t>
            </a:r>
            <a:r>
              <a:rPr lang="en-US" altLang="zh-CN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“</a:t>
            </a:r>
            <a:r>
              <a:rPr lang="zh-CN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花</a:t>
            </a:r>
            <a:r>
              <a:rPr lang="en-US" altLang="zh-CN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”</a:t>
            </a:r>
            <a:r>
              <a:rPr lang="zh-CN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识字</a:t>
            </a:r>
            <a:endParaRPr lang="zh-CN" sz="44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/>
        </p:nvSpPr>
        <p:spPr>
          <a:xfrm>
            <a:off x="2576195" y="2406650"/>
            <a:ext cx="7404735" cy="1041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韭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菜   </a:t>
            </a:r>
            <a:r>
              <a:rPr lang="zh-CN" altLang="en-US" sz="48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芹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菜  青</a:t>
            </a:r>
            <a:r>
              <a:rPr lang="zh-CN" altLang="en-US" sz="48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蒜</a:t>
            </a:r>
            <a:r>
              <a:rPr lang="zh-CN" altLang="en-US" sz="4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zh-CN" altLang="en-US" sz="4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辣</a:t>
            </a:r>
            <a:r>
              <a:rPr lang="zh-CN" altLang="en-US" sz="48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椒</a:t>
            </a:r>
            <a:endParaRPr lang="zh-CN" altLang="en-US" sz="48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0" name="矩形 9" title=""/>
          <p:cNvSpPr/>
          <p:nvPr/>
        </p:nvSpPr>
        <p:spPr>
          <a:xfrm>
            <a:off x="2825115" y="4455795"/>
            <a:ext cx="6623050" cy="9048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265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4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莲</a:t>
            </a:r>
            <a:r>
              <a:rPr lang="zh-CN" altLang="en-US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藕</a:t>
            </a:r>
            <a:r>
              <a:rPr lang="zh-CN" altLang="en-US" sz="4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红</a:t>
            </a:r>
            <a:r>
              <a:rPr lang="zh-CN" altLang="en-US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薯</a:t>
            </a:r>
            <a:r>
              <a:rPr lang="zh-CN" altLang="en-US" sz="4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</a:t>
            </a:r>
            <a:r>
              <a:rPr lang="zh-CN" altLang="en-US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芋</a:t>
            </a:r>
            <a:r>
              <a:rPr lang="zh-CN" altLang="en-US" sz="4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头</a:t>
            </a:r>
            <a:endParaRPr lang="zh-CN" altLang="en-US" sz="4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60" name="文本框 14" title=""/>
          <p:cNvSpPr txBox="1"/>
          <p:nvPr/>
        </p:nvSpPr>
        <p:spPr>
          <a:xfrm>
            <a:off x="1036795" y="326079"/>
            <a:ext cx="285096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造字工房悦黑演示版常规体" pitchFamily="50" charset="-122"/>
                <a:ea typeface="造字工房悦黑演示版常规体" pitchFamily="50" charset="-122"/>
              </a:rPr>
              <a:t>识字加油站</a:t>
            </a:r>
            <a:endParaRPr lang="zh-CN" altLang="en-US" sz="4000" b="1">
              <a:latin typeface="造字工房悦黑演示版常规体" pitchFamily="50" charset="-122"/>
              <a:ea typeface="造字工房悦黑演示版常规体" pitchFamily="50" charset="-122"/>
            </a:endParaRPr>
          </a:p>
        </p:txBody>
      </p:sp>
      <p:grpSp>
        <p:nvGrpSpPr>
          <p:cNvPr id="61" name="组合 60" title=""/>
          <p:cNvGrpSpPr/>
          <p:nvPr/>
        </p:nvGrpSpPr>
        <p:grpSpPr>
          <a:xfrm>
            <a:off x="105832" y="-67643"/>
            <a:ext cx="3686545" cy="1215113"/>
            <a:chOff x="-264385" y="-76879"/>
            <a:chExt cx="3580176" cy="1116105"/>
          </a:xfrm>
        </p:grpSpPr>
        <p:cxnSp>
          <p:nvCxnSpPr>
            <p:cNvPr id="62" name="直接连接符 61"/>
            <p:cNvCxnSpPr/>
            <p:nvPr/>
          </p:nvCxnSpPr>
          <p:spPr>
            <a:xfrm flipH="1">
              <a:off x="635596" y="645368"/>
              <a:ext cx="0" cy="384721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直接连接符 62"/>
            <p:cNvCxnSpPr/>
            <p:nvPr/>
          </p:nvCxnSpPr>
          <p:spPr>
            <a:xfrm>
              <a:off x="644339" y="1039226"/>
              <a:ext cx="1490427" cy="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连接符 63"/>
            <p:cNvCxnSpPr/>
            <p:nvPr/>
          </p:nvCxnSpPr>
          <p:spPr>
            <a:xfrm>
              <a:off x="1918742" y="178827"/>
              <a:ext cx="1397049" cy="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直接连接符 64"/>
            <p:cNvCxnSpPr/>
            <p:nvPr/>
          </p:nvCxnSpPr>
          <p:spPr>
            <a:xfrm flipH="1">
              <a:off x="3315791" y="196658"/>
              <a:ext cx="0" cy="64107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66" name="图片 6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8510" t="64450" r="63336" b="-6857"/>
            <a:stretch>
              <a:fillRect/>
            </a:stretch>
          </p:blipFill>
          <p:spPr>
            <a:xfrm>
              <a:off x="-264385" y="-76879"/>
              <a:ext cx="1152128" cy="914751"/>
            </a:xfrm>
            <a:prstGeom prst="rect">
              <a:avLst/>
            </a:prstGeom>
          </p:spPr>
        </p:pic>
      </p:grpSp>
      <p:sp>
        <p:nvSpPr>
          <p:cNvPr id="67" name="文本框 66" title=""/>
          <p:cNvSpPr txBox="1"/>
          <p:nvPr/>
        </p:nvSpPr>
        <p:spPr>
          <a:xfrm>
            <a:off x="4281805" y="159385"/>
            <a:ext cx="700341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园地六：</a:t>
            </a:r>
            <a:r>
              <a:rPr lang="zh-CN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蔬菜识字</a:t>
            </a:r>
            <a:endParaRPr lang="zh-CN" sz="44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4" name="文本框 23" title=""/>
          <p:cNvSpPr txBox="1"/>
          <p:nvPr/>
        </p:nvSpPr>
        <p:spPr>
          <a:xfrm>
            <a:off x="2736216" y="1762761"/>
            <a:ext cx="7533005" cy="643890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latin typeface="黑体" panose="02010609060101010101" pitchFamily="49" charset="-122"/>
                <a:ea typeface="黑体" panose="02010609060101010101" pitchFamily="49" charset="-122"/>
                <a:cs typeface="汉语拼音" panose="000b0604020202020204" charset="0"/>
              </a:rPr>
              <a:t>jiǔ       qín     suàn     jiāo</a:t>
            </a:r>
            <a:endParaRPr lang="en-US" altLang="zh-CN" sz="3600">
              <a:latin typeface="黑体" panose="02010609060101010101" pitchFamily="49" charset="-122"/>
              <a:ea typeface="黑体" panose="02010609060101010101" pitchFamily="49" charset="-122"/>
              <a:cs typeface="汉语拼音" panose="000b0604020202020204" charset="0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2825116" y="3726816"/>
            <a:ext cx="7533005" cy="643890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latin typeface="黑体" panose="02010609060101010101" pitchFamily="49" charset="-122"/>
                <a:ea typeface="黑体" panose="02010609060101010101" pitchFamily="49" charset="-122"/>
                <a:cs typeface="汉语拼音" panose="000b0604020202020204" charset="0"/>
              </a:rPr>
              <a:t>      ǒu      shǔ    yù      </a:t>
            </a:r>
            <a:endParaRPr lang="en-US" altLang="zh-CN" sz="3600">
              <a:latin typeface="黑体" panose="02010609060101010101" pitchFamily="49" charset="-122"/>
              <a:ea typeface="黑体" panose="02010609060101010101" pitchFamily="49" charset="-122"/>
              <a:cs typeface="汉语拼音" panose="000b06040202020202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/>
        </p:nvSpPr>
        <p:spPr>
          <a:xfrm>
            <a:off x="296545" y="2357120"/>
            <a:ext cx="114446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冈</a:t>
            </a:r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纲（提纲）    受</a:t>
            </a:r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授（传授）  奏</a:t>
            </a:r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揍（挨揍）</a:t>
            </a:r>
            <a:endParaRPr lang="zh-CN" altLang="en-US" sz="36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83210" y="2884170"/>
            <a:ext cx="111760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建</a:t>
            </a:r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键（键盘）    普</a:t>
            </a:r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谱（乐谱）  秀</a:t>
            </a:r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锈（生锈）</a:t>
            </a:r>
            <a:endParaRPr lang="zh-CN" altLang="en-US" sz="36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264795" y="3460115"/>
            <a:ext cx="1144651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末</a:t>
            </a:r>
            <a:r>
              <a:rPr lang="en-US" altLang="zh-CN" sz="3600" b="1" smtClean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</a:t>
            </a:r>
            <a:r>
              <a:rPr lang="zh-CN" altLang="en-US" sz="3600" b="1" smtClean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沫（泡沫）    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专</a:t>
            </a:r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砖（砖头）  广</a:t>
            </a:r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矿（矿物）</a:t>
            </a:r>
            <a:endParaRPr lang="zh-CN" altLang="en-US" sz="36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255905" y="4034790"/>
            <a:ext cx="1177925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宗</a:t>
            </a:r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综（综合）    羊</a:t>
            </a:r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氧（氧气）  具</a:t>
            </a:r>
            <a:r>
              <a:rPr lang="en-US" altLang="zh-CN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</a:t>
            </a:r>
            <a:r>
              <a:rPr lang="zh-CN" altLang="en-US" sz="36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俱（俱乐部）</a:t>
            </a:r>
            <a:endParaRPr lang="zh-CN" altLang="en-US" sz="36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0" name="文本框 14" title=""/>
          <p:cNvSpPr txBox="1"/>
          <p:nvPr/>
        </p:nvSpPr>
        <p:spPr>
          <a:xfrm>
            <a:off x="1036795" y="675329"/>
            <a:ext cx="285096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造字工房悦黑演示版常规体" pitchFamily="50" charset="-122"/>
                <a:ea typeface="造字工房悦黑演示版常规体" pitchFamily="50" charset="-122"/>
              </a:rPr>
              <a:t>识字加油站</a:t>
            </a:r>
            <a:endParaRPr lang="zh-CN" altLang="en-US" sz="4000" b="1">
              <a:latin typeface="造字工房悦黑演示版常规体" pitchFamily="50" charset="-122"/>
              <a:ea typeface="造字工房悦黑演示版常规体" pitchFamily="50" charset="-122"/>
            </a:endParaRPr>
          </a:p>
        </p:txBody>
      </p:sp>
      <p:grpSp>
        <p:nvGrpSpPr>
          <p:cNvPr id="13" name="组合 12" title=""/>
          <p:cNvGrpSpPr/>
          <p:nvPr/>
        </p:nvGrpSpPr>
        <p:grpSpPr>
          <a:xfrm>
            <a:off x="105197" y="293672"/>
            <a:ext cx="3686545" cy="1215113"/>
            <a:chOff x="-264385" y="-76879"/>
            <a:chExt cx="3580176" cy="1116105"/>
          </a:xfrm>
        </p:grpSpPr>
        <p:cxnSp>
          <p:nvCxnSpPr>
            <p:cNvPr id="14" name="直接连接符 13"/>
            <p:cNvCxnSpPr/>
            <p:nvPr/>
          </p:nvCxnSpPr>
          <p:spPr>
            <a:xfrm flipH="1">
              <a:off x="635596" y="645368"/>
              <a:ext cx="0" cy="384721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连接符 14"/>
            <p:cNvCxnSpPr/>
            <p:nvPr/>
          </p:nvCxnSpPr>
          <p:spPr>
            <a:xfrm>
              <a:off x="644339" y="1039226"/>
              <a:ext cx="1490427" cy="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/>
          </p:nvCxnSpPr>
          <p:spPr>
            <a:xfrm>
              <a:off x="1918742" y="178827"/>
              <a:ext cx="1397049" cy="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/>
          </p:nvCxnSpPr>
          <p:spPr>
            <a:xfrm flipH="1">
              <a:off x="3315791" y="196658"/>
              <a:ext cx="0" cy="64107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8" name="图片 1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8510" t="64450" r="63336" b="-6857"/>
            <a:stretch>
              <a:fillRect/>
            </a:stretch>
          </p:blipFill>
          <p:spPr>
            <a:xfrm>
              <a:off x="-264385" y="-76879"/>
              <a:ext cx="1152128" cy="914751"/>
            </a:xfrm>
            <a:prstGeom prst="rect">
              <a:avLst/>
            </a:prstGeom>
          </p:spPr>
        </p:pic>
      </p:grpSp>
      <p:sp>
        <p:nvSpPr>
          <p:cNvPr id="4" name="文本框 3" title=""/>
          <p:cNvSpPr txBox="1"/>
          <p:nvPr/>
        </p:nvSpPr>
        <p:spPr>
          <a:xfrm>
            <a:off x="4239895" y="520700"/>
            <a:ext cx="763270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园地八：形声字</a:t>
            </a:r>
            <a:r>
              <a:rPr lang="en-US" altLang="zh-CN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-</a:t>
            </a:r>
            <a:r>
              <a:rPr lang="zh-CN" altLang="en-US" sz="44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熟字加偏旁</a:t>
            </a:r>
            <a:endParaRPr lang="zh-CN" altLang="en-US" sz="44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9" name="Rectangle 1" title=""/>
          <p:cNvSpPr>
            <a:spLocks noChangeArrowheads="1"/>
          </p:cNvSpPr>
          <p:nvPr/>
        </p:nvSpPr>
        <p:spPr bwMode="auto">
          <a:xfrm>
            <a:off x="296545" y="5831840"/>
            <a:ext cx="11575415" cy="67564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121920" tIns="60960" rIns="121920" bIns="6096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3048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3600" b="1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会</a:t>
            </a:r>
            <a:r>
              <a:rPr kumimoji="0" lang="en-US" altLang="zh-CN" sz="36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—</a:t>
            </a:r>
            <a:r>
              <a:rPr lang="zh-CN" altLang="en-US" sz="3600" b="1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绘</a:t>
            </a:r>
            <a:r>
              <a:rPr kumimoji="0" lang="zh-CN" altLang="en-US" sz="36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（绘画） </a:t>
            </a:r>
            <a:r>
              <a:rPr lang="zh-CN" altLang="en-US" sz="3600" b="1" smtClean="0">
                <a:ln>
                  <a:noFill/>
                </a:ln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采</a:t>
            </a:r>
            <a:r>
              <a:rPr lang="en-US" altLang="zh-CN" sz="3600" b="1" smtClean="0">
                <a:ln>
                  <a:noFill/>
                </a:ln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—</a:t>
            </a:r>
            <a:r>
              <a:rPr lang="zh-CN" altLang="en-US" sz="3600" b="1" smtClean="0">
                <a:ln>
                  <a:noFill/>
                </a:ln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彩（彩带） </a:t>
            </a:r>
            <a:r>
              <a:rPr lang="zh-CN" altLang="en-US" sz="3600" b="1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朝</a:t>
            </a:r>
            <a:r>
              <a:rPr lang="en-US" altLang="zh-CN" sz="3600" b="1" smtClean="0">
                <a:ln>
                  <a:noFill/>
                </a:ln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—</a:t>
            </a:r>
            <a:r>
              <a:rPr lang="zh-CN" altLang="en-US" sz="3600" b="1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潮</a:t>
            </a:r>
            <a:r>
              <a:rPr lang="zh-CN" altLang="en-US" sz="3600" b="1" smtClean="0">
                <a:ln>
                  <a:noFill/>
                </a:ln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（潮水）</a:t>
            </a:r>
            <a:endParaRPr kumimoji="0" lang="zh-CN" altLang="en-US" sz="4265" b="1" i="0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139065" y="366395"/>
            <a:ext cx="12037695" cy="5974715"/>
          </a:xfrm>
        </p:spPr>
        <p:txBody>
          <a:bodyPr/>
          <a:lstStyle/>
          <a:p>
            <a:pPr marL="0" indent="0">
              <a:buNone/>
            </a:pPr>
            <a:r>
              <a:rPr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字音</a:t>
            </a:r>
            <a:endParaRPr sz="4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>
              <a:buNone/>
            </a:pPr>
            <a:r>
              <a:rPr lang="en-US" altLang="zh-CN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1.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薄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雾 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隆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隆 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大堤 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漫天卷地 鹅卵石 泼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剌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汩汩 田埂 葡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萄 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归巢 芦苇 坠落 半明半昧</a:t>
            </a:r>
            <a:r>
              <a:rPr lang="zh-CN" altLang="en-US" sz="4000" b="1"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</a:endParaRPr>
          </a:p>
          <a:p>
            <a:pPr marL="0" indent="0">
              <a:buNone/>
            </a:pPr>
            <a:r>
              <a:rPr lang="en-US" altLang="zh-CN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囚犯 窗框 水笕 蝙蝠 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即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使 躲避  苍蝇 荧屏 系绳 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潜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海 船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舶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斑斓 家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雀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儿 气氛 樟树 狡猾</a:t>
            </a:r>
            <a:endParaRPr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>
              <a:buNone/>
            </a:pPr>
            <a:endParaRPr lang="zh-CN" altLang="en-US" sz="4000" b="1">
              <a:latin typeface="楷体" panose="02010609060101010101" charset="-122"/>
              <a:ea typeface="楷体" panose="0201060906010101010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193040" y="250825"/>
            <a:ext cx="11329035" cy="6090285"/>
          </a:xfrm>
        </p:spPr>
        <p:txBody>
          <a:bodyPr/>
          <a:lstStyle/>
          <a:p>
            <a:pPr marL="0" indent="0" algn="l">
              <a:buNone/>
            </a:pPr>
            <a:r>
              <a:rPr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字音</a:t>
            </a:r>
            <a:endParaRPr sz="4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 algn="l">
              <a:buNone/>
            </a:pPr>
            <a:r>
              <a:rPr lang="en-US" altLang="zh-CN" sz="4000" b="1">
                <a:solidFill>
                  <a:srgbClr val="C00000"/>
                </a:solidFill>
                <a:effectLst/>
                <a:latin typeface="楷体" panose="02010609060101010101" charset="-122"/>
                <a:ea typeface="楷体" panose="02010609060101010101" charset="-122"/>
                <a:sym typeface="+mn-ea"/>
              </a:rPr>
              <a:t>3.</a:t>
            </a:r>
            <a:r>
              <a:rPr sz="4000" b="1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sym typeface="+mn-ea"/>
              </a:rPr>
              <a:t>骚人 逊色 叶柄 蛟龙 枯萎 根</a:t>
            </a:r>
            <a:r>
              <a:rPr sz="4000" b="1">
                <a:solidFill>
                  <a:srgbClr val="C00000"/>
                </a:solidFill>
                <a:effectLst/>
                <a:latin typeface="楷体" panose="02010609060101010101" charset="-122"/>
                <a:ea typeface="楷体" panose="02010609060101010101" charset="-122"/>
                <a:sym typeface="+mn-ea"/>
              </a:rPr>
              <a:t>茎</a:t>
            </a:r>
            <a:r>
              <a:rPr sz="4000" b="1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sym typeface="+mn-ea"/>
              </a:rPr>
              <a:t> 挖掘 隧道 </a:t>
            </a:r>
            <a:r>
              <a:rPr sz="4000" b="1">
                <a:solidFill>
                  <a:srgbClr val="C00000"/>
                </a:solidFill>
                <a:effectLst/>
                <a:latin typeface="楷体" panose="02010609060101010101" charset="-122"/>
                <a:ea typeface="楷体" panose="02010609060101010101" charset="-122"/>
                <a:sym typeface="+mn-ea"/>
              </a:rPr>
              <a:t>骤</a:t>
            </a:r>
            <a:r>
              <a:rPr sz="4000" b="1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sym typeface="+mn-ea"/>
              </a:rPr>
              <a:t>雨 布置 钳子 宽敞 呻吟  </a:t>
            </a:r>
            <a:endParaRPr sz="4000" b="1">
              <a:solidFill>
                <a:schemeClr val="tx1"/>
              </a:solidFill>
              <a:effectLst/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 algn="l">
              <a:buNone/>
            </a:pPr>
            <a:r>
              <a:rPr lang="en-US" altLang="zh-CN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4.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混沌 衔着 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惩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罚 啄食 肝脏 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挽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弓 砸碎 流窜 功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绩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花圃 花蕊 玫瑰 </a:t>
            </a:r>
            <a:endParaRPr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 algn="l">
              <a:buNone/>
            </a:pPr>
            <a:endParaRPr sz="4000" b="1">
              <a:solidFill>
                <a:schemeClr val="tx1"/>
              </a:solidFill>
              <a:effectLst/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endParaRPr lang="zh-CN" altLang="en-US" sz="4000" b="1">
              <a:solidFill>
                <a:schemeClr val="tx1"/>
              </a:solidFill>
              <a:effectLst/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241300" y="885190"/>
            <a:ext cx="11196320" cy="5388610"/>
          </a:xfrm>
        </p:spPr>
        <p:txBody>
          <a:bodyPr/>
          <a:lstStyle/>
          <a:p>
            <a:pPr marL="0" indent="0" algn="l">
              <a:buNone/>
            </a:pPr>
            <a:r>
              <a:rPr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字音</a:t>
            </a:r>
            <a:endParaRPr sz="4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5.</a:t>
            </a:r>
            <a:r>
              <a:rPr lang="zh-CN" altLang="en-US"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挓挲 嘶哑 照相 嘱咐 裤兜 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 algn="l">
              <a:buNone/>
            </a:pPr>
            <a:r>
              <a:rPr lang="en-US" altLang="zh-CN"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6.</a:t>
            </a:r>
            <a:r>
              <a:rPr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拳头 捶背 衣襟 胳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膊</a:t>
            </a:r>
            <a:r>
              <a:rPr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凭借 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露</a:t>
            </a:r>
            <a:r>
              <a:rPr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面 角色 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撇</a:t>
            </a:r>
            <a:r>
              <a:rPr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嘴 啊呜 发霉 糨糊 笨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拙</a:t>
            </a:r>
            <a:r>
              <a:rPr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唉声叹气 妩媚 冰尜儿 由衷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>
              <a:buNone/>
            </a:pPr>
            <a:endParaRPr lang="zh-CN" altLang="en-US" sz="4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134620" y="952500"/>
            <a:ext cx="11982450" cy="4923790"/>
          </a:xfrm>
        </p:spPr>
        <p:txBody>
          <a:bodyPr/>
          <a:lstStyle/>
          <a:p>
            <a:pPr marL="0" indent="0" algn="l">
              <a:buNone/>
            </a:pPr>
            <a:r>
              <a:rPr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字音</a:t>
            </a:r>
            <a:endParaRPr sz="4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7.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出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塞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将士 门楣 肇事 屈辱 沦陷 侵略 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宁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可 要求 妄想 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镢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头</a:t>
            </a:r>
            <a:r>
              <a:rPr lang="zh-CN" altLang="en-US"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endParaRPr lang="zh-CN" altLang="en-US" sz="4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>
              <a:buNone/>
            </a:pPr>
            <a:r>
              <a:rPr lang="en-US" altLang="zh-CN" sz="4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8.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戎装 漳河 开凿 蔡桓侯 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纪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昌 扎针 骨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髓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药剂 虱子 氧气 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>
              <a:buNone/>
            </a:pPr>
            <a:endParaRPr lang="zh-CN" altLang="en-US" sz="4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118745" y="146050"/>
            <a:ext cx="12005945" cy="5995035"/>
          </a:xfrm>
        </p:spPr>
        <p:txBody>
          <a:bodyPr/>
          <a:lstStyle/>
          <a:p>
            <a:pPr marL="0" indent="0">
              <a:buNone/>
            </a:pPr>
            <a:r>
              <a:rPr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词语</a:t>
            </a:r>
            <a:endParaRPr lang="zh-CN" altLang="en-US" sz="4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en-US" altLang="zh-CN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宽阔 顿时 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逐渐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犹如 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震动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柔和 修补 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葡萄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鹅卵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石 成熟 水稻 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庄稼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跳跃 一堵墙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 algn="l">
              <a:buNone/>
            </a:pPr>
            <a:r>
              <a:rPr lang="en-US" altLang="zh-CN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豌豆 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舒适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按照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僵硬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恐怕 洋溢 探索 即使 </a:t>
            </a:r>
            <a:endParaRPr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 algn="l">
              <a:buNone/>
            </a:pP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系绳 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研究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驾驶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核心 奥秘 联系 改善 科技 超越 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169545" y="475615"/>
            <a:ext cx="11352530" cy="5865495"/>
          </a:xfrm>
        </p:spPr>
        <p:txBody>
          <a:bodyPr/>
          <a:lstStyle/>
          <a:p>
            <a:pPr marL="0" indent="0" algn="l">
              <a:buNone/>
            </a:pPr>
            <a:r>
              <a:rPr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词语</a:t>
            </a:r>
            <a:endParaRPr sz="4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 algn="l">
              <a:buNone/>
            </a:pPr>
            <a:r>
              <a:rPr lang="en-US" altLang="zh-CN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嫩叶 操场 重叠 空隙 枯萎 牢固 痕迹 触角 洞穴 临时 慎重 选择 卧室  </a:t>
            </a:r>
            <a:endParaRPr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 algn="l">
              <a:buNone/>
            </a:pPr>
            <a:r>
              <a:rPr lang="en-US" altLang="zh-CN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4.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缓缓 茂盛 翻身 滋润 血液 浑浊 溺水 衔接悲惨 猛兽 佩服 </a:t>
            </a:r>
            <a:r>
              <a:rPr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违抗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既然 气愤 获得</a:t>
            </a:r>
            <a:endParaRPr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76200" y="288925"/>
            <a:ext cx="12038965" cy="6279515"/>
          </a:xfrm>
        </p:spPr>
        <p:txBody>
          <a:bodyPr>
            <a:normAutofit fontScale="70000"/>
          </a:bodyPr>
          <a:lstStyle/>
          <a:p>
            <a:pPr marL="0" indent="0" algn="l">
              <a:buNone/>
            </a:pPr>
            <a:r>
              <a:rPr sz="63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词语</a:t>
            </a:r>
            <a:endParaRPr sz="63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altLang="zh-CN" sz="57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5.</a:t>
            </a:r>
            <a:r>
              <a:rPr lang="zh-CN" altLang="en-US" sz="57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巢穴</a:t>
            </a:r>
            <a:r>
              <a:rPr lang="zh-CN" altLang="en-US" sz="57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掩护 搏击 庞大 颤动 猴子 攀登 留念 </a:t>
            </a:r>
            <a:endParaRPr lang="zh-CN" altLang="en-US" sz="57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altLang="zh-CN" sz="57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6.</a:t>
            </a:r>
            <a:r>
              <a:rPr sz="57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甚至 围绕 顽皮 摔倒 掐脖子 大概 把握 殷切 手套 裤子 撤退 </a:t>
            </a:r>
            <a:r>
              <a:rPr sz="57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砸锅  </a:t>
            </a:r>
            <a:r>
              <a:rPr sz="57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旋转 尤其 预料</a:t>
            </a:r>
            <a:r>
              <a:rPr sz="57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崩溃 溃败</a:t>
            </a:r>
            <a:endParaRPr lang="zh-CN" altLang="en-US" sz="57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158750" y="952500"/>
            <a:ext cx="11838940" cy="5388610"/>
          </a:xfrm>
        </p:spPr>
        <p:txBody>
          <a:bodyPr/>
          <a:lstStyle/>
          <a:p>
            <a:pPr marL="0" indent="0" algn="l">
              <a:buNone/>
            </a:pPr>
            <a:r>
              <a:rPr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词语 </a:t>
            </a:r>
            <a:endParaRPr sz="4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marL="0" indent="0" algn="l">
              <a:buNone/>
            </a:pPr>
            <a:r>
              <a:rPr lang="en-US" altLang="zh-CN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7.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催促 英雄 沉醉 严肃 清晰 振兴 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训斥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称赞 报效 照顾</a:t>
            </a:r>
            <a:r>
              <a:rPr lang="zh-CN" altLang="en-US" sz="40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endParaRPr lang="zh-CN" altLang="en-US" sz="40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 algn="l">
              <a:buNone/>
            </a:pPr>
            <a:r>
              <a:rPr lang="en-US" altLang="zh-CN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8.</a:t>
            </a:r>
            <a:r>
              <a:rPr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竞相 诸多 娶媳妇 漂浮 饶命 欺骗 灌溉</a:t>
            </a:r>
            <a:endParaRPr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 algn="l">
              <a:buNone/>
            </a:pPr>
            <a:endParaRPr lang="zh-CN" altLang="en-US" sz="40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97155" y="262255"/>
            <a:ext cx="12175490" cy="6518910"/>
          </a:xfrm>
        </p:spPr>
        <p:txBody>
          <a:bodyPr>
            <a:normAutofit lnSpcReduction="20000"/>
          </a:bodyPr>
          <a:lstStyle/>
          <a:p>
            <a:pPr marL="0" indent="0">
              <a:buNone/>
            </a:pP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必会词语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>
              <a:buNone/>
            </a:pP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逐渐 庄稼 葡萄 舒适 系绳 僵硬 横竖 研究 驾驶 科技 巢穴 硬核 嫩茎 悲惨 违抗 掩护 胸怀 训斥 溃败 砸锅 改善 媳妇 浇灌 质量 品质 挖坑 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>
              <a:buNone/>
            </a:pP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易错词语：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>
              <a:buNone/>
            </a:pP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滋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润 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空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隙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茂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盛 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幻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想 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报负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即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使 痕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迹 胸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怀 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获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得</a:t>
            </a:r>
            <a:endParaRPr lang="zh-CN" altLang="en-US" sz="40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>
              <a:buNone/>
            </a:pP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虚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弱 驾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驶 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清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晰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缘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故 敬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佩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 训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斥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撤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换 选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择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自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豪</a:t>
            </a:r>
            <a:endParaRPr lang="zh-CN" altLang="en-US" sz="4000" b="1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marL="0" indent="0">
              <a:buNone/>
            </a:pPr>
            <a:r>
              <a:rPr lang="zh-CN" altLang="en-US" sz="40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求</a:t>
            </a:r>
            <a:r>
              <a:rPr lang="zh-CN" altLang="en-US" sz="40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</a:rPr>
              <a:t>饶</a:t>
            </a: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                      </a:t>
            </a:r>
            <a:endParaRPr lang="zh-CN" altLang="en-US" sz="40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https://d.book118.com/028023140117006024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91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150.xml><?xml version="1.0" encoding="utf-8"?>
<p:tagLst xmlns:p="http://schemas.openxmlformats.org/presentationml/2006/main">
  <p:tag name="KSO_WM_TEMPLATE_CATEGORY" val="custom"/>
  <p:tag name="KSO_WM_TEMPLATE_INDEX" val="20202691"/>
</p:tagLst>
</file>

<file path=ppt/tags/tag151.xml><?xml version="1.0" encoding="utf-8"?>
<p:tagLst xmlns:p="http://schemas.openxmlformats.org/presentationml/2006/main">
  <p:tag name="KSO_WM_TEMPLATE_CATEGORY" val="custom"/>
  <p:tag name="KSO_WM_TEMPLATE_INDEX" val="20202691"/>
</p:tagLst>
</file>

<file path=ppt/tags/tag152.xml><?xml version="1.0" encoding="utf-8"?>
<p:tagLst xmlns:p="http://schemas.openxmlformats.org/presentationml/2006/main">
  <p:tag name="KSO_WM_TEMPLATE_CATEGORY" val="custom"/>
  <p:tag name="KSO_WM_TEMPLATE_INDEX" val="20202691"/>
</p:tagLst>
</file>

<file path=ppt/tags/tag153.xml><?xml version="1.0" encoding="utf-8"?>
<p:tagLst xmlns:p="http://schemas.openxmlformats.org/presentationml/2006/main">
  <p:tag name="KSO_WM_TEMPLATE_CATEGORY" val="custom"/>
  <p:tag name="KSO_WM_TEMPLATE_INDEX" val="20202691"/>
</p:tagLst>
</file>

<file path=ppt/tags/tag154.xml><?xml version="1.0" encoding="utf-8"?>
<p:tagLst xmlns:p="http://schemas.openxmlformats.org/presentationml/2006/main">
  <p:tag name="KSO_WM_TEMPLATE_CATEGORY" val="custom"/>
  <p:tag name="KSO_WM_TEMPLATE_INDEX" val="20202691"/>
</p:tagLst>
</file>

<file path=ppt/tags/tag155.xml><?xml version="1.0" encoding="utf-8"?>
<p:tagLst xmlns:p="http://schemas.openxmlformats.org/presentationml/2006/main">
  <p:tag name="KSO_WM_TEMPLATE_CATEGORY" val="custom"/>
  <p:tag name="KSO_WM_TEMPLATE_INDEX" val="20202691"/>
</p:tagLst>
</file>

<file path=ppt/tags/tag156.xml><?xml version="1.0" encoding="utf-8"?>
<p:tagLst xmlns:p="http://schemas.openxmlformats.org/presentationml/2006/main">
  <p:tag name="KSO_WM_BEAUTIFY_FLAG" val="#wm#"/>
  <p:tag name="KSO_WM_TEMPLATE_CATEGORY" val="custom"/>
  <p:tag name="KSO_WM_TEMPLATE_INDEX" val="20202691"/>
</p:tagLst>
</file>

<file path=ppt/tags/tag157.xml><?xml version="1.0" encoding="utf-8"?>
<p:tagLst xmlns:p="http://schemas.openxmlformats.org/presentationml/2006/main">
  <p:tag name="KSO_WM_BEAUTIFY_FLAG" val="#wm#"/>
  <p:tag name="KSO_WM_TEMPLATE_CATEGORY" val="custom"/>
  <p:tag name="KSO_WM_TEMPLATE_INDEX" val="20202691"/>
</p:tagLst>
</file>

<file path=ppt/tags/tag158.xml><?xml version="1.0" encoding="utf-8"?>
<p:tagLst xmlns:p="http://schemas.openxmlformats.org/presentationml/2006/main">
  <p:tag name="KSO_WM_BEAUTIFY_FLAG" val="#wm#"/>
  <p:tag name="KSO_WM_TEMPLATE_CATEGORY" val="custom"/>
  <p:tag name="KSO_WM_TEMPLATE_INDEX" val="20202691"/>
</p:tagLst>
</file>

<file path=ppt/tags/tag159.xml><?xml version="1.0" encoding="utf-8"?>
<p:tagLst xmlns:p="http://schemas.openxmlformats.org/presentationml/2006/main">
  <p:tag name="KSO_WM_BEAUTIFY_FLAG" val="#wm#"/>
  <p:tag name="KSO_WM_TEMPLATE_CATEGORY" val="custom"/>
  <p:tag name="KSO_WM_TEMPLATE_INDEX" val="20202691"/>
</p:tagLst>
</file>

<file path=ppt/tags/tag1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E4EBF3"/>
      </a:dk2>
      <a:lt2>
        <a:srgbClr val="FFFFFF"/>
      </a:lt2>
      <a:accent1>
        <a:srgbClr val="5C88BB"/>
      </a:accent1>
      <a:accent2>
        <a:srgbClr val="329AC1"/>
      </a:accent2>
      <a:accent3>
        <a:srgbClr val="33AAB9"/>
      </a:accent3>
      <a:accent4>
        <a:srgbClr val="35B4A1"/>
      </a:accent4>
      <a:accent5>
        <a:srgbClr val="56BA82"/>
      </a:accent5>
      <a:accent6>
        <a:srgbClr val="8DBC63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微软雅黑</vt:lpstr>
      <vt:lpstr>汉仪乐喵体W</vt:lpstr>
      <vt:lpstr>幼圆</vt:lpstr>
      <vt:lpstr>楷体</vt:lpstr>
      <vt:lpstr>黑体</vt:lpstr>
      <vt:lpstr>汉语拼音</vt:lpstr>
      <vt:lpstr>造字工房悦黑演示版常规体</vt:lpstr>
      <vt:lpstr>宋体</vt:lpstr>
      <vt:lpstr>Office Theme</vt:lpstr>
      <vt:lpstr>字词复习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2024-09-01T01:26:00.815</cp:lastPrinted>
  <dcterms:created xsi:type="dcterms:W3CDTF">2024-08-31T17:26:00Z</dcterms:created>
  <dcterms:modified xsi:type="dcterms:W3CDTF">2024-08-31T17:26:05Z</dcterms:modified>
</cp:coreProperties>
</file>