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8" r:id="rId26"/>
    <p:sldId id="331" r:id="rId27"/>
    <p:sldId id="334" r:id="rId28"/>
    <p:sldId id="337" r:id="rId29"/>
    <p:sldId id="340" r:id="rId30"/>
    <p:sldId id="343" r:id="rId31"/>
    <p:sldId id="346" r:id="rId32"/>
    <p:sldId id="349" r:id="rId33"/>
    <p:sldId id="352" r:id="rId34"/>
    <p:sldId id="355" r:id="rId35"/>
    <p:sldId id="358" r:id="rId36"/>
    <p:sldId id="361" r:id="rId37"/>
    <p:sldId id="363" r:id="rId38"/>
  </p:sldIdLst>
  <p:sldSz cx="9144000" cy="6858000"/>
  <p:notesSz cx="6858000" cy="9144000"/>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tags" Target="tags/tag1.xml" /><Relationship Id="rId4" Type="http://schemas.openxmlformats.org/officeDocument/2006/relationships/slide" Target="slides/slide2.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heme" Target="theme/theme1.xml" /><Relationship Id="rId43" Type="http://schemas.openxmlformats.org/officeDocument/2006/relationships/tableStyles" Target="tableStyles.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0B49B53-4AD8-4694-BF15-784E146F09B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9517BF0-3C8E-4BDA-ABF0-5F97ACB398A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914F531-BE9E-4D47-9BF5-60B51A2A5D3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07EF722-5B6F-47D3-B431-002794D4CDC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57A2B38-994D-44AE-95CC-A311A688E30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0804323-4C3C-41C5-86CD-B92402E8ADF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F786374-3954-493E-82D9-46BEB97CA7D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EDA6AC1-6A52-40F9-B834-941D06E878E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D6E7C56-A2AA-473A-B5C9-6AFA52B411F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0C81E64-2594-4A9C-AC65-81974458BAD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0FB25F8-CD6B-4810-BA00-C0487C8D69A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Slide">
    <p:spTree>
      <p:nvGrpSpPr>
        <p:cNvPr id="1" name=""/>
        <p:cNvGrpSpPr/>
        <p:nvPr/>
      </p:nvGrpSpPr>
      <p:grpSpPr>
        <a:xfrm>
          <a:off x="0" y="0"/>
          <a:ext cx="0" cy="0"/>
        </a:xfrm>
      </p:grpSpPr>
      <p:sp>
        <p:nvSpPr>
          <p:cNvPr id="2" name="Holder 2"/>
          <p:cNvSpPr>
            <a:spLocks noGrp="1"/>
          </p:cNvSpPr>
          <p:nvPr>
            <p:ph type="ctrTitle"/>
          </p:nvPr>
        </p:nvSpPr>
        <p:spPr>
          <a:xfrm>
            <a:off x="1477416" y="1186118"/>
            <a:ext cx="7138034" cy="836294"/>
          </a:xfrm>
          <a:prstGeom prst="rect">
            <a:avLst/>
          </a:prstGeom>
        </p:spPr>
        <p:txBody>
          <a:bodyPr wrap="square" lIns="0" tIns="0" rIns="0" bIns="0">
            <a:spAutoFit/>
          </a:bodyPr>
          <a:lstStyle>
            <a:lvl1pPr>
              <a:defRPr sz="4000" b="1" i="0">
                <a:solidFill>
                  <a:srgbClr val="EDF20D"/>
                </a:solidFill>
                <a:latin typeface="Microsoft JhengHei"/>
                <a:cs typeface="Microsoft JhengHei"/>
              </a:defRPr>
            </a:lvl1pPr>
          </a:lstStyle>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sz="4000" b="1" i="0">
                <a:solidFill>
                  <a:srgbClr val="F57F09"/>
                </a:solidFill>
                <a:latin typeface="Microsoft JhengHei"/>
                <a:cs typeface="Microsoft JhengHei"/>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4000" b="1" i="0">
                <a:solidFill>
                  <a:srgbClr val="EDF20D"/>
                </a:solidFill>
                <a:latin typeface="Microsoft JhengHei"/>
                <a:cs typeface="Microsoft JhengHei"/>
              </a:defRPr>
            </a:lvl1pPr>
          </a:lstStyle>
          <a:p/>
        </p:txBody>
      </p:sp>
      <p:sp>
        <p:nvSpPr>
          <p:cNvPr id="3" name="Holder 3"/>
          <p:cNvSpPr>
            <a:spLocks noGrp="1"/>
          </p:cNvSpPr>
          <p:nvPr>
            <p:ph type="body" idx="1"/>
          </p:nvPr>
        </p:nvSpPr>
        <p:spPr/>
        <p:txBody>
          <a:bodyPr lIns="0" tIns="0" rIns="0" bIns="0"/>
          <a:lstStyle>
            <a:lvl1pPr>
              <a:defRPr sz="4000" b="1" i="0">
                <a:solidFill>
                  <a:srgbClr val="F57F09"/>
                </a:solidFill>
                <a:latin typeface="Microsoft JhengHei"/>
                <a:cs typeface="Microsoft JhengHei"/>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wo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4000" b="1" i="0">
                <a:solidFill>
                  <a:srgbClr val="EDF20D"/>
                </a:solidFill>
                <a:latin typeface="Microsoft JhengHei"/>
                <a:cs typeface="Microsoft JhengHei"/>
              </a:defRPr>
            </a:lvl1pPr>
          </a:lstStyle>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Only">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4000" b="1" i="0">
                <a:solidFill>
                  <a:srgbClr val="EDF20D"/>
                </a:solidFill>
                <a:latin typeface="Microsoft JhengHei"/>
                <a:cs typeface="Microsoft JhengHei"/>
              </a:defRPr>
            </a:lvl1pPr>
          </a:lstStyle>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Blank">
    <p:spTree>
      <p:nvGrpSpPr>
        <p:cNvPr id="1" name=""/>
        <p:cNvGrpSpPr/>
        <p:nvPr/>
      </p:nvGrpSpPr>
      <p:grpSpPr>
        <a:xfrm>
          <a:off x="0" y="0"/>
          <a: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image" Target="../media/image1.png" /><Relationship Id="rId7"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pic>
        <p:nvPicPr>
          <p:cNvPr id="16" name="bg object 16"/>
          <p:cNvPicPr/>
          <p:nvPr/>
        </p:nvPicPr>
        <p:blipFill>
          <a:blip r:embed="rId6"/>
          <a:stretch>
            <a:fillRect/>
          </a:stretch>
        </p:blipFill>
        <p:spPr>
          <a:xfrm>
            <a:off x="0" y="0"/>
            <a:ext cx="9144000" cy="6858000"/>
          </a:xfrm>
          <a:prstGeom prst="rect">
            <a:avLst/>
          </a:prstGeom>
        </p:spPr>
      </p:pic>
      <p:sp>
        <p:nvSpPr>
          <p:cNvPr id="2" name="Holder 2"/>
          <p:cNvSpPr>
            <a:spLocks noGrp="1"/>
          </p:cNvSpPr>
          <p:nvPr>
            <p:ph type="title"/>
          </p:nvPr>
        </p:nvSpPr>
        <p:spPr>
          <a:xfrm>
            <a:off x="1121727" y="348007"/>
            <a:ext cx="7340600" cy="1049655"/>
          </a:xfrm>
          <a:prstGeom prst="rect">
            <a:avLst/>
          </a:prstGeom>
        </p:spPr>
        <p:txBody>
          <a:bodyPr wrap="square" lIns="0" tIns="0" rIns="0" bIns="0">
            <a:spAutoFit/>
          </a:bodyPr>
          <a:lstStyle>
            <a:lvl1pPr>
              <a:defRPr sz="4000" b="1" i="0">
                <a:solidFill>
                  <a:srgbClr val="EDF20D"/>
                </a:solidFill>
                <a:latin typeface="Microsoft JhengHei"/>
                <a:cs typeface="Microsoft JhengHei"/>
              </a:defRPr>
            </a:lvl1pPr>
          </a:lstStyle>
          <a:p/>
        </p:txBody>
      </p:sp>
      <p:sp>
        <p:nvSpPr>
          <p:cNvPr id="3" name="Holder 3"/>
          <p:cNvSpPr>
            <a:spLocks noGrp="1"/>
          </p:cNvSpPr>
          <p:nvPr>
            <p:ph type="body" idx="1"/>
          </p:nvPr>
        </p:nvSpPr>
        <p:spPr>
          <a:xfrm>
            <a:off x="3915727" y="2702244"/>
            <a:ext cx="3860800" cy="2081529"/>
          </a:xfrm>
          <a:prstGeom prst="rect">
            <a:avLst/>
          </a:prstGeom>
        </p:spPr>
        <p:txBody>
          <a:bodyPr wrap="square" lIns="0" tIns="0" rIns="0" bIns="0">
            <a:spAutoFit/>
          </a:bodyPr>
          <a:lstStyle>
            <a:lvl1pPr>
              <a:defRPr sz="4000" b="1" i="0">
                <a:solidFill>
                  <a:srgbClr val="F57F09"/>
                </a:solidFill>
                <a:latin typeface="Microsoft JhengHei"/>
                <a:cs typeface="Microsoft JhengHei"/>
              </a:defRPr>
            </a:lvl1pPr>
          </a:lstStyle>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defPPr>
              <a:defRPr kern="0"/>
            </a:defPPr>
            <a:lvl1pPr algn="ctr">
              <a:defRPr>
                <a:solidFill>
                  <a:schemeClr val="tx1">
                    <a:tint val="75000"/>
                  </a:schemeClr>
                </a:solidFill>
              </a:defRPr>
            </a:lvl1pPr>
          </a:lstStyle>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defPPr>
              <a:defRPr kern="0"/>
            </a:defPPr>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B6F15528-21DE-4FAA-801E-634DDDAF4B2B}" type="slidenum">
              <a:t>#</a:t>
            </a:fld>
          </a:p>
        </p:txBody>
      </p:sp>
    </p:spTree>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2.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 Id="rId3" Type="http://schemas.openxmlformats.org/officeDocument/2006/relationships/image" Target="../media/image5.png" /><Relationship Id="rId4" Type="http://schemas.openxmlformats.org/officeDocument/2006/relationships/image" Target="../media/image6.png" /><Relationship Id="rId5" Type="http://schemas.openxmlformats.org/officeDocument/2006/relationships/image" Target="../media/image7.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8.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9.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0.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1.png" /><Relationship Id="rId3" Type="http://schemas.openxmlformats.org/officeDocument/2006/relationships/image" Target="../media/image12.png" /><Relationship Id="rId4" Type="http://schemas.openxmlformats.org/officeDocument/2006/relationships/image" Target="../media/image1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14.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15.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6.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17.jpeg" /><Relationship Id="rId3" Type="http://schemas.openxmlformats.org/officeDocument/2006/relationships/image" Target="../media/image18.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19.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20.jpe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1.jpe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22.jpe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23.jpe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24.jpe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28035050027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513012" y="1929914"/>
            <a:ext cx="5054600" cy="695960"/>
          </a:xfrm>
          <a:prstGeom prst="rect">
            <a:avLst/>
          </a:prstGeom>
        </p:spPr>
        <p:txBody>
          <a:bodyPr vert="horz" wrap="square" lIns="0" tIns="12700" rIns="0" bIns="0" rtlCol="0">
            <a:spAutoFit/>
          </a:bodyPr>
          <a:lstStyle/>
          <a:p>
            <a:pPr marL="12700">
              <a:lnSpc>
                <a:spcPct val="100000"/>
              </a:lnSpc>
              <a:spcBef>
                <a:spcPts val="100"/>
              </a:spcBef>
            </a:pPr>
            <a:r>
              <a:rPr sz="4400">
                <a:solidFill>
                  <a:srgbClr val="F8082A"/>
                </a:solidFill>
                <a:latin typeface="Times New Roman"/>
                <a:cs typeface="Times New Roman"/>
              </a:rPr>
              <a:t>“</a:t>
            </a:r>
            <a:r>
              <a:rPr sz="4400">
                <a:solidFill>
                  <a:srgbClr val="F8082A"/>
                </a:solidFill>
              </a:rPr>
              <a:t>两学一做</a:t>
            </a:r>
            <a:r>
              <a:rPr sz="4400">
                <a:solidFill>
                  <a:srgbClr val="F8082A"/>
                </a:solidFill>
                <a:latin typeface="Times New Roman"/>
                <a:cs typeface="Times New Roman"/>
              </a:rPr>
              <a:t>”</a:t>
            </a:r>
            <a:r>
              <a:rPr sz="4400" spc="-15">
                <a:solidFill>
                  <a:srgbClr val="F8082A"/>
                </a:solidFill>
              </a:rPr>
              <a:t>学习教育</a:t>
            </a:r>
            <a:endParaRPr sz="4400">
              <a:latin typeface="Times New Roman"/>
              <a:cs typeface="Times New Roman"/>
            </a:endParaRPr>
          </a:p>
        </p:txBody>
      </p:sp>
      <p:sp>
        <p:nvSpPr>
          <p:cNvPr id="3" name="object 3"/>
          <p:cNvSpPr txBox="1"/>
          <p:nvPr/>
        </p:nvSpPr>
        <p:spPr>
          <a:xfrm>
            <a:off x="3579812" y="2943542"/>
            <a:ext cx="2921000" cy="2233930"/>
          </a:xfrm>
          <a:prstGeom prst="rect">
            <a:avLst/>
          </a:prstGeom>
        </p:spPr>
        <p:txBody>
          <a:bodyPr vert="horz" wrap="square" lIns="0" tIns="12700" rIns="0" bIns="0" rtlCol="0">
            <a:spAutoFit/>
          </a:bodyPr>
          <a:lstStyle/>
          <a:p>
            <a:pPr algn="ctr">
              <a:lnSpc>
                <a:spcPct val="100000"/>
              </a:lnSpc>
              <a:spcBef>
                <a:spcPts val="100"/>
              </a:spcBef>
            </a:pPr>
            <a:r>
              <a:rPr sz="4800" spc="-525">
                <a:solidFill>
                  <a:srgbClr val="F8082A"/>
                </a:solidFill>
                <a:latin typeface="宋体"/>
                <a:cs typeface="宋体"/>
              </a:rPr>
              <a:t>专 题 讲 座</a:t>
            </a:r>
            <a:endParaRPr sz="4800">
              <a:latin typeface="宋体"/>
              <a:cs typeface="宋体"/>
            </a:endParaRPr>
          </a:p>
          <a:p>
            <a:pPr>
              <a:lnSpc>
                <a:spcPct val="100000"/>
              </a:lnSpc>
            </a:pPr>
            <a:endParaRPr sz="5700">
              <a:latin typeface="宋体"/>
              <a:cs typeface="宋体"/>
            </a:endParaRPr>
          </a:p>
          <a:p>
            <a:pPr algn="ctr">
              <a:lnSpc>
                <a:spcPct val="100000"/>
              </a:lnSpc>
            </a:pPr>
            <a:r>
              <a:rPr sz="3600" b="1" spc="-365">
                <a:solidFill>
                  <a:srgbClr val="F57F09"/>
                </a:solidFill>
                <a:latin typeface="Microsoft JhengHei"/>
                <a:cs typeface="Microsoft JhengHei"/>
              </a:rPr>
              <a:t>2016</a:t>
            </a:r>
            <a:r>
              <a:rPr sz="3600" b="1">
                <a:solidFill>
                  <a:srgbClr val="F57F09"/>
                </a:solidFill>
                <a:latin typeface="Microsoft JhengHei"/>
                <a:cs typeface="Microsoft JhengHei"/>
              </a:rPr>
              <a:t>年</a:t>
            </a:r>
            <a:r>
              <a:rPr sz="3600" b="1" spc="-365">
                <a:solidFill>
                  <a:srgbClr val="F57F09"/>
                </a:solidFill>
                <a:latin typeface="Microsoft JhengHei"/>
                <a:cs typeface="Microsoft JhengHei"/>
              </a:rPr>
              <a:t>3</a:t>
            </a:r>
            <a:r>
              <a:rPr sz="3600" b="1" spc="-50">
                <a:solidFill>
                  <a:srgbClr val="F57F09"/>
                </a:solidFill>
                <a:latin typeface="Microsoft JhengHei"/>
                <a:cs typeface="Microsoft JhengHei"/>
              </a:rPr>
              <a:t>月</a:t>
            </a:r>
            <a:endParaRPr sz="3600">
              <a:latin typeface="Microsoft JhengHei"/>
              <a:cs typeface="Microsoft JhengHei"/>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194752" y="1051823"/>
            <a:ext cx="2819400" cy="695960"/>
          </a:xfrm>
          <a:prstGeom prst="rect">
            <a:avLst/>
          </a:prstGeom>
        </p:spPr>
        <p:txBody>
          <a:bodyPr vert="horz" wrap="square" lIns="0" tIns="12700" rIns="0" bIns="0" rtlCol="0">
            <a:spAutoFit/>
          </a:bodyPr>
          <a:lstStyle/>
          <a:p>
            <a:pPr marL="12700">
              <a:lnSpc>
                <a:spcPct val="100000"/>
              </a:lnSpc>
              <a:spcBef>
                <a:spcPts val="100"/>
              </a:spcBef>
            </a:pPr>
            <a:r>
              <a:rPr sz="4400" b="0" spc="-10">
                <a:solidFill>
                  <a:srgbClr val="F5310B"/>
                </a:solidFill>
                <a:latin typeface="宋体"/>
                <a:cs typeface="宋体"/>
              </a:rPr>
              <a:t>讲课内容：</a:t>
            </a:r>
            <a:endParaRPr sz="4400">
              <a:latin typeface="宋体"/>
              <a:cs typeface="宋体"/>
            </a:endParaRPr>
          </a:p>
        </p:txBody>
      </p:sp>
      <p:sp>
        <p:nvSpPr>
          <p:cNvPr id="3" name="object 3"/>
          <p:cNvSpPr txBox="1"/>
          <p:nvPr/>
        </p:nvSpPr>
        <p:spPr>
          <a:xfrm>
            <a:off x="1121727" y="2326107"/>
            <a:ext cx="7427595" cy="2964815"/>
          </a:xfrm>
          <a:prstGeom prst="rect">
            <a:avLst/>
          </a:prstGeom>
        </p:spPr>
        <p:txBody>
          <a:bodyPr vert="horz" wrap="square" lIns="0" tIns="12700" rIns="0" bIns="0" rtlCol="0">
            <a:spAutoFit/>
          </a:bodyPr>
          <a:lstStyle/>
          <a:p>
            <a:pPr marL="241300" indent="-228600">
              <a:lnSpc>
                <a:spcPct val="100000"/>
              </a:lnSpc>
              <a:spcBef>
                <a:spcPts val="100"/>
              </a:spcBef>
              <a:buSzPct val="101388"/>
              <a:buFont typeface="Arial"/>
              <a:buChar char="•"/>
              <a:tabLst>
                <a:tab pos="241300"/>
              </a:tabLst>
            </a:pPr>
            <a:r>
              <a:rPr sz="3600" b="1" spc="-5">
                <a:solidFill>
                  <a:srgbClr val="EDF20D"/>
                </a:solidFill>
                <a:latin typeface="微软雅黑"/>
                <a:cs typeface="微软雅黑"/>
              </a:rPr>
              <a:t>一、党章党规基本知识</a:t>
            </a:r>
            <a:endParaRPr sz="3600">
              <a:latin typeface="微软雅黑"/>
              <a:cs typeface="微软雅黑"/>
            </a:endParaRPr>
          </a:p>
          <a:p>
            <a:pPr marL="241300" indent="-228600">
              <a:lnSpc>
                <a:spcPct val="100000"/>
              </a:lnSpc>
              <a:spcBef>
                <a:spcPts val="2645"/>
              </a:spcBef>
              <a:buSzPct val="101388"/>
              <a:buFont typeface="Arial"/>
              <a:buChar char="•"/>
              <a:tabLst>
                <a:tab pos="241300"/>
              </a:tabLst>
            </a:pPr>
            <a:r>
              <a:rPr sz="3600" b="1" spc="-5">
                <a:solidFill>
                  <a:srgbClr val="EDF20D"/>
                </a:solidFill>
                <a:latin typeface="微软雅黑"/>
                <a:cs typeface="微软雅黑"/>
              </a:rPr>
              <a:t>二、习近平系列重要讲话</a:t>
            </a:r>
            <a:endParaRPr sz="3600">
              <a:latin typeface="微软雅黑"/>
              <a:cs typeface="微软雅黑"/>
            </a:endParaRPr>
          </a:p>
          <a:p>
            <a:pPr marL="241300" indent="-228600">
              <a:lnSpc>
                <a:spcPct val="100000"/>
              </a:lnSpc>
              <a:spcBef>
                <a:spcPts val="2650"/>
              </a:spcBef>
              <a:buSzPct val="101388"/>
              <a:buFont typeface="Arial"/>
              <a:buChar char="•"/>
              <a:tabLst>
                <a:tab pos="241300"/>
              </a:tabLst>
            </a:pPr>
            <a:r>
              <a:rPr sz="3600" b="1" spc="-5">
                <a:solidFill>
                  <a:srgbClr val="EDF20D"/>
                </a:solidFill>
                <a:latin typeface="微软雅黑"/>
                <a:cs typeface="微软雅黑"/>
              </a:rPr>
              <a:t>三、重大理论成果：“四个全面”</a:t>
            </a:r>
            <a:r>
              <a:rPr sz="3600" b="1" spc="-25">
                <a:solidFill>
                  <a:srgbClr val="EDF20D"/>
                </a:solidFill>
                <a:latin typeface="Verdana"/>
                <a:cs typeface="Verdana"/>
              </a:rPr>
              <a:t>/</a:t>
            </a:r>
            <a:endParaRPr sz="3600">
              <a:latin typeface="Verdana"/>
              <a:cs typeface="Verdana"/>
            </a:endParaRPr>
          </a:p>
          <a:p>
            <a:pPr marL="575310" algn="ctr">
              <a:lnSpc>
                <a:spcPct val="100000"/>
              </a:lnSpc>
              <a:spcBef>
                <a:spcPts val="565"/>
              </a:spcBef>
            </a:pPr>
            <a:r>
              <a:rPr sz="3600" b="1">
                <a:solidFill>
                  <a:srgbClr val="EDF20D"/>
                </a:solidFill>
                <a:latin typeface="微软雅黑"/>
                <a:cs typeface="微软雅黑"/>
              </a:rPr>
              <a:t>“三严三实”</a:t>
            </a:r>
            <a:r>
              <a:rPr sz="3600" b="1">
                <a:solidFill>
                  <a:srgbClr val="EDF20D"/>
                </a:solidFill>
                <a:latin typeface="Verdana"/>
                <a:cs typeface="Verdana"/>
              </a:rPr>
              <a:t>/</a:t>
            </a:r>
            <a:r>
              <a:rPr sz="3600" b="1" spc="-10">
                <a:solidFill>
                  <a:srgbClr val="EDF20D"/>
                </a:solidFill>
                <a:latin typeface="微软雅黑"/>
                <a:cs typeface="微软雅黑"/>
              </a:rPr>
              <a:t>五大发展理念</a:t>
            </a:r>
            <a:endParaRPr sz="3600">
              <a:latin typeface="微软雅黑"/>
              <a:cs typeface="微软雅黑"/>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121727" y="681293"/>
            <a:ext cx="7721600" cy="5459095"/>
          </a:xfrm>
          <a:prstGeom prst="rect">
            <a:avLst/>
          </a:prstGeom>
        </p:spPr>
        <p:txBody>
          <a:bodyPr vert="horz" wrap="square" lIns="0" tIns="60960" rIns="0" bIns="0" rtlCol="0">
            <a:spAutoFit/>
          </a:bodyPr>
          <a:lstStyle/>
          <a:p>
            <a:pPr marL="241300" marR="163195" indent="-228600">
              <a:lnSpc>
                <a:spcPts val="3020"/>
              </a:lnSpc>
              <a:spcBef>
                <a:spcPts val="480"/>
              </a:spcBef>
              <a:buSzPct val="101785"/>
              <a:buFont typeface="Arial"/>
              <a:buChar char="•"/>
              <a:tabLst>
                <a:tab pos="241300"/>
              </a:tabLst>
            </a:pPr>
            <a:r>
              <a:rPr sz="2800" b="1" spc="-10">
                <a:solidFill>
                  <a:srgbClr val="F5310B"/>
                </a:solidFill>
                <a:latin typeface="Verdana"/>
                <a:cs typeface="Verdana"/>
              </a:rPr>
              <a:t>2016</a:t>
            </a:r>
            <a:r>
              <a:rPr sz="2800" b="1">
                <a:solidFill>
                  <a:srgbClr val="F5310B"/>
                </a:solidFill>
                <a:latin typeface="微软雅黑"/>
                <a:cs typeface="微软雅黑"/>
              </a:rPr>
              <a:t>年</a:t>
            </a:r>
            <a:r>
              <a:rPr sz="2800" b="1">
                <a:solidFill>
                  <a:srgbClr val="F5310B"/>
                </a:solidFill>
                <a:latin typeface="Verdana"/>
                <a:cs typeface="Verdana"/>
              </a:rPr>
              <a:t>2</a:t>
            </a:r>
            <a:r>
              <a:rPr sz="2800" b="1" spc="-5">
                <a:solidFill>
                  <a:srgbClr val="F5310B"/>
                </a:solidFill>
                <a:latin typeface="微软雅黑"/>
                <a:cs typeface="微软雅黑"/>
              </a:rPr>
              <a:t>月，中共中央办公厅印发《关于在全体党员中开展“学党章党规、学系列讲话，做合格党员”学习教育方案》，并发出通知，要求各地区各部门认真贯彻执行。</a:t>
            </a:r>
            <a:endParaRPr sz="2800">
              <a:latin typeface="微软雅黑"/>
              <a:cs typeface="微软雅黑"/>
            </a:endParaRPr>
          </a:p>
          <a:p>
            <a:pPr marL="241300" marR="5080" indent="-228600">
              <a:lnSpc>
                <a:spcPts val="3020"/>
              </a:lnSpc>
              <a:spcBef>
                <a:spcPts val="3100"/>
              </a:spcBef>
              <a:buSzPct val="101785"/>
              <a:buFont typeface="Arial"/>
              <a:buChar char="•"/>
              <a:tabLst>
                <a:tab pos="241300"/>
              </a:tabLst>
            </a:pPr>
            <a:r>
              <a:rPr sz="2800" b="1" spc="-5">
                <a:solidFill>
                  <a:srgbClr val="0000CC"/>
                </a:solidFill>
                <a:latin typeface="微软雅黑"/>
                <a:cs typeface="微软雅黑"/>
              </a:rPr>
              <a:t>开展“学党章党规、学系列讲话，做合格党员”</a:t>
            </a:r>
            <a:r>
              <a:rPr sz="2800" b="1">
                <a:solidFill>
                  <a:srgbClr val="0000CC"/>
                </a:solidFill>
                <a:latin typeface="微软雅黑"/>
                <a:cs typeface="微软雅黑"/>
              </a:rPr>
              <a:t>学习教育（简称“两学一做”），</a:t>
            </a:r>
            <a:r>
              <a:rPr sz="2800" b="1" spc="-10">
                <a:solidFill>
                  <a:srgbClr val="0000CC"/>
                </a:solidFill>
                <a:latin typeface="微软雅黑"/>
                <a:cs typeface="微软雅黑"/>
              </a:rPr>
              <a:t>是面向全体</a:t>
            </a:r>
            <a:r>
              <a:rPr sz="2800" b="1" spc="-50">
                <a:solidFill>
                  <a:srgbClr val="0000CC"/>
                </a:solidFill>
                <a:latin typeface="微软雅黑"/>
                <a:cs typeface="微软雅黑"/>
              </a:rPr>
              <a:t> </a:t>
            </a:r>
            <a:r>
              <a:rPr sz="2800" b="1" spc="-5">
                <a:solidFill>
                  <a:srgbClr val="0000CC"/>
                </a:solidFill>
                <a:latin typeface="微软雅黑"/>
                <a:cs typeface="微软雅黑"/>
              </a:rPr>
              <a:t>党员深化党内教育的重要实践，是推动党内教</a:t>
            </a:r>
            <a:r>
              <a:rPr sz="2800" b="1" spc="-50">
                <a:solidFill>
                  <a:srgbClr val="0000CC"/>
                </a:solidFill>
                <a:latin typeface="微软雅黑"/>
                <a:cs typeface="微软雅黑"/>
              </a:rPr>
              <a:t> </a:t>
            </a:r>
            <a:r>
              <a:rPr sz="2800" b="1" spc="-5">
                <a:solidFill>
                  <a:srgbClr val="0000CC"/>
                </a:solidFill>
                <a:latin typeface="微软雅黑"/>
                <a:cs typeface="微软雅黑"/>
              </a:rPr>
              <a:t>育从“关键少数”向广大党员拓展、从集中性</a:t>
            </a:r>
            <a:r>
              <a:rPr sz="2800" b="1" spc="-50">
                <a:solidFill>
                  <a:srgbClr val="0000CC"/>
                </a:solidFill>
                <a:latin typeface="微软雅黑"/>
                <a:cs typeface="微软雅黑"/>
              </a:rPr>
              <a:t> </a:t>
            </a:r>
            <a:r>
              <a:rPr sz="2800" b="1" spc="-5">
                <a:solidFill>
                  <a:srgbClr val="0000CC"/>
                </a:solidFill>
                <a:latin typeface="微软雅黑"/>
                <a:cs typeface="微软雅黑"/>
              </a:rPr>
              <a:t>教育向经常性教育延伸的重要举措。</a:t>
            </a:r>
            <a:endParaRPr sz="2800">
              <a:latin typeface="微软雅黑"/>
              <a:cs typeface="微软雅黑"/>
            </a:endParaRPr>
          </a:p>
          <a:p>
            <a:pPr marL="241300" marR="361315" indent="-228600" algn="just">
              <a:lnSpc>
                <a:spcPts val="3020"/>
              </a:lnSpc>
              <a:spcBef>
                <a:spcPts val="3100"/>
              </a:spcBef>
              <a:buSzPct val="101785"/>
              <a:buFont typeface="Arial"/>
              <a:buChar char="•"/>
              <a:tabLst>
                <a:tab pos="241300"/>
              </a:tabLst>
            </a:pPr>
            <a:r>
              <a:rPr sz="2800" b="1" spc="-5">
                <a:solidFill>
                  <a:srgbClr val="DD09A0"/>
                </a:solidFill>
                <a:latin typeface="微软雅黑"/>
                <a:cs typeface="微软雅黑"/>
              </a:rPr>
              <a:t>对于推动全面从严治党向基层延伸、保持发展党的先进性和纯洁性具有重大意义，是一项重</a:t>
            </a:r>
            <a:r>
              <a:rPr sz="2800" b="1" spc="-10">
                <a:solidFill>
                  <a:srgbClr val="DD09A0"/>
                </a:solidFill>
                <a:latin typeface="微软雅黑"/>
                <a:cs typeface="微软雅黑"/>
              </a:rPr>
              <a:t>大政治任务。</a:t>
            </a:r>
            <a:endParaRPr sz="2800">
              <a:latin typeface="微软雅黑"/>
              <a:cs typeface="微软雅黑"/>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356152" rIns="0" bIns="0" rtlCol="0">
            <a:spAutoFit/>
          </a:bodyPr>
          <a:lstStyle/>
          <a:p>
            <a:pPr marL="156845">
              <a:lnSpc>
                <a:spcPct val="100000"/>
              </a:lnSpc>
              <a:spcBef>
                <a:spcPts val="100"/>
              </a:spcBef>
            </a:pPr>
            <a:r>
              <a:rPr sz="4400" b="0" spc="-10">
                <a:solidFill>
                  <a:srgbClr val="F5310B"/>
                </a:solidFill>
                <a:latin typeface="宋体"/>
                <a:cs typeface="宋体"/>
              </a:rPr>
              <a:t>学习教育内容：</a:t>
            </a:r>
            <a:endParaRPr sz="4400">
              <a:latin typeface="宋体"/>
              <a:cs typeface="宋体"/>
            </a:endParaRPr>
          </a:p>
        </p:txBody>
      </p:sp>
      <p:sp>
        <p:nvSpPr>
          <p:cNvPr id="3" name="object 3"/>
          <p:cNvSpPr txBox="1"/>
          <p:nvPr/>
        </p:nvSpPr>
        <p:spPr>
          <a:xfrm>
            <a:off x="1121727" y="1732002"/>
            <a:ext cx="7974965" cy="4276725"/>
          </a:xfrm>
          <a:prstGeom prst="rect">
            <a:avLst/>
          </a:prstGeom>
        </p:spPr>
        <p:txBody>
          <a:bodyPr vert="horz" wrap="square" lIns="0" tIns="94615" rIns="0" bIns="0" rtlCol="0">
            <a:spAutoFit/>
          </a:bodyPr>
          <a:lstStyle/>
          <a:p>
            <a:pPr marL="241300" marR="5080" indent="-228600">
              <a:lnSpc>
                <a:spcPts val="2690"/>
              </a:lnSpc>
              <a:spcBef>
                <a:spcPts val="745"/>
              </a:spcBef>
              <a:buSzPct val="101785"/>
              <a:buFont typeface="Arial"/>
              <a:buChar char="•"/>
              <a:tabLst>
                <a:tab pos="241300"/>
              </a:tabLst>
            </a:pPr>
            <a:r>
              <a:rPr sz="2800" b="1">
                <a:solidFill>
                  <a:srgbClr val="FF0000"/>
                </a:solidFill>
                <a:latin typeface="Verdana"/>
                <a:cs typeface="Verdana"/>
              </a:rPr>
              <a:t>1</a:t>
            </a:r>
            <a:r>
              <a:rPr sz="2800" b="1" i="1" spc="-5">
                <a:solidFill>
                  <a:srgbClr val="FF0000"/>
                </a:solidFill>
                <a:latin typeface="微软雅黑"/>
                <a:cs typeface="微软雅黑"/>
              </a:rPr>
              <a:t>．学党章党规。引导党员尊崇党章、遵守党章、维护党章，坚定理想信念，对党绝对忠诚。养</a:t>
            </a:r>
            <a:endParaRPr sz="2800">
              <a:latin typeface="微软雅黑"/>
              <a:cs typeface="微软雅黑"/>
            </a:endParaRPr>
          </a:p>
          <a:p>
            <a:pPr marL="241300">
              <a:lnSpc>
                <a:spcPts val="2710"/>
              </a:lnSpc>
            </a:pPr>
            <a:r>
              <a:rPr sz="2800" b="1" i="1" spc="-5">
                <a:solidFill>
                  <a:srgbClr val="FF0000"/>
                </a:solidFill>
                <a:latin typeface="微软雅黑"/>
                <a:cs typeface="微软雅黑"/>
              </a:rPr>
              <a:t>成纪律自觉，守住为人、做事的基准和底线。</a:t>
            </a:r>
            <a:endParaRPr sz="2800">
              <a:latin typeface="微软雅黑"/>
              <a:cs typeface="微软雅黑"/>
            </a:endParaRPr>
          </a:p>
          <a:p>
            <a:pPr marL="241300" marR="610235" indent="-228600" algn="just">
              <a:lnSpc>
                <a:spcPts val="2690"/>
              </a:lnSpc>
              <a:spcBef>
                <a:spcPts val="2940"/>
              </a:spcBef>
              <a:buClr>
                <a:srgbClr val="FF0000"/>
              </a:buClr>
              <a:buSzPct val="101785"/>
              <a:buFont typeface="Arial"/>
              <a:buChar char="•"/>
              <a:tabLst>
                <a:tab pos="347345"/>
              </a:tabLst>
            </a:pPr>
            <a:r>
              <a:rPr/>
              <a:t>	</a:t>
            </a:r>
            <a:r>
              <a:rPr sz="2800" b="1">
                <a:solidFill>
                  <a:srgbClr val="FF0000"/>
                </a:solidFill>
                <a:latin typeface="Verdana"/>
                <a:cs typeface="Verdana"/>
              </a:rPr>
              <a:t>2</a:t>
            </a:r>
            <a:r>
              <a:rPr sz="2800" b="1" i="1" spc="-5">
                <a:solidFill>
                  <a:srgbClr val="FF0000"/>
                </a:solidFill>
                <a:latin typeface="微软雅黑"/>
                <a:cs typeface="微软雅黑"/>
              </a:rPr>
              <a:t>．学系列讲话。认真学习习近平总书记关于改革发展稳定、内政外交国防、治党治国治军的重要思想，认真学习以习近平同志为总书记的党中央治国理政新理念新思想新战略。</a:t>
            </a:r>
            <a:endParaRPr sz="2800">
              <a:latin typeface="微软雅黑"/>
              <a:cs typeface="微软雅黑"/>
            </a:endParaRPr>
          </a:p>
          <a:p>
            <a:pPr marL="241300" marR="360680" indent="-228600">
              <a:lnSpc>
                <a:spcPts val="2690"/>
              </a:lnSpc>
              <a:spcBef>
                <a:spcPts val="2950"/>
              </a:spcBef>
              <a:buSzPct val="101785"/>
              <a:buFont typeface="Arial"/>
              <a:buChar char="•"/>
              <a:tabLst>
                <a:tab pos="241300"/>
              </a:tabLst>
            </a:pPr>
            <a:r>
              <a:rPr sz="2800" b="1">
                <a:solidFill>
                  <a:srgbClr val="FF0000"/>
                </a:solidFill>
                <a:latin typeface="Verdana"/>
                <a:cs typeface="Verdana"/>
              </a:rPr>
              <a:t>3</a:t>
            </a:r>
            <a:r>
              <a:rPr sz="2800" b="1" i="1" spc="-5">
                <a:solidFill>
                  <a:srgbClr val="FF0000"/>
                </a:solidFill>
                <a:latin typeface="微软雅黑"/>
                <a:cs typeface="微软雅黑"/>
              </a:rPr>
              <a:t>．做合格党员。做讲政治、有信念，讲规矩、有纪律，讲道德、有品行，讲奉献、有作为的</a:t>
            </a:r>
            <a:r>
              <a:rPr sz="2800" b="1" i="1" spc="-10">
                <a:solidFill>
                  <a:srgbClr val="FF0000"/>
                </a:solidFill>
                <a:latin typeface="微软雅黑"/>
                <a:cs typeface="微软雅黑"/>
              </a:rPr>
              <a:t>合格党员。</a:t>
            </a:r>
            <a:endParaRPr sz="2800">
              <a:latin typeface="微软雅黑"/>
              <a:cs typeface="微软雅黑"/>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032952" y="2087866"/>
            <a:ext cx="5361940" cy="695960"/>
          </a:xfrm>
          <a:prstGeom prst="rect">
            <a:avLst/>
          </a:prstGeom>
        </p:spPr>
        <p:txBody>
          <a:bodyPr vert="horz" wrap="square" lIns="0" tIns="12700" rIns="0" bIns="0" rtlCol="0">
            <a:spAutoFit/>
          </a:bodyPr>
          <a:lstStyle/>
          <a:p>
            <a:pPr marL="12700">
              <a:lnSpc>
                <a:spcPct val="100000"/>
              </a:lnSpc>
              <a:spcBef>
                <a:spcPts val="100"/>
              </a:spcBef>
            </a:pPr>
            <a:r>
              <a:rPr sz="4400">
                <a:solidFill>
                  <a:srgbClr val="F5310B"/>
                </a:solidFill>
              </a:rPr>
              <a:t>一</a:t>
            </a:r>
            <a:r>
              <a:rPr sz="4400">
                <a:solidFill>
                  <a:srgbClr val="F5310B"/>
                </a:solidFill>
                <a:latin typeface="Consolas"/>
                <a:cs typeface="Consolas"/>
              </a:rPr>
              <a:t>.</a:t>
            </a:r>
            <a:r>
              <a:rPr sz="4400" spc="-10">
                <a:solidFill>
                  <a:srgbClr val="F5310B"/>
                </a:solidFill>
              </a:rPr>
              <a:t>党章党规基本知识</a:t>
            </a:r>
            <a:endParaRPr sz="4400">
              <a:latin typeface="Consolas"/>
              <a:cs typeface="Consolas"/>
            </a:endParaRPr>
          </a:p>
        </p:txBody>
      </p:sp>
      <p:pic>
        <p:nvPicPr>
          <p:cNvPr id="3" name="object 3"/>
          <p:cNvPicPr/>
          <p:nvPr/>
        </p:nvPicPr>
        <p:blipFill>
          <a:blip r:embed="rId2"/>
          <a:stretch>
            <a:fillRect/>
          </a:stretch>
        </p:blipFill>
        <p:spPr>
          <a:xfrm>
            <a:off x="4864100" y="3289300"/>
            <a:ext cx="3438525" cy="2286000"/>
          </a:xfrm>
          <a:prstGeom prst="rect">
            <a:avLst/>
          </a:prstGeom>
        </p:spPr>
      </p:pic>
      <p:pic>
        <p:nvPicPr>
          <p:cNvPr id="4" name="object 4"/>
          <p:cNvPicPr/>
          <p:nvPr/>
        </p:nvPicPr>
        <p:blipFill>
          <a:blip r:embed="rId3"/>
          <a:stretch>
            <a:fillRect/>
          </a:stretch>
        </p:blipFill>
        <p:spPr>
          <a:xfrm>
            <a:off x="1625600" y="3289300"/>
            <a:ext cx="3128962" cy="2339975"/>
          </a:xfrm>
          <a:prstGeom prst="rect">
            <a:avLst/>
          </a:prstGeom>
        </p:spPr>
      </p:pic>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871152" y="664038"/>
            <a:ext cx="5054600" cy="695960"/>
          </a:xfrm>
          <a:prstGeom prst="rect">
            <a:avLst/>
          </a:prstGeom>
        </p:spPr>
        <p:txBody>
          <a:bodyPr vert="horz" wrap="square" lIns="0" tIns="12700" rIns="0" bIns="0" rtlCol="0">
            <a:spAutoFit/>
          </a:bodyPr>
          <a:lstStyle/>
          <a:p>
            <a:pPr marL="12700">
              <a:lnSpc>
                <a:spcPct val="100000"/>
              </a:lnSpc>
              <a:spcBef>
                <a:spcPts val="100"/>
              </a:spcBef>
            </a:pPr>
            <a:r>
              <a:rPr sz="4400" spc="-50">
                <a:solidFill>
                  <a:srgbClr val="F5310B"/>
                </a:solidFill>
                <a:latin typeface="MS Gothic"/>
                <a:cs typeface="MS Gothic"/>
              </a:rPr>
              <a:t>“</a:t>
            </a:r>
            <a:r>
              <a:rPr sz="4400">
                <a:solidFill>
                  <a:srgbClr val="F5310B"/>
                </a:solidFill>
              </a:rPr>
              <a:t>学党章党规</a:t>
            </a:r>
            <a:r>
              <a:rPr sz="4400" spc="-50">
                <a:solidFill>
                  <a:srgbClr val="F5310B"/>
                </a:solidFill>
                <a:latin typeface="MS Gothic"/>
                <a:cs typeface="MS Gothic"/>
              </a:rPr>
              <a:t>”</a:t>
            </a:r>
            <a:r>
              <a:rPr sz="4400" spc="-25">
                <a:solidFill>
                  <a:srgbClr val="F5310B"/>
                </a:solidFill>
              </a:rPr>
              <a:t>背景</a:t>
            </a:r>
            <a:endParaRPr sz="4400">
              <a:latin typeface="MS Gothic"/>
              <a:cs typeface="MS Gothic"/>
            </a:endParaRPr>
          </a:p>
        </p:txBody>
      </p:sp>
      <p:sp>
        <p:nvSpPr>
          <p:cNvPr id="3" name="object 3"/>
          <p:cNvSpPr txBox="1"/>
          <p:nvPr/>
        </p:nvSpPr>
        <p:spPr>
          <a:xfrm>
            <a:off x="1266190" y="1742610"/>
            <a:ext cx="7645400" cy="4445000"/>
          </a:xfrm>
          <a:prstGeom prst="rect">
            <a:avLst/>
          </a:prstGeom>
        </p:spPr>
        <p:txBody>
          <a:bodyPr vert="horz" wrap="square" lIns="0" tIns="83820" rIns="0" bIns="0" rtlCol="0">
            <a:spAutoFit/>
          </a:bodyPr>
          <a:lstStyle/>
          <a:p>
            <a:pPr marL="12700" marR="5080">
              <a:lnSpc>
                <a:spcPts val="2300"/>
              </a:lnSpc>
              <a:spcBef>
                <a:spcPts val="660"/>
              </a:spcBef>
            </a:pPr>
            <a:r>
              <a:rPr sz="2400" b="1">
                <a:latin typeface="Verdana"/>
                <a:cs typeface="Verdana"/>
              </a:rPr>
              <a:t>1</a:t>
            </a:r>
            <a:r>
              <a:rPr sz="2400" b="1" i="1">
                <a:latin typeface="微软雅黑"/>
                <a:cs typeface="微软雅黑"/>
              </a:rPr>
              <a:t>、</a:t>
            </a:r>
            <a:r>
              <a:rPr sz="2400" b="1" spc="-10">
                <a:latin typeface="Verdana"/>
                <a:cs typeface="Verdana"/>
              </a:rPr>
              <a:t>2012</a:t>
            </a:r>
            <a:r>
              <a:rPr sz="2400" b="1" i="1">
                <a:latin typeface="微软雅黑"/>
                <a:cs typeface="微软雅黑"/>
              </a:rPr>
              <a:t>年</a:t>
            </a:r>
            <a:r>
              <a:rPr sz="2400" b="1" spc="-10">
                <a:latin typeface="Verdana"/>
                <a:cs typeface="Verdana"/>
              </a:rPr>
              <a:t>11</a:t>
            </a:r>
            <a:r>
              <a:rPr sz="2400" b="1" i="1">
                <a:latin typeface="微软雅黑"/>
                <a:cs typeface="微软雅黑"/>
              </a:rPr>
              <a:t>月</a:t>
            </a:r>
            <a:r>
              <a:rPr sz="2400" b="1" spc="-10">
                <a:latin typeface="Verdana"/>
                <a:cs typeface="Verdana"/>
              </a:rPr>
              <a:t>15</a:t>
            </a:r>
            <a:r>
              <a:rPr sz="2400" b="1" i="1" spc="-5">
                <a:latin typeface="微软雅黑"/>
                <a:cs typeface="微软雅黑"/>
              </a:rPr>
              <a:t>日，党的十八届一中全会，习近平</a:t>
            </a:r>
            <a:r>
              <a:rPr sz="2400" b="1" i="1">
                <a:latin typeface="微软雅黑"/>
                <a:cs typeface="微软雅黑"/>
              </a:rPr>
              <a:t>撰文向全党发出</a:t>
            </a:r>
            <a:r>
              <a:rPr sz="2400" b="1" i="1">
                <a:solidFill>
                  <a:srgbClr val="F5310B"/>
                </a:solidFill>
                <a:latin typeface="微软雅黑"/>
                <a:cs typeface="微软雅黑"/>
              </a:rPr>
              <a:t>“认真学习党章、严格遵守党章”</a:t>
            </a:r>
            <a:r>
              <a:rPr sz="2400" b="1" i="1" spc="-20">
                <a:latin typeface="微软雅黑"/>
                <a:cs typeface="微软雅黑"/>
              </a:rPr>
              <a:t>号召。</a:t>
            </a:r>
            <a:endParaRPr sz="2400">
              <a:latin typeface="微软雅黑"/>
              <a:cs typeface="微软雅黑"/>
            </a:endParaRPr>
          </a:p>
          <a:p>
            <a:pPr>
              <a:lnSpc>
                <a:spcPct val="100000"/>
              </a:lnSpc>
              <a:spcBef>
                <a:spcPts val="15"/>
              </a:spcBef>
            </a:pPr>
            <a:endParaRPr sz="1600">
              <a:latin typeface="微软雅黑"/>
              <a:cs typeface="微软雅黑"/>
            </a:endParaRPr>
          </a:p>
          <a:p>
            <a:pPr marL="12700" marR="309880">
              <a:lnSpc>
                <a:spcPts val="2300"/>
              </a:lnSpc>
            </a:pPr>
            <a:r>
              <a:rPr sz="2400" b="1">
                <a:latin typeface="Verdana"/>
                <a:cs typeface="Verdana"/>
              </a:rPr>
              <a:t>2</a:t>
            </a:r>
            <a:r>
              <a:rPr sz="2400" b="1" i="1">
                <a:latin typeface="微软雅黑"/>
                <a:cs typeface="微软雅黑"/>
              </a:rPr>
              <a:t>、</a:t>
            </a:r>
            <a:r>
              <a:rPr sz="2400" b="1" spc="-10">
                <a:latin typeface="Verdana"/>
                <a:cs typeface="Verdana"/>
              </a:rPr>
              <a:t>2015</a:t>
            </a:r>
            <a:r>
              <a:rPr sz="2400" b="1" i="1">
                <a:latin typeface="微软雅黑"/>
                <a:cs typeface="微软雅黑"/>
              </a:rPr>
              <a:t>年</a:t>
            </a:r>
            <a:r>
              <a:rPr sz="2400" b="1">
                <a:latin typeface="Verdana"/>
                <a:cs typeface="Verdana"/>
              </a:rPr>
              <a:t>4</a:t>
            </a:r>
            <a:r>
              <a:rPr sz="2400" b="1" i="1">
                <a:latin typeface="微软雅黑"/>
                <a:cs typeface="微软雅黑"/>
              </a:rPr>
              <a:t>月</a:t>
            </a:r>
            <a:r>
              <a:rPr sz="2400" b="1" spc="-10">
                <a:latin typeface="Verdana"/>
                <a:cs typeface="Verdana"/>
              </a:rPr>
              <a:t>21</a:t>
            </a:r>
            <a:r>
              <a:rPr sz="2400" b="1" i="1">
                <a:latin typeface="微软雅黑"/>
                <a:cs typeface="微软雅黑"/>
              </a:rPr>
              <a:t>日，刘云山</a:t>
            </a:r>
            <a:r>
              <a:rPr sz="2400" b="1">
                <a:latin typeface="Times New Roman"/>
                <a:cs typeface="Times New Roman"/>
              </a:rPr>
              <a:t>“</a:t>
            </a:r>
            <a:r>
              <a:rPr sz="2400" b="1" i="1">
                <a:latin typeface="微软雅黑"/>
                <a:cs typeface="微软雅黑"/>
              </a:rPr>
              <a:t>三严三实</a:t>
            </a:r>
            <a:r>
              <a:rPr sz="2400" b="1">
                <a:latin typeface="Times New Roman"/>
                <a:cs typeface="Times New Roman"/>
              </a:rPr>
              <a:t>”</a:t>
            </a:r>
            <a:r>
              <a:rPr sz="2400" b="1" i="1" spc="-10">
                <a:latin typeface="微软雅黑"/>
                <a:cs typeface="微软雅黑"/>
              </a:rPr>
              <a:t>专题教育工</a:t>
            </a:r>
            <a:r>
              <a:rPr sz="2400" b="1" i="1" spc="-5">
                <a:latin typeface="微软雅黑"/>
                <a:cs typeface="微软雅黑"/>
              </a:rPr>
              <a:t>作座谈会讲话：要把学习党章摆上重要位置，形成学习</a:t>
            </a:r>
            <a:endParaRPr sz="2400">
              <a:latin typeface="微软雅黑"/>
              <a:cs typeface="微软雅黑"/>
            </a:endParaRPr>
          </a:p>
          <a:p>
            <a:pPr marL="12700" marR="5080">
              <a:lnSpc>
                <a:spcPts val="2300"/>
              </a:lnSpc>
              <a:spcBef>
                <a:spcPts val="10"/>
              </a:spcBef>
            </a:pPr>
            <a:r>
              <a:rPr sz="2400" b="1" i="1" spc="-5">
                <a:latin typeface="微软雅黑"/>
                <a:cs typeface="微软雅黑"/>
              </a:rPr>
              <a:t>党章的浓厚氛围，强化党的意识、党员意识，纪律意识、</a:t>
            </a:r>
            <a:r>
              <a:rPr sz="2400" b="1" i="1" spc="-10">
                <a:latin typeface="微软雅黑"/>
                <a:cs typeface="微软雅黑"/>
              </a:rPr>
              <a:t>规矩意识。</a:t>
            </a:r>
            <a:endParaRPr sz="2400">
              <a:latin typeface="微软雅黑"/>
              <a:cs typeface="微软雅黑"/>
            </a:endParaRPr>
          </a:p>
          <a:p>
            <a:pPr>
              <a:lnSpc>
                <a:spcPct val="100000"/>
              </a:lnSpc>
              <a:spcBef>
                <a:spcPts val="20"/>
              </a:spcBef>
            </a:pPr>
            <a:endParaRPr sz="1600">
              <a:latin typeface="微软雅黑"/>
              <a:cs typeface="微软雅黑"/>
            </a:endParaRPr>
          </a:p>
          <a:p>
            <a:pPr marL="12700" marR="309880">
              <a:lnSpc>
                <a:spcPts val="2300"/>
              </a:lnSpc>
            </a:pPr>
            <a:r>
              <a:rPr sz="2400" b="1">
                <a:latin typeface="Verdana"/>
                <a:cs typeface="Verdana"/>
              </a:rPr>
              <a:t>3</a:t>
            </a:r>
            <a:r>
              <a:rPr sz="2400" b="1" i="1">
                <a:latin typeface="微软雅黑"/>
                <a:cs typeface="微软雅黑"/>
              </a:rPr>
              <a:t>、</a:t>
            </a:r>
            <a:r>
              <a:rPr sz="2400" b="1">
                <a:latin typeface="Verdana"/>
                <a:cs typeface="Verdana"/>
              </a:rPr>
              <a:t>5</a:t>
            </a:r>
            <a:r>
              <a:rPr sz="2400" b="1" i="1">
                <a:latin typeface="微软雅黑"/>
                <a:cs typeface="微软雅黑"/>
              </a:rPr>
              <a:t>月</a:t>
            </a:r>
            <a:r>
              <a:rPr sz="2400" b="1">
                <a:latin typeface="Verdana"/>
                <a:cs typeface="Verdana"/>
              </a:rPr>
              <a:t>8</a:t>
            </a:r>
            <a:r>
              <a:rPr sz="2400" b="1" i="1">
                <a:latin typeface="微软雅黑"/>
                <a:cs typeface="微软雅黑"/>
              </a:rPr>
              <a:t>日至</a:t>
            </a:r>
            <a:r>
              <a:rPr sz="2400" b="1" spc="-10">
                <a:latin typeface="Verdana"/>
                <a:cs typeface="Verdana"/>
              </a:rPr>
              <a:t>10</a:t>
            </a:r>
            <a:r>
              <a:rPr sz="2400" b="1" i="1">
                <a:latin typeface="微软雅黑"/>
                <a:cs typeface="微软雅黑"/>
              </a:rPr>
              <a:t>日，王岐山浙江调研：要</a:t>
            </a:r>
            <a:r>
              <a:rPr sz="2400" b="1" i="1" spc="-10">
                <a:solidFill>
                  <a:srgbClr val="F5310B"/>
                </a:solidFill>
                <a:latin typeface="微软雅黑"/>
                <a:cs typeface="微软雅黑"/>
              </a:rPr>
              <a:t>唤醒全党在</a:t>
            </a:r>
            <a:r>
              <a:rPr sz="2400" b="1" i="1">
                <a:solidFill>
                  <a:srgbClr val="F5310B"/>
                </a:solidFill>
                <a:latin typeface="微软雅黑"/>
                <a:cs typeface="微软雅黑"/>
              </a:rPr>
              <a:t>新时期的党章党规意识，</a:t>
            </a:r>
            <a:r>
              <a:rPr sz="2400" b="1" i="1" spc="-5">
                <a:latin typeface="微软雅黑"/>
                <a:cs typeface="微软雅黑"/>
              </a:rPr>
              <a:t>推进制度创新，把纪律和规矩挺在法律前面，挺在党风廉政建设和反腐败斗争前沿。</a:t>
            </a:r>
            <a:endParaRPr sz="2400">
              <a:latin typeface="微软雅黑"/>
              <a:cs typeface="微软雅黑"/>
            </a:endParaRPr>
          </a:p>
          <a:p>
            <a:pPr>
              <a:lnSpc>
                <a:spcPct val="100000"/>
              </a:lnSpc>
              <a:spcBef>
                <a:spcPts val="20"/>
              </a:spcBef>
            </a:pPr>
            <a:endParaRPr sz="1600">
              <a:latin typeface="微软雅黑"/>
              <a:cs typeface="微软雅黑"/>
            </a:endParaRPr>
          </a:p>
          <a:p>
            <a:pPr marL="12700" marR="5080">
              <a:lnSpc>
                <a:spcPts val="2300"/>
              </a:lnSpc>
            </a:pPr>
            <a:r>
              <a:rPr sz="2400" b="1">
                <a:latin typeface="Verdana"/>
                <a:cs typeface="Verdana"/>
              </a:rPr>
              <a:t>4</a:t>
            </a:r>
            <a:r>
              <a:rPr sz="2400" b="1" i="1">
                <a:latin typeface="微软雅黑"/>
                <a:cs typeface="微软雅黑"/>
              </a:rPr>
              <a:t>、</a:t>
            </a:r>
            <a:r>
              <a:rPr sz="2400" b="1">
                <a:latin typeface="Verdana"/>
                <a:cs typeface="Verdana"/>
              </a:rPr>
              <a:t>5</a:t>
            </a:r>
            <a:r>
              <a:rPr sz="2400" b="1" i="1">
                <a:latin typeface="微软雅黑"/>
                <a:cs typeface="微软雅黑"/>
              </a:rPr>
              <a:t>月</a:t>
            </a:r>
            <a:r>
              <a:rPr sz="2400" b="1" spc="-10">
                <a:latin typeface="Verdana"/>
                <a:cs typeface="Verdana"/>
              </a:rPr>
              <a:t>25</a:t>
            </a:r>
            <a:r>
              <a:rPr sz="2400" b="1" i="1">
                <a:latin typeface="微软雅黑"/>
                <a:cs typeface="微软雅黑"/>
              </a:rPr>
              <a:t>日至</a:t>
            </a:r>
            <a:r>
              <a:rPr sz="2400" b="1" spc="-10">
                <a:latin typeface="Verdana"/>
                <a:cs typeface="Verdana"/>
              </a:rPr>
              <a:t>27</a:t>
            </a:r>
            <a:r>
              <a:rPr sz="2400" b="1" i="1">
                <a:latin typeface="微软雅黑"/>
                <a:cs typeface="微软雅黑"/>
              </a:rPr>
              <a:t>日，习近平考察浙江：</a:t>
            </a:r>
            <a:r>
              <a:rPr sz="2400" b="1" i="1" spc="-10">
                <a:solidFill>
                  <a:srgbClr val="F5310B"/>
                </a:solidFill>
                <a:latin typeface="微软雅黑"/>
                <a:cs typeface="微软雅黑"/>
              </a:rPr>
              <a:t>要把纪律挺在</a:t>
            </a:r>
            <a:r>
              <a:rPr sz="2400" b="1" i="1">
                <a:solidFill>
                  <a:srgbClr val="F5310B"/>
                </a:solidFill>
                <a:latin typeface="微软雅黑"/>
                <a:cs typeface="微软雅黑"/>
              </a:rPr>
              <a:t>法律前面，</a:t>
            </a:r>
            <a:r>
              <a:rPr sz="2400" b="1" i="1" spc="-5">
                <a:latin typeface="微软雅黑"/>
                <a:cs typeface="微软雅黑"/>
              </a:rPr>
              <a:t>让党的纪律和国家法律同时成为带电高压线。</a:t>
            </a:r>
            <a:endParaRPr sz="2400">
              <a:latin typeface="微软雅黑"/>
              <a:cs typeface="微软雅黑"/>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781969" y="435014"/>
            <a:ext cx="6370955" cy="452120"/>
          </a:xfrm>
          <a:prstGeom prst="rect">
            <a:avLst/>
          </a:prstGeom>
        </p:spPr>
        <p:txBody>
          <a:bodyPr vert="horz" wrap="square" lIns="0" tIns="12700" rIns="0" bIns="0" rtlCol="0">
            <a:spAutoFit/>
          </a:bodyPr>
          <a:lstStyle/>
          <a:p>
            <a:pPr marL="12700">
              <a:lnSpc>
                <a:spcPct val="100000"/>
              </a:lnSpc>
              <a:spcBef>
                <a:spcPts val="100"/>
              </a:spcBef>
            </a:pPr>
            <a:r>
              <a:rPr sz="2800">
                <a:solidFill>
                  <a:srgbClr val="E7E6E6"/>
                </a:solidFill>
                <a:latin typeface="微软雅黑"/>
                <a:cs typeface="微软雅黑"/>
              </a:rPr>
              <a:t>浙江</a:t>
            </a:r>
            <a:r>
              <a:rPr sz="2800" spc="-10">
                <a:solidFill>
                  <a:srgbClr val="E7E6E6"/>
                </a:solidFill>
                <a:latin typeface="Verdana"/>
                <a:cs typeface="Verdana"/>
              </a:rPr>
              <a:t>2015</a:t>
            </a:r>
            <a:r>
              <a:rPr sz="2800" spc="-5">
                <a:solidFill>
                  <a:srgbClr val="E7E6E6"/>
                </a:solidFill>
                <a:latin typeface="微软雅黑"/>
                <a:cs typeface="微软雅黑"/>
              </a:rPr>
              <a:t>年党章党规党纪专题集中轮训</a:t>
            </a:r>
            <a:endParaRPr sz="2800">
              <a:latin typeface="微软雅黑"/>
              <a:cs typeface="微软雅黑"/>
            </a:endParaRPr>
          </a:p>
        </p:txBody>
      </p:sp>
      <p:sp>
        <p:nvSpPr>
          <p:cNvPr id="3" name="object 3"/>
          <p:cNvSpPr txBox="1"/>
          <p:nvPr/>
        </p:nvSpPr>
        <p:spPr>
          <a:xfrm>
            <a:off x="1121727" y="1187302"/>
            <a:ext cx="7698105" cy="5671820"/>
          </a:xfrm>
          <a:prstGeom prst="rect">
            <a:avLst/>
          </a:prstGeom>
        </p:spPr>
        <p:txBody>
          <a:bodyPr vert="horz" wrap="square" lIns="0" tIns="83820" rIns="0" bIns="0" rtlCol="0">
            <a:spAutoFit/>
          </a:bodyPr>
          <a:lstStyle/>
          <a:p>
            <a:pPr marL="241300" marR="5080" indent="-228600" algn="just">
              <a:lnSpc>
                <a:spcPts val="2300"/>
              </a:lnSpc>
              <a:spcBef>
                <a:spcPts val="660"/>
              </a:spcBef>
              <a:buSzPct val="102083"/>
              <a:buFont typeface="Arial"/>
              <a:buChar char="•"/>
              <a:tabLst>
                <a:tab pos="241300"/>
              </a:tabLst>
            </a:pPr>
            <a:r>
              <a:rPr sz="2400" b="1">
                <a:latin typeface="Verdana"/>
                <a:cs typeface="Verdana"/>
              </a:rPr>
              <a:t>7</a:t>
            </a:r>
            <a:r>
              <a:rPr sz="2400" b="1">
                <a:latin typeface="微软雅黑"/>
                <a:cs typeface="微软雅黑"/>
              </a:rPr>
              <a:t>月</a:t>
            </a:r>
            <a:r>
              <a:rPr sz="2400" b="1">
                <a:latin typeface="Verdana"/>
                <a:cs typeface="Verdana"/>
              </a:rPr>
              <a:t>6</a:t>
            </a:r>
            <a:r>
              <a:rPr sz="2400" b="1" spc="-5">
                <a:latin typeface="微软雅黑"/>
                <a:cs typeface="微软雅黑"/>
              </a:rPr>
              <a:t>日，浙江省纪委下发通知，全省纪检系统认真学习</a:t>
            </a:r>
            <a:r>
              <a:rPr sz="2400" b="1" spc="-10">
                <a:latin typeface="微软雅黑"/>
                <a:cs typeface="微软雅黑"/>
              </a:rPr>
              <a:t>党章党规党纪。</a:t>
            </a:r>
            <a:endParaRPr sz="2400">
              <a:latin typeface="微软雅黑"/>
              <a:cs typeface="微软雅黑"/>
            </a:endParaRPr>
          </a:p>
          <a:p>
            <a:pPr marL="241300" marR="158750" indent="-228600" algn="just">
              <a:lnSpc>
                <a:spcPts val="2300"/>
              </a:lnSpc>
              <a:spcBef>
                <a:spcPts val="1005"/>
              </a:spcBef>
              <a:buSzPct val="102083"/>
              <a:buFont typeface="Arial"/>
              <a:buChar char="•"/>
              <a:tabLst>
                <a:tab pos="241300"/>
              </a:tabLst>
            </a:pPr>
            <a:r>
              <a:rPr sz="2400" b="1">
                <a:latin typeface="Verdana"/>
                <a:cs typeface="Verdana"/>
              </a:rPr>
              <a:t>7</a:t>
            </a:r>
            <a:r>
              <a:rPr sz="2400" b="1">
                <a:latin typeface="微软雅黑"/>
                <a:cs typeface="微软雅黑"/>
              </a:rPr>
              <a:t>月</a:t>
            </a:r>
            <a:r>
              <a:rPr sz="2400" b="1" spc="-10">
                <a:latin typeface="Verdana"/>
                <a:cs typeface="Verdana"/>
              </a:rPr>
              <a:t>13</a:t>
            </a:r>
            <a:r>
              <a:rPr sz="2400" b="1">
                <a:latin typeface="微软雅黑"/>
                <a:cs typeface="微软雅黑"/>
              </a:rPr>
              <a:t>日起一个月内，杭州市</a:t>
            </a:r>
            <a:r>
              <a:rPr sz="2400" b="1" spc="-10">
                <a:latin typeface="Verdana"/>
                <a:cs typeface="Verdana"/>
              </a:rPr>
              <a:t>1.4</a:t>
            </a:r>
            <a:r>
              <a:rPr sz="2400" b="1" spc="-10">
                <a:latin typeface="微软雅黑"/>
                <a:cs typeface="微软雅黑"/>
              </a:rPr>
              <a:t>万县处级以上干部接</a:t>
            </a:r>
            <a:r>
              <a:rPr sz="2400" b="1" spc="-5">
                <a:latin typeface="微软雅黑"/>
                <a:cs typeface="微软雅黑"/>
              </a:rPr>
              <a:t>受党章党规党纪专题轮训。</a:t>
            </a:r>
            <a:endParaRPr sz="2400">
              <a:latin typeface="微软雅黑"/>
              <a:cs typeface="微软雅黑"/>
            </a:endParaRPr>
          </a:p>
          <a:p>
            <a:pPr marL="241300" marR="92710" indent="-228600" algn="just">
              <a:lnSpc>
                <a:spcPts val="2300"/>
              </a:lnSpc>
              <a:spcBef>
                <a:spcPts val="1010"/>
              </a:spcBef>
              <a:buSzPct val="102083"/>
              <a:buFont typeface="Arial"/>
              <a:buChar char="•"/>
              <a:tabLst>
                <a:tab pos="241300"/>
              </a:tabLst>
            </a:pPr>
            <a:r>
              <a:rPr sz="2400" b="1">
                <a:latin typeface="Verdana"/>
                <a:cs typeface="Verdana"/>
              </a:rPr>
              <a:t>7</a:t>
            </a:r>
            <a:r>
              <a:rPr sz="2400" b="1">
                <a:latin typeface="微软雅黑"/>
                <a:cs typeface="微软雅黑"/>
              </a:rPr>
              <a:t>月</a:t>
            </a:r>
            <a:r>
              <a:rPr sz="2400" b="1" spc="-10">
                <a:latin typeface="Verdana"/>
                <a:cs typeface="Verdana"/>
              </a:rPr>
              <a:t>27</a:t>
            </a:r>
            <a:r>
              <a:rPr sz="2400" b="1" spc="-5">
                <a:latin typeface="微软雅黑"/>
                <a:cs typeface="微软雅黑"/>
              </a:rPr>
              <a:t>日晚，湖州市县处级党员干部党章党规党纪专题集中轮训班在市委党校开班。</a:t>
            </a:r>
            <a:endParaRPr sz="2400">
              <a:latin typeface="微软雅黑"/>
              <a:cs typeface="微软雅黑"/>
            </a:endParaRPr>
          </a:p>
          <a:p>
            <a:pPr marL="241300" marR="5080" indent="-228600" algn="just">
              <a:lnSpc>
                <a:spcPts val="2300"/>
              </a:lnSpc>
              <a:spcBef>
                <a:spcPts val="1010"/>
              </a:spcBef>
              <a:buSzPct val="102083"/>
              <a:buFont typeface="Arial"/>
              <a:buChar char="•"/>
              <a:tabLst>
                <a:tab pos="241300"/>
              </a:tabLst>
            </a:pPr>
            <a:r>
              <a:rPr sz="2400" b="1">
                <a:solidFill>
                  <a:srgbClr val="F5310B"/>
                </a:solidFill>
                <a:latin typeface="Verdana"/>
                <a:cs typeface="Verdana"/>
              </a:rPr>
              <a:t>8</a:t>
            </a:r>
            <a:r>
              <a:rPr sz="2400" b="1">
                <a:solidFill>
                  <a:srgbClr val="F5310B"/>
                </a:solidFill>
                <a:latin typeface="微软雅黑"/>
                <a:cs typeface="微软雅黑"/>
              </a:rPr>
              <a:t>月</a:t>
            </a:r>
            <a:r>
              <a:rPr sz="2400" b="1">
                <a:solidFill>
                  <a:srgbClr val="F5310B"/>
                </a:solidFill>
                <a:latin typeface="Verdana"/>
                <a:cs typeface="Verdana"/>
              </a:rPr>
              <a:t>3</a:t>
            </a:r>
            <a:r>
              <a:rPr sz="2400" b="1" spc="-5">
                <a:solidFill>
                  <a:srgbClr val="F5310B"/>
                </a:solidFill>
                <a:latin typeface="微软雅黑"/>
                <a:cs typeface="微软雅黑"/>
              </a:rPr>
              <a:t>日上午，仙居县召开县管领导干部党章党规党纪专</a:t>
            </a:r>
            <a:r>
              <a:rPr sz="2400" b="1">
                <a:solidFill>
                  <a:srgbClr val="F5310B"/>
                </a:solidFill>
                <a:latin typeface="微软雅黑"/>
                <a:cs typeface="微软雅黑"/>
              </a:rPr>
              <a:t>题学习会，纪委书记李斌给全县</a:t>
            </a:r>
            <a:r>
              <a:rPr sz="2400" b="1" spc="-10">
                <a:solidFill>
                  <a:srgbClr val="F5310B"/>
                </a:solidFill>
                <a:latin typeface="Verdana"/>
                <a:cs typeface="Verdana"/>
              </a:rPr>
              <a:t>500</a:t>
            </a:r>
            <a:r>
              <a:rPr sz="2400" b="1" spc="-10">
                <a:solidFill>
                  <a:srgbClr val="F5310B"/>
                </a:solidFill>
                <a:latin typeface="微软雅黑"/>
                <a:cs typeface="微软雅黑"/>
              </a:rPr>
              <a:t>余名副科级以上党</a:t>
            </a:r>
            <a:r>
              <a:rPr sz="2400" b="1" spc="-5">
                <a:solidFill>
                  <a:srgbClr val="F5310B"/>
                </a:solidFill>
                <a:latin typeface="微软雅黑"/>
                <a:cs typeface="微软雅黑"/>
              </a:rPr>
              <a:t>员领导干部作专题辅导。</a:t>
            </a:r>
            <a:endParaRPr sz="2400">
              <a:latin typeface="微软雅黑"/>
              <a:cs typeface="微软雅黑"/>
            </a:endParaRPr>
          </a:p>
          <a:p>
            <a:pPr marL="241300" marR="92710" indent="-228600" algn="just">
              <a:lnSpc>
                <a:spcPts val="2300"/>
              </a:lnSpc>
              <a:spcBef>
                <a:spcPts val="1010"/>
              </a:spcBef>
              <a:buSzPct val="102083"/>
              <a:buFont typeface="Arial"/>
              <a:buChar char="•"/>
              <a:tabLst>
                <a:tab pos="241300"/>
              </a:tabLst>
            </a:pPr>
            <a:r>
              <a:rPr sz="2400" b="1">
                <a:latin typeface="Verdana"/>
                <a:cs typeface="Verdana"/>
              </a:rPr>
              <a:t>8</a:t>
            </a:r>
            <a:r>
              <a:rPr sz="2400" b="1">
                <a:latin typeface="微软雅黑"/>
                <a:cs typeface="微软雅黑"/>
              </a:rPr>
              <a:t>月</a:t>
            </a:r>
            <a:r>
              <a:rPr sz="2400" b="1" spc="-10">
                <a:latin typeface="Verdana"/>
                <a:cs typeface="Verdana"/>
              </a:rPr>
              <a:t>17</a:t>
            </a:r>
            <a:r>
              <a:rPr sz="2400" b="1" spc="-5">
                <a:latin typeface="微软雅黑"/>
                <a:cs typeface="微软雅黑"/>
              </a:rPr>
              <a:t>日，温州市市管党员领导干部党章党规党纪专题集中轮训班在市委党校拉开序幕。</a:t>
            </a:r>
            <a:endParaRPr sz="2400">
              <a:latin typeface="微软雅黑"/>
              <a:cs typeface="微软雅黑"/>
            </a:endParaRPr>
          </a:p>
          <a:p>
            <a:pPr marL="241300" marR="92710" indent="-228600" algn="just">
              <a:lnSpc>
                <a:spcPts val="2300"/>
              </a:lnSpc>
              <a:spcBef>
                <a:spcPts val="1010"/>
              </a:spcBef>
              <a:buSzPct val="102083"/>
              <a:buFont typeface="Arial"/>
              <a:buChar char="•"/>
              <a:tabLst>
                <a:tab pos="241300"/>
              </a:tabLst>
            </a:pPr>
            <a:r>
              <a:rPr sz="2400" b="1">
                <a:latin typeface="Verdana"/>
                <a:cs typeface="Verdana"/>
              </a:rPr>
              <a:t>8</a:t>
            </a:r>
            <a:r>
              <a:rPr sz="2400" b="1">
                <a:latin typeface="微软雅黑"/>
                <a:cs typeface="微软雅黑"/>
              </a:rPr>
              <a:t>月</a:t>
            </a:r>
            <a:r>
              <a:rPr sz="2400" b="1" spc="-10">
                <a:latin typeface="Verdana"/>
                <a:cs typeface="Verdana"/>
              </a:rPr>
              <a:t>24</a:t>
            </a:r>
            <a:r>
              <a:rPr sz="2400" b="1" spc="-5">
                <a:latin typeface="微软雅黑"/>
                <a:cs typeface="微软雅黑"/>
              </a:rPr>
              <a:t>日上午，金华市启动市管干部党章党规党纪轮训</a:t>
            </a:r>
            <a:r>
              <a:rPr sz="2400" b="1" spc="-20">
                <a:latin typeface="微软雅黑"/>
                <a:cs typeface="微软雅黑"/>
              </a:rPr>
              <a:t>工作。</a:t>
            </a:r>
            <a:endParaRPr sz="2400">
              <a:latin typeface="微软雅黑"/>
              <a:cs typeface="微软雅黑"/>
            </a:endParaRPr>
          </a:p>
          <a:p>
            <a:pPr marL="241300" marR="140335" indent="-228600" algn="just">
              <a:lnSpc>
                <a:spcPts val="2300"/>
              </a:lnSpc>
              <a:spcBef>
                <a:spcPts val="1005"/>
              </a:spcBef>
              <a:buSzPct val="102083"/>
              <a:buFont typeface="Arial"/>
              <a:buChar char="•"/>
              <a:tabLst>
                <a:tab pos="241300"/>
              </a:tabLst>
            </a:pPr>
            <a:r>
              <a:rPr sz="2400" b="1">
                <a:latin typeface="Verdana"/>
                <a:cs typeface="Verdana"/>
              </a:rPr>
              <a:t>8</a:t>
            </a:r>
            <a:r>
              <a:rPr sz="2400" b="1">
                <a:latin typeface="微软雅黑"/>
                <a:cs typeface="微软雅黑"/>
              </a:rPr>
              <a:t>月</a:t>
            </a:r>
            <a:r>
              <a:rPr sz="2400" b="1" spc="-10">
                <a:latin typeface="Verdana"/>
                <a:cs typeface="Verdana"/>
              </a:rPr>
              <a:t>25</a:t>
            </a:r>
            <a:r>
              <a:rPr sz="2400" b="1">
                <a:latin typeface="微软雅黑"/>
                <a:cs typeface="微软雅黑"/>
              </a:rPr>
              <a:t>日下午，台州市</a:t>
            </a:r>
            <a:r>
              <a:rPr sz="2400" b="1" spc="-10">
                <a:latin typeface="Verdana"/>
                <a:cs typeface="Verdana"/>
              </a:rPr>
              <a:t>1160</a:t>
            </a:r>
            <a:r>
              <a:rPr sz="2400" b="1" spc="-5">
                <a:latin typeface="微软雅黑"/>
                <a:cs typeface="微软雅黑"/>
              </a:rPr>
              <a:t>余名县处级党员领导干部党章党规党纪专题集中轮训开班。</a:t>
            </a:r>
            <a:endParaRPr sz="2400">
              <a:latin typeface="微软雅黑"/>
              <a:cs typeface="微软雅黑"/>
            </a:endParaRPr>
          </a:p>
          <a:p>
            <a:pPr marL="241300" indent="-228600">
              <a:lnSpc>
                <a:spcPct val="100000"/>
              </a:lnSpc>
              <a:spcBef>
                <a:spcPts val="455"/>
              </a:spcBef>
              <a:buSzPct val="102083"/>
              <a:buFont typeface="Arial"/>
              <a:buChar char="•"/>
              <a:tabLst>
                <a:tab pos="241300"/>
              </a:tabLst>
            </a:pPr>
            <a:r>
              <a:rPr sz="2400" b="1" spc="-20">
                <a:latin typeface="Times New Roman"/>
                <a:cs typeface="Times New Roman"/>
              </a:rPr>
              <a:t>…………</a:t>
            </a:r>
            <a:endParaRPr sz="2400">
              <a:latin typeface="Times New Roman"/>
              <a:cs typeface="Times New Roman"/>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p:nvPr/>
        </p:nvSpPr>
        <p:spPr>
          <a:xfrm>
            <a:off x="1116012" y="417512"/>
            <a:ext cx="7723505" cy="5854700"/>
          </a:xfrm>
          <a:custGeom>
            <a:rect l="l" t="t" r="r" b="b"/>
            <a:pathLst>
              <a:path w="7723505" h="5854700">
                <a:moveTo>
                  <a:pt x="7723187" y="5854700"/>
                </a:moveTo>
                <a:lnTo>
                  <a:pt x="0" y="5854700"/>
                </a:lnTo>
                <a:lnTo>
                  <a:pt x="0" y="0"/>
                </a:lnTo>
                <a:lnTo>
                  <a:pt x="7723187" y="0"/>
                </a:lnTo>
                <a:lnTo>
                  <a:pt x="7723187" y="5854700"/>
                </a:lnTo>
                <a:close/>
              </a:path>
            </a:pathLst>
          </a:custGeom>
          <a:solidFill>
            <a:srgbClr val="0079B1"/>
          </a:solidFill>
        </p:spPr>
        <p:txBody>
          <a:bodyPr wrap="square" lIns="0" tIns="0" rIns="0" bIns="0" rtlCol="0"/>
          <a:lstStyle/>
          <a:p/>
        </p:txBody>
      </p:sp>
      <p:sp>
        <p:nvSpPr>
          <p:cNvPr id="3" name="object 3"/>
          <p:cNvSpPr txBox="1">
            <a:spLocks noGrp="1"/>
          </p:cNvSpPr>
          <p:nvPr>
            <p:ph type="title"/>
          </p:nvPr>
        </p:nvSpPr>
        <p:spPr>
          <a:xfrm>
            <a:off x="2312352" y="436079"/>
            <a:ext cx="5283200" cy="574040"/>
          </a:xfrm>
          <a:prstGeom prst="rect">
            <a:avLst/>
          </a:prstGeom>
        </p:spPr>
        <p:txBody>
          <a:bodyPr vert="horz" wrap="square" lIns="0" tIns="12700" rIns="0" bIns="0" rtlCol="0">
            <a:spAutoFit/>
          </a:bodyPr>
          <a:lstStyle/>
          <a:p>
            <a:pPr marL="12700">
              <a:lnSpc>
                <a:spcPct val="100000"/>
              </a:lnSpc>
              <a:spcBef>
                <a:spcPts val="100"/>
              </a:spcBef>
            </a:pPr>
            <a:r>
              <a:rPr sz="3600">
                <a:solidFill>
                  <a:srgbClr val="F57F09"/>
                </a:solidFill>
              </a:rPr>
              <a:t>原因</a:t>
            </a:r>
            <a:r>
              <a:rPr sz="3600">
                <a:solidFill>
                  <a:srgbClr val="F57F09"/>
                </a:solidFill>
                <a:latin typeface="Times New Roman"/>
                <a:cs typeface="Times New Roman"/>
              </a:rPr>
              <a:t>1</a:t>
            </a:r>
            <a:r>
              <a:rPr sz="3600" spc="-10">
                <a:solidFill>
                  <a:srgbClr val="F57F09"/>
                </a:solidFill>
              </a:rPr>
              <a:t>：党员队伍规模庞大</a:t>
            </a:r>
            <a:endParaRPr sz="3600">
              <a:latin typeface="Times New Roman"/>
              <a:cs typeface="Times New Roman"/>
            </a:endParaRPr>
          </a:p>
        </p:txBody>
      </p:sp>
      <p:sp>
        <p:nvSpPr>
          <p:cNvPr id="4" name="object 4"/>
          <p:cNvSpPr txBox="1"/>
          <p:nvPr/>
        </p:nvSpPr>
        <p:spPr>
          <a:xfrm>
            <a:off x="1194752" y="1110133"/>
            <a:ext cx="7700645" cy="878840"/>
          </a:xfrm>
          <a:prstGeom prst="rect">
            <a:avLst/>
          </a:prstGeom>
        </p:spPr>
        <p:txBody>
          <a:bodyPr vert="horz" wrap="square" lIns="0" tIns="12700" rIns="0" bIns="0" rtlCol="0">
            <a:spAutoFit/>
          </a:bodyPr>
          <a:lstStyle/>
          <a:p>
            <a:pPr marL="12700">
              <a:lnSpc>
                <a:spcPct val="100000"/>
              </a:lnSpc>
              <a:spcBef>
                <a:spcPts val="100"/>
              </a:spcBef>
              <a:tabLst>
                <a:tab pos="3301365"/>
              </a:tabLst>
            </a:pPr>
            <a:r>
              <a:rPr sz="2800">
                <a:latin typeface="Times New Roman"/>
                <a:cs typeface="Times New Roman"/>
              </a:rPr>
              <a:t>1</a:t>
            </a:r>
            <a:r>
              <a:rPr sz="2800">
                <a:latin typeface="宋体"/>
                <a:cs typeface="宋体"/>
              </a:rPr>
              <a:t>、第</a:t>
            </a:r>
            <a:r>
              <a:rPr sz="2800">
                <a:latin typeface="Times New Roman"/>
                <a:cs typeface="Times New Roman"/>
              </a:rPr>
              <a:t>1</a:t>
            </a:r>
            <a:r>
              <a:rPr sz="2800">
                <a:latin typeface="宋体"/>
                <a:cs typeface="宋体"/>
              </a:rPr>
              <a:t>个</a:t>
            </a:r>
            <a:r>
              <a:rPr sz="2800">
                <a:latin typeface="Times New Roman"/>
                <a:cs typeface="Times New Roman"/>
              </a:rPr>
              <a:t>1000</a:t>
            </a:r>
            <a:r>
              <a:rPr sz="2800">
                <a:latin typeface="宋体"/>
                <a:cs typeface="宋体"/>
              </a:rPr>
              <a:t>万</a:t>
            </a:r>
            <a:r>
              <a:rPr sz="2800" spc="-50">
                <a:latin typeface="宋体"/>
                <a:cs typeface="宋体"/>
              </a:rPr>
              <a:t>，</a:t>
            </a:r>
            <a:r>
              <a:rPr sz="2800">
                <a:latin typeface="宋体"/>
                <a:cs typeface="宋体"/>
              </a:rPr>
              <a:t>	历经</a:t>
            </a:r>
            <a:r>
              <a:rPr sz="2800">
                <a:latin typeface="Times New Roman"/>
                <a:cs typeface="Times New Roman"/>
              </a:rPr>
              <a:t>35</a:t>
            </a:r>
            <a:r>
              <a:rPr sz="2800">
                <a:latin typeface="宋体"/>
                <a:cs typeface="宋体"/>
              </a:rPr>
              <a:t>年；（</a:t>
            </a:r>
            <a:r>
              <a:rPr sz="2800">
                <a:latin typeface="Times New Roman"/>
                <a:cs typeface="Times New Roman"/>
              </a:rPr>
              <a:t>1921-1956</a:t>
            </a:r>
            <a:r>
              <a:rPr sz="2800">
                <a:latin typeface="宋体"/>
                <a:cs typeface="宋体"/>
              </a:rPr>
              <a:t>年</a:t>
            </a:r>
            <a:r>
              <a:rPr sz="2800" spc="-50">
                <a:latin typeface="宋体"/>
                <a:cs typeface="宋体"/>
              </a:rPr>
              <a:t>）</a:t>
            </a:r>
            <a:endParaRPr sz="2800">
              <a:latin typeface="宋体"/>
              <a:cs typeface="宋体"/>
            </a:endParaRPr>
          </a:p>
          <a:p>
            <a:pPr marL="12700">
              <a:lnSpc>
                <a:spcPct val="100000"/>
              </a:lnSpc>
              <a:tabLst>
                <a:tab pos="5079365"/>
              </a:tabLst>
            </a:pPr>
            <a:r>
              <a:rPr sz="2800">
                <a:latin typeface="Times New Roman"/>
                <a:cs typeface="Times New Roman"/>
              </a:rPr>
              <a:t>2</a:t>
            </a:r>
            <a:r>
              <a:rPr sz="2800">
                <a:latin typeface="宋体"/>
                <a:cs typeface="宋体"/>
              </a:rPr>
              <a:t>、由</a:t>
            </a:r>
            <a:r>
              <a:rPr sz="2800">
                <a:latin typeface="Times New Roman"/>
                <a:cs typeface="Times New Roman"/>
              </a:rPr>
              <a:t>1000</a:t>
            </a:r>
            <a:r>
              <a:rPr sz="2800">
                <a:latin typeface="宋体"/>
                <a:cs typeface="宋体"/>
              </a:rPr>
              <a:t>万到</a:t>
            </a:r>
            <a:r>
              <a:rPr sz="2800">
                <a:latin typeface="Times New Roman"/>
                <a:cs typeface="Times New Roman"/>
              </a:rPr>
              <a:t>2000</a:t>
            </a:r>
            <a:r>
              <a:rPr sz="2800">
                <a:latin typeface="宋体"/>
                <a:cs typeface="宋体"/>
              </a:rPr>
              <a:t>万，</a:t>
            </a:r>
            <a:r>
              <a:rPr sz="2800" spc="-700">
                <a:latin typeface="宋体"/>
                <a:cs typeface="宋体"/>
              </a:rPr>
              <a:t> </a:t>
            </a:r>
            <a:r>
              <a:rPr sz="2800">
                <a:latin typeface="Times New Roman"/>
                <a:cs typeface="Times New Roman"/>
              </a:rPr>
              <a:t>11</a:t>
            </a:r>
            <a:r>
              <a:rPr sz="2800">
                <a:latin typeface="宋体"/>
                <a:cs typeface="宋体"/>
              </a:rPr>
              <a:t>年</a:t>
            </a:r>
            <a:r>
              <a:rPr sz="2800" spc="-50">
                <a:latin typeface="宋体"/>
                <a:cs typeface="宋体"/>
              </a:rPr>
              <a:t>；</a:t>
            </a:r>
            <a:r>
              <a:rPr sz="2800">
                <a:latin typeface="宋体"/>
                <a:cs typeface="宋体"/>
              </a:rPr>
              <a:t>	（</a:t>
            </a:r>
            <a:r>
              <a:rPr sz="2800">
                <a:latin typeface="Times New Roman"/>
                <a:cs typeface="Times New Roman"/>
              </a:rPr>
              <a:t>1956-1967</a:t>
            </a:r>
            <a:r>
              <a:rPr sz="2800">
                <a:latin typeface="宋体"/>
                <a:cs typeface="宋体"/>
              </a:rPr>
              <a:t>年</a:t>
            </a:r>
            <a:r>
              <a:rPr sz="2800" spc="-50">
                <a:latin typeface="宋体"/>
                <a:cs typeface="宋体"/>
              </a:rPr>
              <a:t>）</a:t>
            </a:r>
            <a:endParaRPr sz="2800">
              <a:latin typeface="宋体"/>
              <a:cs typeface="宋体"/>
            </a:endParaRPr>
          </a:p>
        </p:txBody>
      </p:sp>
      <p:sp>
        <p:nvSpPr>
          <p:cNvPr id="5" name="object 5"/>
          <p:cNvSpPr txBox="1"/>
          <p:nvPr/>
        </p:nvSpPr>
        <p:spPr>
          <a:xfrm>
            <a:off x="6262052" y="1963573"/>
            <a:ext cx="2633345" cy="452120"/>
          </a:xfrm>
          <a:prstGeom prst="rect">
            <a:avLst/>
          </a:prstGeom>
        </p:spPr>
        <p:txBody>
          <a:bodyPr vert="horz" wrap="square" lIns="0" tIns="12700" rIns="0" bIns="0" rtlCol="0">
            <a:spAutoFit/>
          </a:bodyPr>
          <a:lstStyle/>
          <a:p>
            <a:pPr marL="12700">
              <a:lnSpc>
                <a:spcPct val="100000"/>
              </a:lnSpc>
              <a:spcBef>
                <a:spcPts val="100"/>
              </a:spcBef>
            </a:pPr>
            <a:r>
              <a:rPr sz="2800">
                <a:latin typeface="宋体"/>
                <a:cs typeface="宋体"/>
              </a:rPr>
              <a:t>（</a:t>
            </a:r>
            <a:r>
              <a:rPr sz="2800">
                <a:latin typeface="Times New Roman"/>
                <a:cs typeface="Times New Roman"/>
              </a:rPr>
              <a:t>1967-1975</a:t>
            </a:r>
            <a:r>
              <a:rPr sz="2800">
                <a:latin typeface="宋体"/>
                <a:cs typeface="宋体"/>
              </a:rPr>
              <a:t>年</a:t>
            </a:r>
            <a:r>
              <a:rPr sz="2800" spc="-50">
                <a:latin typeface="宋体"/>
                <a:cs typeface="宋体"/>
              </a:rPr>
              <a:t>）</a:t>
            </a:r>
            <a:endParaRPr sz="2800">
              <a:latin typeface="宋体"/>
              <a:cs typeface="宋体"/>
            </a:endParaRPr>
          </a:p>
        </p:txBody>
      </p:sp>
      <p:sp>
        <p:nvSpPr>
          <p:cNvPr id="6" name="object 6"/>
          <p:cNvSpPr txBox="1"/>
          <p:nvPr/>
        </p:nvSpPr>
        <p:spPr>
          <a:xfrm>
            <a:off x="6262052" y="2390293"/>
            <a:ext cx="2633345" cy="452120"/>
          </a:xfrm>
          <a:prstGeom prst="rect">
            <a:avLst/>
          </a:prstGeom>
        </p:spPr>
        <p:txBody>
          <a:bodyPr vert="horz" wrap="square" lIns="0" tIns="12700" rIns="0" bIns="0" rtlCol="0">
            <a:spAutoFit/>
          </a:bodyPr>
          <a:lstStyle/>
          <a:p>
            <a:pPr marL="12700">
              <a:lnSpc>
                <a:spcPct val="100000"/>
              </a:lnSpc>
              <a:spcBef>
                <a:spcPts val="100"/>
              </a:spcBef>
            </a:pPr>
            <a:r>
              <a:rPr sz="2800">
                <a:latin typeface="宋体"/>
                <a:cs typeface="宋体"/>
              </a:rPr>
              <a:t>（</a:t>
            </a:r>
            <a:r>
              <a:rPr sz="2800">
                <a:latin typeface="Times New Roman"/>
                <a:cs typeface="Times New Roman"/>
              </a:rPr>
              <a:t>1975-1983</a:t>
            </a:r>
            <a:r>
              <a:rPr sz="2800">
                <a:latin typeface="宋体"/>
                <a:cs typeface="宋体"/>
              </a:rPr>
              <a:t>年</a:t>
            </a:r>
            <a:r>
              <a:rPr sz="2800" spc="-50">
                <a:latin typeface="宋体"/>
                <a:cs typeface="宋体"/>
              </a:rPr>
              <a:t>）</a:t>
            </a:r>
            <a:endParaRPr sz="2800">
              <a:latin typeface="宋体"/>
              <a:cs typeface="宋体"/>
            </a:endParaRPr>
          </a:p>
        </p:txBody>
      </p:sp>
      <p:sp>
        <p:nvSpPr>
          <p:cNvPr id="7" name="object 7"/>
          <p:cNvSpPr txBox="1"/>
          <p:nvPr/>
        </p:nvSpPr>
        <p:spPr>
          <a:xfrm>
            <a:off x="6262052" y="2817012"/>
            <a:ext cx="2633345" cy="452120"/>
          </a:xfrm>
          <a:prstGeom prst="rect">
            <a:avLst/>
          </a:prstGeom>
        </p:spPr>
        <p:txBody>
          <a:bodyPr vert="horz" wrap="square" lIns="0" tIns="12700" rIns="0" bIns="0" rtlCol="0">
            <a:spAutoFit/>
          </a:bodyPr>
          <a:lstStyle/>
          <a:p>
            <a:pPr marL="12700">
              <a:lnSpc>
                <a:spcPct val="100000"/>
              </a:lnSpc>
              <a:spcBef>
                <a:spcPts val="100"/>
              </a:spcBef>
            </a:pPr>
            <a:r>
              <a:rPr sz="2800">
                <a:latin typeface="宋体"/>
                <a:cs typeface="宋体"/>
              </a:rPr>
              <a:t>（</a:t>
            </a:r>
            <a:r>
              <a:rPr sz="2800">
                <a:latin typeface="Times New Roman"/>
                <a:cs typeface="Times New Roman"/>
              </a:rPr>
              <a:t>1983-1991</a:t>
            </a:r>
            <a:r>
              <a:rPr sz="2800">
                <a:latin typeface="宋体"/>
                <a:cs typeface="宋体"/>
              </a:rPr>
              <a:t>年</a:t>
            </a:r>
            <a:r>
              <a:rPr sz="2800" spc="-50">
                <a:latin typeface="宋体"/>
                <a:cs typeface="宋体"/>
              </a:rPr>
              <a:t>）</a:t>
            </a:r>
            <a:endParaRPr sz="2800">
              <a:latin typeface="宋体"/>
              <a:cs typeface="宋体"/>
            </a:endParaRPr>
          </a:p>
        </p:txBody>
      </p:sp>
      <p:sp>
        <p:nvSpPr>
          <p:cNvPr id="8" name="object 8"/>
          <p:cNvSpPr txBox="1"/>
          <p:nvPr/>
        </p:nvSpPr>
        <p:spPr>
          <a:xfrm>
            <a:off x="6262052" y="3243733"/>
            <a:ext cx="2633345" cy="452120"/>
          </a:xfrm>
          <a:prstGeom prst="rect">
            <a:avLst/>
          </a:prstGeom>
        </p:spPr>
        <p:txBody>
          <a:bodyPr vert="horz" wrap="square" lIns="0" tIns="12700" rIns="0" bIns="0" rtlCol="0">
            <a:spAutoFit/>
          </a:bodyPr>
          <a:lstStyle/>
          <a:p>
            <a:pPr marL="12700">
              <a:lnSpc>
                <a:spcPct val="100000"/>
              </a:lnSpc>
              <a:spcBef>
                <a:spcPts val="100"/>
              </a:spcBef>
            </a:pPr>
            <a:r>
              <a:rPr sz="2800">
                <a:latin typeface="宋体"/>
                <a:cs typeface="宋体"/>
              </a:rPr>
              <a:t>（</a:t>
            </a:r>
            <a:r>
              <a:rPr sz="2800">
                <a:latin typeface="Times New Roman"/>
                <a:cs typeface="Times New Roman"/>
              </a:rPr>
              <a:t>1991-1997</a:t>
            </a:r>
            <a:r>
              <a:rPr sz="2800">
                <a:latin typeface="宋体"/>
                <a:cs typeface="宋体"/>
              </a:rPr>
              <a:t>年</a:t>
            </a:r>
            <a:r>
              <a:rPr sz="2800" spc="-50">
                <a:latin typeface="宋体"/>
                <a:cs typeface="宋体"/>
              </a:rPr>
              <a:t>）</a:t>
            </a:r>
            <a:endParaRPr sz="2800">
              <a:latin typeface="宋体"/>
              <a:cs typeface="宋体"/>
            </a:endParaRPr>
          </a:p>
        </p:txBody>
      </p:sp>
      <p:sp>
        <p:nvSpPr>
          <p:cNvPr id="9" name="object 9"/>
          <p:cNvSpPr txBox="1"/>
          <p:nvPr/>
        </p:nvSpPr>
        <p:spPr>
          <a:xfrm>
            <a:off x="6262052" y="3670453"/>
            <a:ext cx="2633345" cy="452120"/>
          </a:xfrm>
          <a:prstGeom prst="rect">
            <a:avLst/>
          </a:prstGeom>
        </p:spPr>
        <p:txBody>
          <a:bodyPr vert="horz" wrap="square" lIns="0" tIns="12700" rIns="0" bIns="0" rtlCol="0">
            <a:spAutoFit/>
          </a:bodyPr>
          <a:lstStyle/>
          <a:p>
            <a:pPr marL="12700">
              <a:lnSpc>
                <a:spcPct val="100000"/>
              </a:lnSpc>
              <a:spcBef>
                <a:spcPts val="100"/>
              </a:spcBef>
            </a:pPr>
            <a:r>
              <a:rPr sz="2800">
                <a:latin typeface="宋体"/>
                <a:cs typeface="宋体"/>
              </a:rPr>
              <a:t>（</a:t>
            </a:r>
            <a:r>
              <a:rPr sz="2800">
                <a:latin typeface="Times New Roman"/>
                <a:cs typeface="Times New Roman"/>
              </a:rPr>
              <a:t>1997-2005</a:t>
            </a:r>
            <a:r>
              <a:rPr sz="2800">
                <a:latin typeface="宋体"/>
                <a:cs typeface="宋体"/>
              </a:rPr>
              <a:t>年</a:t>
            </a:r>
            <a:r>
              <a:rPr sz="2800" spc="-50">
                <a:latin typeface="宋体"/>
                <a:cs typeface="宋体"/>
              </a:rPr>
              <a:t>）</a:t>
            </a:r>
            <a:endParaRPr sz="2800">
              <a:latin typeface="宋体"/>
              <a:cs typeface="宋体"/>
            </a:endParaRPr>
          </a:p>
        </p:txBody>
      </p:sp>
      <p:sp>
        <p:nvSpPr>
          <p:cNvPr id="10" name="object 10"/>
          <p:cNvSpPr txBox="1"/>
          <p:nvPr/>
        </p:nvSpPr>
        <p:spPr>
          <a:xfrm>
            <a:off x="6262052" y="4097172"/>
            <a:ext cx="2633345" cy="452120"/>
          </a:xfrm>
          <a:prstGeom prst="rect">
            <a:avLst/>
          </a:prstGeom>
        </p:spPr>
        <p:txBody>
          <a:bodyPr vert="horz" wrap="square" lIns="0" tIns="12700" rIns="0" bIns="0" rtlCol="0">
            <a:spAutoFit/>
          </a:bodyPr>
          <a:lstStyle/>
          <a:p>
            <a:pPr marL="12700">
              <a:lnSpc>
                <a:spcPct val="100000"/>
              </a:lnSpc>
              <a:spcBef>
                <a:spcPts val="100"/>
              </a:spcBef>
            </a:pPr>
            <a:r>
              <a:rPr sz="2800">
                <a:latin typeface="宋体"/>
                <a:cs typeface="宋体"/>
              </a:rPr>
              <a:t>（</a:t>
            </a:r>
            <a:r>
              <a:rPr sz="2800">
                <a:latin typeface="Times New Roman"/>
                <a:cs typeface="Times New Roman"/>
              </a:rPr>
              <a:t>1995-2010</a:t>
            </a:r>
            <a:r>
              <a:rPr sz="2800">
                <a:latin typeface="宋体"/>
                <a:cs typeface="宋体"/>
              </a:rPr>
              <a:t>年</a:t>
            </a:r>
            <a:r>
              <a:rPr sz="2800" spc="-50">
                <a:latin typeface="宋体"/>
                <a:cs typeface="宋体"/>
              </a:rPr>
              <a:t>）</a:t>
            </a:r>
            <a:endParaRPr sz="2800">
              <a:latin typeface="宋体"/>
              <a:cs typeface="宋体"/>
            </a:endParaRPr>
          </a:p>
        </p:txBody>
      </p:sp>
      <p:sp>
        <p:nvSpPr>
          <p:cNvPr id="11" name="object 11"/>
          <p:cNvSpPr txBox="1"/>
          <p:nvPr/>
        </p:nvSpPr>
        <p:spPr>
          <a:xfrm>
            <a:off x="1194752" y="1963573"/>
            <a:ext cx="4826000" cy="3012440"/>
          </a:xfrm>
          <a:prstGeom prst="rect">
            <a:avLst/>
          </a:prstGeom>
        </p:spPr>
        <p:txBody>
          <a:bodyPr vert="horz" wrap="square" lIns="0" tIns="12700" rIns="0" bIns="0" rtlCol="0">
            <a:spAutoFit/>
          </a:bodyPr>
          <a:lstStyle/>
          <a:p>
            <a:pPr marL="12700">
              <a:lnSpc>
                <a:spcPct val="100000"/>
              </a:lnSpc>
              <a:spcBef>
                <a:spcPts val="100"/>
              </a:spcBef>
              <a:tabLst>
                <a:tab pos="3923665"/>
              </a:tabLst>
            </a:pPr>
            <a:r>
              <a:rPr sz="2800">
                <a:latin typeface="Times New Roman"/>
                <a:cs typeface="Times New Roman"/>
              </a:rPr>
              <a:t>3</a:t>
            </a:r>
            <a:r>
              <a:rPr sz="2800">
                <a:latin typeface="宋体"/>
                <a:cs typeface="宋体"/>
              </a:rPr>
              <a:t>、由</a:t>
            </a:r>
            <a:r>
              <a:rPr sz="2800">
                <a:latin typeface="Times New Roman"/>
                <a:cs typeface="Times New Roman"/>
              </a:rPr>
              <a:t>2000</a:t>
            </a:r>
            <a:r>
              <a:rPr sz="2800">
                <a:latin typeface="宋体"/>
                <a:cs typeface="宋体"/>
              </a:rPr>
              <a:t>万到</a:t>
            </a:r>
            <a:r>
              <a:rPr sz="2800">
                <a:latin typeface="Times New Roman"/>
                <a:cs typeface="Times New Roman"/>
              </a:rPr>
              <a:t>3000</a:t>
            </a:r>
            <a:r>
              <a:rPr sz="2800">
                <a:latin typeface="宋体"/>
                <a:cs typeface="宋体"/>
              </a:rPr>
              <a:t>万</a:t>
            </a:r>
            <a:r>
              <a:rPr sz="2800" spc="-50">
                <a:latin typeface="宋体"/>
                <a:cs typeface="宋体"/>
              </a:rPr>
              <a:t>，</a:t>
            </a:r>
            <a:r>
              <a:rPr sz="2800">
                <a:latin typeface="宋体"/>
                <a:cs typeface="宋体"/>
              </a:rPr>
              <a:t>	</a:t>
            </a:r>
            <a:r>
              <a:rPr sz="2800">
                <a:latin typeface="Times New Roman"/>
                <a:cs typeface="Times New Roman"/>
              </a:rPr>
              <a:t>8</a:t>
            </a:r>
            <a:r>
              <a:rPr sz="2800">
                <a:latin typeface="宋体"/>
                <a:cs typeface="宋体"/>
              </a:rPr>
              <a:t>年</a:t>
            </a:r>
            <a:r>
              <a:rPr sz="2800" spc="-50">
                <a:latin typeface="宋体"/>
                <a:cs typeface="宋体"/>
              </a:rPr>
              <a:t>；</a:t>
            </a:r>
            <a:endParaRPr sz="2800">
              <a:latin typeface="宋体"/>
              <a:cs typeface="宋体"/>
            </a:endParaRPr>
          </a:p>
          <a:p>
            <a:pPr marL="12700">
              <a:lnSpc>
                <a:spcPct val="100000"/>
              </a:lnSpc>
              <a:tabLst>
                <a:tab pos="3923665"/>
              </a:tabLst>
            </a:pPr>
            <a:r>
              <a:rPr sz="2800">
                <a:latin typeface="Times New Roman"/>
                <a:cs typeface="Times New Roman"/>
              </a:rPr>
              <a:t>4</a:t>
            </a:r>
            <a:r>
              <a:rPr sz="2800">
                <a:latin typeface="宋体"/>
                <a:cs typeface="宋体"/>
              </a:rPr>
              <a:t>、由</a:t>
            </a:r>
            <a:r>
              <a:rPr sz="2800">
                <a:latin typeface="Times New Roman"/>
                <a:cs typeface="Times New Roman"/>
              </a:rPr>
              <a:t>3000</a:t>
            </a:r>
            <a:r>
              <a:rPr sz="2800">
                <a:latin typeface="宋体"/>
                <a:cs typeface="宋体"/>
              </a:rPr>
              <a:t>万到</a:t>
            </a:r>
            <a:r>
              <a:rPr sz="2800">
                <a:latin typeface="Times New Roman"/>
                <a:cs typeface="Times New Roman"/>
              </a:rPr>
              <a:t>4000</a:t>
            </a:r>
            <a:r>
              <a:rPr sz="2800">
                <a:latin typeface="宋体"/>
                <a:cs typeface="宋体"/>
              </a:rPr>
              <a:t>万</a:t>
            </a:r>
            <a:r>
              <a:rPr sz="2800" spc="-50">
                <a:latin typeface="宋体"/>
                <a:cs typeface="宋体"/>
              </a:rPr>
              <a:t>，</a:t>
            </a:r>
            <a:r>
              <a:rPr sz="2800">
                <a:latin typeface="宋体"/>
                <a:cs typeface="宋体"/>
              </a:rPr>
              <a:t>	</a:t>
            </a:r>
            <a:r>
              <a:rPr sz="2800">
                <a:latin typeface="Times New Roman"/>
                <a:cs typeface="Times New Roman"/>
              </a:rPr>
              <a:t>8</a:t>
            </a:r>
            <a:r>
              <a:rPr sz="2800">
                <a:latin typeface="宋体"/>
                <a:cs typeface="宋体"/>
              </a:rPr>
              <a:t>年</a:t>
            </a:r>
            <a:r>
              <a:rPr sz="2800" spc="-50">
                <a:latin typeface="宋体"/>
                <a:cs typeface="宋体"/>
              </a:rPr>
              <a:t>；</a:t>
            </a:r>
            <a:endParaRPr sz="2800">
              <a:latin typeface="宋体"/>
              <a:cs typeface="宋体"/>
            </a:endParaRPr>
          </a:p>
          <a:p>
            <a:pPr marL="12700">
              <a:lnSpc>
                <a:spcPct val="100000"/>
              </a:lnSpc>
              <a:tabLst>
                <a:tab pos="3923665"/>
              </a:tabLst>
            </a:pPr>
            <a:r>
              <a:rPr sz="2800">
                <a:latin typeface="Times New Roman"/>
                <a:cs typeface="Times New Roman"/>
              </a:rPr>
              <a:t>5</a:t>
            </a:r>
            <a:r>
              <a:rPr sz="2800">
                <a:latin typeface="宋体"/>
                <a:cs typeface="宋体"/>
              </a:rPr>
              <a:t>、由</a:t>
            </a:r>
            <a:r>
              <a:rPr sz="2800">
                <a:latin typeface="Times New Roman"/>
                <a:cs typeface="Times New Roman"/>
              </a:rPr>
              <a:t>4000</a:t>
            </a:r>
            <a:r>
              <a:rPr sz="2800">
                <a:latin typeface="宋体"/>
                <a:cs typeface="宋体"/>
              </a:rPr>
              <a:t>万到</a:t>
            </a:r>
            <a:r>
              <a:rPr sz="2800">
                <a:latin typeface="Times New Roman"/>
                <a:cs typeface="Times New Roman"/>
              </a:rPr>
              <a:t>5000</a:t>
            </a:r>
            <a:r>
              <a:rPr sz="2800">
                <a:latin typeface="宋体"/>
                <a:cs typeface="宋体"/>
              </a:rPr>
              <a:t>万</a:t>
            </a:r>
            <a:r>
              <a:rPr sz="2800" spc="-50">
                <a:latin typeface="宋体"/>
                <a:cs typeface="宋体"/>
              </a:rPr>
              <a:t>，</a:t>
            </a:r>
            <a:r>
              <a:rPr sz="2800">
                <a:latin typeface="宋体"/>
                <a:cs typeface="宋体"/>
              </a:rPr>
              <a:t>	</a:t>
            </a:r>
            <a:r>
              <a:rPr sz="2800">
                <a:latin typeface="Times New Roman"/>
                <a:cs typeface="Times New Roman"/>
              </a:rPr>
              <a:t>8</a:t>
            </a:r>
            <a:r>
              <a:rPr sz="2800">
                <a:latin typeface="宋体"/>
                <a:cs typeface="宋体"/>
              </a:rPr>
              <a:t>年</a:t>
            </a:r>
            <a:r>
              <a:rPr sz="2800" spc="-50">
                <a:latin typeface="宋体"/>
                <a:cs typeface="宋体"/>
              </a:rPr>
              <a:t>；</a:t>
            </a:r>
            <a:endParaRPr sz="2800">
              <a:latin typeface="宋体"/>
              <a:cs typeface="宋体"/>
            </a:endParaRPr>
          </a:p>
          <a:p>
            <a:pPr marL="12700">
              <a:lnSpc>
                <a:spcPct val="100000"/>
              </a:lnSpc>
              <a:tabLst>
                <a:tab pos="3923665"/>
              </a:tabLst>
            </a:pPr>
            <a:r>
              <a:rPr sz="2800">
                <a:latin typeface="Times New Roman"/>
                <a:cs typeface="Times New Roman"/>
              </a:rPr>
              <a:t>6</a:t>
            </a:r>
            <a:r>
              <a:rPr sz="2800">
                <a:latin typeface="宋体"/>
                <a:cs typeface="宋体"/>
              </a:rPr>
              <a:t>、由</a:t>
            </a:r>
            <a:r>
              <a:rPr sz="2800">
                <a:latin typeface="Times New Roman"/>
                <a:cs typeface="Times New Roman"/>
              </a:rPr>
              <a:t>5000</a:t>
            </a:r>
            <a:r>
              <a:rPr sz="2800">
                <a:latin typeface="宋体"/>
                <a:cs typeface="宋体"/>
              </a:rPr>
              <a:t>万到</a:t>
            </a:r>
            <a:r>
              <a:rPr sz="2800">
                <a:latin typeface="Times New Roman"/>
                <a:cs typeface="Times New Roman"/>
              </a:rPr>
              <a:t>6000</a:t>
            </a:r>
            <a:r>
              <a:rPr sz="2800">
                <a:latin typeface="宋体"/>
                <a:cs typeface="宋体"/>
              </a:rPr>
              <a:t>万</a:t>
            </a:r>
            <a:r>
              <a:rPr sz="2800" spc="-50">
                <a:latin typeface="宋体"/>
                <a:cs typeface="宋体"/>
              </a:rPr>
              <a:t>，</a:t>
            </a:r>
            <a:r>
              <a:rPr sz="2800">
                <a:latin typeface="宋体"/>
                <a:cs typeface="宋体"/>
              </a:rPr>
              <a:t>	</a:t>
            </a:r>
            <a:r>
              <a:rPr sz="2800">
                <a:latin typeface="Times New Roman"/>
                <a:cs typeface="Times New Roman"/>
              </a:rPr>
              <a:t>6</a:t>
            </a:r>
            <a:r>
              <a:rPr sz="2800">
                <a:latin typeface="宋体"/>
                <a:cs typeface="宋体"/>
              </a:rPr>
              <a:t>年</a:t>
            </a:r>
            <a:r>
              <a:rPr sz="2800" spc="-50">
                <a:latin typeface="宋体"/>
                <a:cs typeface="宋体"/>
              </a:rPr>
              <a:t>；</a:t>
            </a:r>
            <a:endParaRPr sz="2800">
              <a:latin typeface="宋体"/>
              <a:cs typeface="宋体"/>
            </a:endParaRPr>
          </a:p>
          <a:p>
            <a:pPr marL="12700">
              <a:lnSpc>
                <a:spcPct val="100000"/>
              </a:lnSpc>
              <a:tabLst>
                <a:tab pos="3923665"/>
              </a:tabLst>
            </a:pPr>
            <a:r>
              <a:rPr sz="2800">
                <a:latin typeface="Times New Roman"/>
                <a:cs typeface="Times New Roman"/>
              </a:rPr>
              <a:t>7</a:t>
            </a:r>
            <a:r>
              <a:rPr sz="2800">
                <a:latin typeface="宋体"/>
                <a:cs typeface="宋体"/>
              </a:rPr>
              <a:t>、由</a:t>
            </a:r>
            <a:r>
              <a:rPr sz="2800">
                <a:latin typeface="Times New Roman"/>
                <a:cs typeface="Times New Roman"/>
              </a:rPr>
              <a:t>6000</a:t>
            </a:r>
            <a:r>
              <a:rPr sz="2800">
                <a:latin typeface="宋体"/>
                <a:cs typeface="宋体"/>
              </a:rPr>
              <a:t>万到</a:t>
            </a:r>
            <a:r>
              <a:rPr sz="2800">
                <a:latin typeface="Times New Roman"/>
                <a:cs typeface="Times New Roman"/>
              </a:rPr>
              <a:t>7000</a:t>
            </a:r>
            <a:r>
              <a:rPr sz="2800">
                <a:latin typeface="宋体"/>
                <a:cs typeface="宋体"/>
              </a:rPr>
              <a:t>万</a:t>
            </a:r>
            <a:r>
              <a:rPr sz="2800" spc="-50">
                <a:latin typeface="宋体"/>
                <a:cs typeface="宋体"/>
              </a:rPr>
              <a:t>，</a:t>
            </a:r>
            <a:r>
              <a:rPr sz="2800">
                <a:latin typeface="宋体"/>
                <a:cs typeface="宋体"/>
              </a:rPr>
              <a:t>	</a:t>
            </a:r>
            <a:r>
              <a:rPr sz="2800">
                <a:latin typeface="Times New Roman"/>
                <a:cs typeface="Times New Roman"/>
              </a:rPr>
              <a:t>8</a:t>
            </a:r>
            <a:r>
              <a:rPr sz="2800">
                <a:latin typeface="宋体"/>
                <a:cs typeface="宋体"/>
              </a:rPr>
              <a:t>年</a:t>
            </a:r>
            <a:r>
              <a:rPr sz="2800" spc="-50">
                <a:latin typeface="宋体"/>
                <a:cs typeface="宋体"/>
              </a:rPr>
              <a:t>；</a:t>
            </a:r>
            <a:endParaRPr sz="2800">
              <a:latin typeface="宋体"/>
              <a:cs typeface="宋体"/>
            </a:endParaRPr>
          </a:p>
          <a:p>
            <a:pPr marL="12700">
              <a:lnSpc>
                <a:spcPct val="100000"/>
              </a:lnSpc>
              <a:tabLst>
                <a:tab pos="3923665"/>
              </a:tabLst>
            </a:pPr>
            <a:r>
              <a:rPr sz="2800">
                <a:latin typeface="Times New Roman"/>
                <a:cs typeface="Times New Roman"/>
              </a:rPr>
              <a:t>8</a:t>
            </a:r>
            <a:r>
              <a:rPr sz="2800">
                <a:latin typeface="宋体"/>
                <a:cs typeface="宋体"/>
              </a:rPr>
              <a:t>、由</a:t>
            </a:r>
            <a:r>
              <a:rPr sz="2800">
                <a:latin typeface="Times New Roman"/>
                <a:cs typeface="Times New Roman"/>
              </a:rPr>
              <a:t>7000</a:t>
            </a:r>
            <a:r>
              <a:rPr sz="2800">
                <a:latin typeface="宋体"/>
                <a:cs typeface="宋体"/>
              </a:rPr>
              <a:t>万到</a:t>
            </a:r>
            <a:r>
              <a:rPr sz="2800">
                <a:latin typeface="Times New Roman"/>
                <a:cs typeface="Times New Roman"/>
              </a:rPr>
              <a:t>8000</a:t>
            </a:r>
            <a:r>
              <a:rPr sz="2800">
                <a:latin typeface="宋体"/>
                <a:cs typeface="宋体"/>
              </a:rPr>
              <a:t>万</a:t>
            </a:r>
            <a:r>
              <a:rPr sz="2800" spc="-50">
                <a:latin typeface="宋体"/>
                <a:cs typeface="宋体"/>
              </a:rPr>
              <a:t>，</a:t>
            </a:r>
            <a:r>
              <a:rPr sz="2800">
                <a:latin typeface="宋体"/>
                <a:cs typeface="宋体"/>
              </a:rPr>
              <a:t>	</a:t>
            </a:r>
            <a:r>
              <a:rPr sz="2800">
                <a:latin typeface="Times New Roman"/>
                <a:cs typeface="Times New Roman"/>
              </a:rPr>
              <a:t>5</a:t>
            </a:r>
            <a:r>
              <a:rPr sz="2800">
                <a:latin typeface="宋体"/>
                <a:cs typeface="宋体"/>
              </a:rPr>
              <a:t>年</a:t>
            </a:r>
            <a:r>
              <a:rPr sz="2800" spc="-50">
                <a:latin typeface="宋体"/>
                <a:cs typeface="宋体"/>
              </a:rPr>
              <a:t>。</a:t>
            </a:r>
            <a:endParaRPr sz="2800">
              <a:latin typeface="宋体"/>
              <a:cs typeface="宋体"/>
            </a:endParaRPr>
          </a:p>
          <a:p>
            <a:pPr marL="12700">
              <a:lnSpc>
                <a:spcPct val="100000"/>
              </a:lnSpc>
              <a:tabLst>
                <a:tab pos="3923665"/>
              </a:tabLst>
            </a:pPr>
            <a:r>
              <a:rPr sz="2800">
                <a:latin typeface="Times New Roman"/>
                <a:cs typeface="Times New Roman"/>
              </a:rPr>
              <a:t>9</a:t>
            </a:r>
            <a:r>
              <a:rPr sz="2800">
                <a:latin typeface="宋体"/>
                <a:cs typeface="宋体"/>
              </a:rPr>
              <a:t>、由</a:t>
            </a:r>
            <a:r>
              <a:rPr sz="2800">
                <a:latin typeface="Times New Roman"/>
                <a:cs typeface="Times New Roman"/>
              </a:rPr>
              <a:t>8000</a:t>
            </a:r>
            <a:r>
              <a:rPr sz="2800">
                <a:latin typeface="宋体"/>
                <a:cs typeface="宋体"/>
              </a:rPr>
              <a:t>万到</a:t>
            </a:r>
            <a:r>
              <a:rPr sz="2800">
                <a:latin typeface="Times New Roman"/>
                <a:cs typeface="Times New Roman"/>
              </a:rPr>
              <a:t>9000</a:t>
            </a:r>
            <a:r>
              <a:rPr sz="2800">
                <a:latin typeface="宋体"/>
                <a:cs typeface="宋体"/>
              </a:rPr>
              <a:t>万</a:t>
            </a:r>
            <a:r>
              <a:rPr sz="2800" spc="-50">
                <a:latin typeface="宋体"/>
                <a:cs typeface="宋体"/>
              </a:rPr>
              <a:t>，</a:t>
            </a:r>
            <a:r>
              <a:rPr sz="2800">
                <a:latin typeface="宋体"/>
                <a:cs typeface="宋体"/>
              </a:rPr>
              <a:t>	</a:t>
            </a:r>
            <a:r>
              <a:rPr sz="2800" spc="-50">
                <a:latin typeface="宋体"/>
                <a:cs typeface="宋体"/>
              </a:rPr>
              <a:t>？</a:t>
            </a:r>
            <a:endParaRPr sz="2800">
              <a:latin typeface="宋体"/>
              <a:cs typeface="宋体"/>
            </a:endParaRPr>
          </a:p>
        </p:txBody>
      </p:sp>
      <p:sp>
        <p:nvSpPr>
          <p:cNvPr id="12" name="object 12"/>
          <p:cNvSpPr txBox="1"/>
          <p:nvPr/>
        </p:nvSpPr>
        <p:spPr>
          <a:xfrm>
            <a:off x="1194752" y="5104760"/>
            <a:ext cx="7493000" cy="1122680"/>
          </a:xfrm>
          <a:prstGeom prst="rect">
            <a:avLst/>
          </a:prstGeom>
        </p:spPr>
        <p:txBody>
          <a:bodyPr vert="horz" wrap="square" lIns="0" tIns="12700" rIns="0" bIns="0" rtlCol="0">
            <a:spAutoFit/>
          </a:bodyPr>
          <a:lstStyle/>
          <a:p>
            <a:pPr marL="12700" marR="5080">
              <a:lnSpc>
                <a:spcPct val="100000"/>
              </a:lnSpc>
              <a:spcBef>
                <a:spcPts val="100"/>
              </a:spcBef>
            </a:pPr>
            <a:r>
              <a:rPr sz="2400" b="1">
                <a:solidFill>
                  <a:srgbClr val="300223"/>
                </a:solidFill>
                <a:latin typeface="Microsoft JhengHei"/>
                <a:cs typeface="Microsoft JhengHei"/>
              </a:rPr>
              <a:t>现在，我党是一个有着</a:t>
            </a:r>
            <a:r>
              <a:rPr sz="2400" b="1">
                <a:solidFill>
                  <a:srgbClr val="300223"/>
                </a:solidFill>
                <a:latin typeface="Times New Roman"/>
                <a:cs typeface="Times New Roman"/>
              </a:rPr>
              <a:t>430</a:t>
            </a:r>
            <a:r>
              <a:rPr sz="2400" b="1">
                <a:solidFill>
                  <a:srgbClr val="300223"/>
                </a:solidFill>
                <a:latin typeface="Microsoft JhengHei"/>
                <a:cs typeface="Microsoft JhengHei"/>
              </a:rPr>
              <a:t>多万个党组织、</a:t>
            </a:r>
            <a:r>
              <a:rPr sz="2400" b="1">
                <a:solidFill>
                  <a:srgbClr val="300223"/>
                </a:solidFill>
                <a:latin typeface="Times New Roman"/>
                <a:cs typeface="Times New Roman"/>
              </a:rPr>
              <a:t>8700</a:t>
            </a:r>
            <a:r>
              <a:rPr sz="2400" b="1" spc="-15">
                <a:solidFill>
                  <a:srgbClr val="300223"/>
                </a:solidFill>
                <a:latin typeface="Microsoft JhengHei"/>
                <a:cs typeface="Microsoft JhengHei"/>
              </a:rPr>
              <a:t>多万名党</a:t>
            </a:r>
            <a:r>
              <a:rPr sz="2400" b="1">
                <a:solidFill>
                  <a:srgbClr val="300223"/>
                </a:solidFill>
                <a:latin typeface="Microsoft JhengHei"/>
                <a:cs typeface="Microsoft JhengHei"/>
              </a:rPr>
              <a:t>员的大党，相当于一个大国的人口数量。我县也有</a:t>
            </a:r>
            <a:r>
              <a:rPr sz="2400" b="1" spc="-20">
                <a:solidFill>
                  <a:srgbClr val="300223"/>
                </a:solidFill>
                <a:latin typeface="Times New Roman"/>
                <a:cs typeface="Times New Roman"/>
              </a:rPr>
              <a:t>1556</a:t>
            </a:r>
            <a:r>
              <a:rPr sz="2400" b="1">
                <a:solidFill>
                  <a:srgbClr val="300223"/>
                </a:solidFill>
                <a:latin typeface="Microsoft JhengHei"/>
                <a:cs typeface="Microsoft JhengHei"/>
              </a:rPr>
              <a:t>个党组织、 </a:t>
            </a:r>
            <a:r>
              <a:rPr sz="2400" b="1">
                <a:solidFill>
                  <a:srgbClr val="300223"/>
                </a:solidFill>
                <a:latin typeface="Times New Roman"/>
                <a:cs typeface="Times New Roman"/>
              </a:rPr>
              <a:t>28000</a:t>
            </a:r>
            <a:r>
              <a:rPr sz="2400" b="1">
                <a:solidFill>
                  <a:srgbClr val="300223"/>
                </a:solidFill>
                <a:latin typeface="Microsoft JhengHei"/>
                <a:cs typeface="Microsoft JhengHei"/>
              </a:rPr>
              <a:t>多名党员，</a:t>
            </a:r>
            <a:r>
              <a:rPr sz="2400" b="1" spc="-5">
                <a:solidFill>
                  <a:srgbClr val="F5310B"/>
                </a:solidFill>
                <a:latin typeface="Microsoft JhengHei"/>
                <a:cs typeface="Microsoft JhengHei"/>
              </a:rPr>
              <a:t>管党治党任务极其繁重。</a:t>
            </a:r>
            <a:endParaRPr sz="2400">
              <a:latin typeface="Microsoft JhengHei"/>
              <a:cs typeface="Microsoft JhengHei"/>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3251200" y="1879600"/>
            <a:ext cx="2981325" cy="4978400"/>
          </a:xfrm>
          <a:prstGeom prst="rect">
            <a:avLst/>
          </a:prstGeom>
        </p:spPr>
      </p:pic>
      <p:sp>
        <p:nvSpPr>
          <p:cNvPr id="3" name="object 3"/>
          <p:cNvSpPr/>
          <p:nvPr/>
        </p:nvSpPr>
        <p:spPr>
          <a:xfrm>
            <a:off x="228332" y="249237"/>
            <a:ext cx="499745" cy="626745"/>
          </a:xfrm>
          <a:custGeom>
            <a:rect l="l" t="t" r="r" b="b"/>
            <a:pathLst>
              <a:path w="499745" h="626744">
                <a:moveTo>
                  <a:pt x="482047" y="416063"/>
                </a:moveTo>
                <a:lnTo>
                  <a:pt x="391705" y="416063"/>
                </a:lnTo>
                <a:lnTo>
                  <a:pt x="407004" y="374910"/>
                </a:lnTo>
                <a:lnTo>
                  <a:pt x="415611" y="330934"/>
                </a:lnTo>
                <a:lnTo>
                  <a:pt x="417652" y="285154"/>
                </a:lnTo>
                <a:lnTo>
                  <a:pt x="413254" y="238593"/>
                </a:lnTo>
                <a:lnTo>
                  <a:pt x="402542" y="192271"/>
                </a:lnTo>
                <a:lnTo>
                  <a:pt x="385644" y="147210"/>
                </a:lnTo>
                <a:lnTo>
                  <a:pt x="362685" y="104431"/>
                </a:lnTo>
                <a:lnTo>
                  <a:pt x="333792" y="64956"/>
                </a:lnTo>
                <a:lnTo>
                  <a:pt x="299091" y="29805"/>
                </a:lnTo>
                <a:lnTo>
                  <a:pt x="258708" y="0"/>
                </a:lnTo>
                <a:lnTo>
                  <a:pt x="289693" y="4749"/>
                </a:lnTo>
                <a:lnTo>
                  <a:pt x="352345" y="31166"/>
                </a:lnTo>
                <a:lnTo>
                  <a:pt x="410726" y="78424"/>
                </a:lnTo>
                <a:lnTo>
                  <a:pt x="436374" y="109226"/>
                </a:lnTo>
                <a:lnTo>
                  <a:pt x="458624" y="144466"/>
                </a:lnTo>
                <a:lnTo>
                  <a:pt x="476700" y="183887"/>
                </a:lnTo>
                <a:lnTo>
                  <a:pt x="489824" y="227232"/>
                </a:lnTo>
                <a:lnTo>
                  <a:pt x="497221" y="274244"/>
                </a:lnTo>
                <a:lnTo>
                  <a:pt x="498113" y="324666"/>
                </a:lnTo>
                <a:lnTo>
                  <a:pt x="491724" y="378239"/>
                </a:lnTo>
                <a:lnTo>
                  <a:pt x="482047" y="416063"/>
                </a:lnTo>
                <a:close/>
              </a:path>
              <a:path w="499745" h="626744">
                <a:moveTo>
                  <a:pt x="268995" y="104803"/>
                </a:moveTo>
                <a:lnTo>
                  <a:pt x="204625" y="104803"/>
                </a:lnTo>
                <a:lnTo>
                  <a:pt x="226195" y="97580"/>
                </a:lnTo>
                <a:lnTo>
                  <a:pt x="250290" y="80901"/>
                </a:lnTo>
                <a:lnTo>
                  <a:pt x="268995" y="104803"/>
                </a:lnTo>
                <a:close/>
              </a:path>
              <a:path w="499745" h="626744">
                <a:moveTo>
                  <a:pt x="116451" y="342516"/>
                </a:moveTo>
                <a:lnTo>
                  <a:pt x="46585" y="256362"/>
                </a:lnTo>
                <a:lnTo>
                  <a:pt x="170323" y="98762"/>
                </a:lnTo>
                <a:lnTo>
                  <a:pt x="185896" y="104541"/>
                </a:lnTo>
                <a:lnTo>
                  <a:pt x="204625" y="104803"/>
                </a:lnTo>
                <a:lnTo>
                  <a:pt x="268995" y="104803"/>
                </a:lnTo>
                <a:lnTo>
                  <a:pt x="285644" y="126079"/>
                </a:lnTo>
                <a:lnTo>
                  <a:pt x="224196" y="205930"/>
                </a:lnTo>
                <a:lnTo>
                  <a:pt x="287012" y="284730"/>
                </a:lnTo>
                <a:lnTo>
                  <a:pt x="161906" y="284730"/>
                </a:lnTo>
                <a:lnTo>
                  <a:pt x="116451" y="342516"/>
                </a:lnTo>
                <a:close/>
              </a:path>
              <a:path w="499745" h="626744">
                <a:moveTo>
                  <a:pt x="477863" y="524707"/>
                </a:moveTo>
                <a:lnTo>
                  <a:pt x="236218" y="524707"/>
                </a:lnTo>
                <a:lnTo>
                  <a:pt x="280539" y="515894"/>
                </a:lnTo>
                <a:lnTo>
                  <a:pt x="327731" y="493812"/>
                </a:lnTo>
                <a:lnTo>
                  <a:pt x="161906" y="284730"/>
                </a:lnTo>
                <a:lnTo>
                  <a:pt x="287012" y="284730"/>
                </a:lnTo>
                <a:lnTo>
                  <a:pt x="391705" y="416063"/>
                </a:lnTo>
                <a:lnTo>
                  <a:pt x="482047" y="416063"/>
                </a:lnTo>
                <a:lnTo>
                  <a:pt x="477277" y="434707"/>
                </a:lnTo>
                <a:lnTo>
                  <a:pt x="453995" y="493812"/>
                </a:lnTo>
                <a:lnTo>
                  <a:pt x="477863" y="524707"/>
                </a:lnTo>
                <a:close/>
              </a:path>
              <a:path w="499745" h="626744">
                <a:moveTo>
                  <a:pt x="28593" y="621205"/>
                </a:moveTo>
                <a:lnTo>
                  <a:pt x="16085" y="614769"/>
                </a:lnTo>
                <a:lnTo>
                  <a:pt x="6181" y="602030"/>
                </a:lnTo>
                <a:lnTo>
                  <a:pt x="0" y="573088"/>
                </a:lnTo>
                <a:lnTo>
                  <a:pt x="8496" y="547002"/>
                </a:lnTo>
                <a:lnTo>
                  <a:pt x="26778" y="529781"/>
                </a:lnTo>
                <a:lnTo>
                  <a:pt x="49952" y="527433"/>
                </a:lnTo>
                <a:lnTo>
                  <a:pt x="40627" y="514612"/>
                </a:lnTo>
                <a:lnTo>
                  <a:pt x="31539" y="501298"/>
                </a:lnTo>
                <a:lnTo>
                  <a:pt x="22609" y="487393"/>
                </a:lnTo>
                <a:lnTo>
                  <a:pt x="13757" y="472798"/>
                </a:lnTo>
                <a:lnTo>
                  <a:pt x="49952" y="427620"/>
                </a:lnTo>
                <a:lnTo>
                  <a:pt x="83230" y="460344"/>
                </a:lnTo>
                <a:lnTo>
                  <a:pt x="118274" y="488068"/>
                </a:lnTo>
                <a:lnTo>
                  <a:pt x="155307" y="509140"/>
                </a:lnTo>
                <a:lnTo>
                  <a:pt x="194548" y="521904"/>
                </a:lnTo>
                <a:lnTo>
                  <a:pt x="236218" y="524707"/>
                </a:lnTo>
                <a:lnTo>
                  <a:pt x="477863" y="524707"/>
                </a:lnTo>
                <a:lnTo>
                  <a:pt x="499449" y="552649"/>
                </a:lnTo>
                <a:lnTo>
                  <a:pt x="495119" y="557902"/>
                </a:lnTo>
                <a:lnTo>
                  <a:pt x="76889" y="557902"/>
                </a:lnTo>
                <a:lnTo>
                  <a:pt x="77993" y="572661"/>
                </a:lnTo>
                <a:lnTo>
                  <a:pt x="74363" y="587715"/>
                </a:lnTo>
                <a:lnTo>
                  <a:pt x="66945" y="601784"/>
                </a:lnTo>
                <a:lnTo>
                  <a:pt x="56686" y="613587"/>
                </a:lnTo>
                <a:lnTo>
                  <a:pt x="42521" y="620942"/>
                </a:lnTo>
                <a:lnTo>
                  <a:pt x="28593" y="621205"/>
                </a:lnTo>
                <a:close/>
              </a:path>
              <a:path w="499745" h="626744">
                <a:moveTo>
                  <a:pt x="245583" y="626750"/>
                </a:moveTo>
                <a:lnTo>
                  <a:pt x="199956" y="624397"/>
                </a:lnTo>
                <a:lnTo>
                  <a:pt x="156494" y="611955"/>
                </a:lnTo>
                <a:lnTo>
                  <a:pt x="115403" y="589698"/>
                </a:lnTo>
                <a:lnTo>
                  <a:pt x="76889" y="557902"/>
                </a:lnTo>
                <a:lnTo>
                  <a:pt x="495119" y="557902"/>
                </a:lnTo>
                <a:lnTo>
                  <a:pt x="484725" y="570510"/>
                </a:lnTo>
                <a:lnTo>
                  <a:pt x="393388" y="570510"/>
                </a:lnTo>
                <a:lnTo>
                  <a:pt x="342505" y="600082"/>
                </a:lnTo>
                <a:lnTo>
                  <a:pt x="293168" y="618737"/>
                </a:lnTo>
                <a:lnTo>
                  <a:pt x="245583" y="626750"/>
                </a:lnTo>
                <a:close/>
              </a:path>
              <a:path w="499745" h="626744">
                <a:moveTo>
                  <a:pt x="439685" y="625145"/>
                </a:moveTo>
                <a:lnTo>
                  <a:pt x="393388" y="570510"/>
                </a:lnTo>
                <a:lnTo>
                  <a:pt x="484725" y="570510"/>
                </a:lnTo>
                <a:lnTo>
                  <a:pt x="439685" y="625145"/>
                </a:lnTo>
                <a:close/>
              </a:path>
            </a:pathLst>
          </a:custGeom>
          <a:solidFill>
            <a:srgbClr val="C00000"/>
          </a:solidFill>
        </p:spPr>
        <p:txBody>
          <a:bodyPr wrap="square" lIns="0" tIns="0" rIns="0" bIns="0" rtlCol="0"/>
          <a:lstStyle/>
          <a:p/>
        </p:txBody>
      </p:sp>
      <p:sp>
        <p:nvSpPr>
          <p:cNvPr id="4" name="object 4"/>
          <p:cNvSpPr/>
          <p:nvPr/>
        </p:nvSpPr>
        <p:spPr>
          <a:xfrm>
            <a:off x="0" y="1079500"/>
            <a:ext cx="9144000" cy="14604"/>
          </a:xfrm>
          <a:custGeom>
            <a:rect l="l" t="t" r="r" b="b"/>
            <a:pathLst>
              <a:path w="9144000" h="14604">
                <a:moveTo>
                  <a:pt x="0" y="14287"/>
                </a:moveTo>
                <a:lnTo>
                  <a:pt x="9144000" y="0"/>
                </a:lnTo>
              </a:path>
            </a:pathLst>
          </a:custGeom>
          <a:ln w="12700">
            <a:solidFill>
              <a:srgbClr val="C00000"/>
            </a:solidFill>
          </a:ln>
        </p:spPr>
        <p:txBody>
          <a:bodyPr wrap="square" lIns="0" tIns="0" rIns="0" bIns="0" rtlCol="0"/>
          <a:lstStyle/>
          <a:p/>
        </p:txBody>
      </p:sp>
      <p:pic>
        <p:nvPicPr>
          <p:cNvPr id="5" name="object 5"/>
          <p:cNvPicPr/>
          <p:nvPr/>
        </p:nvPicPr>
        <p:blipFill>
          <a:blip r:embed="rId3"/>
          <a:stretch>
            <a:fillRect/>
          </a:stretch>
        </p:blipFill>
        <p:spPr>
          <a:xfrm>
            <a:off x="6375400" y="2616200"/>
            <a:ext cx="432816" cy="432815"/>
          </a:xfrm>
          <a:prstGeom prst="rect">
            <a:avLst/>
          </a:prstGeom>
        </p:spPr>
      </p:pic>
      <p:sp>
        <p:nvSpPr>
          <p:cNvPr id="6" name="object 6"/>
          <p:cNvSpPr txBox="1"/>
          <p:nvPr/>
        </p:nvSpPr>
        <p:spPr>
          <a:xfrm>
            <a:off x="6892924" y="2679734"/>
            <a:ext cx="1676400" cy="516255"/>
          </a:xfrm>
          <a:prstGeom prst="rect">
            <a:avLst/>
          </a:prstGeom>
        </p:spPr>
        <p:txBody>
          <a:bodyPr vert="horz" wrap="square" lIns="0" tIns="12700" rIns="0" bIns="0" rtlCol="0">
            <a:spAutoFit/>
          </a:bodyPr>
          <a:lstStyle/>
          <a:p>
            <a:pPr marL="12700">
              <a:lnSpc>
                <a:spcPct val="100000"/>
              </a:lnSpc>
              <a:spcBef>
                <a:spcPts val="100"/>
              </a:spcBef>
            </a:pPr>
            <a:r>
              <a:rPr sz="900" b="1" spc="-10">
                <a:solidFill>
                  <a:srgbClr val="404040"/>
                </a:solidFill>
                <a:latin typeface="微软雅黑"/>
                <a:cs typeface="微软雅黑"/>
              </a:rPr>
              <a:t>点击请替换文字内容</a:t>
            </a:r>
            <a:endParaRPr sz="900">
              <a:latin typeface="微软雅黑"/>
              <a:cs typeface="微软雅黑"/>
            </a:endParaRPr>
          </a:p>
          <a:p>
            <a:pPr marL="12700" marR="5080">
              <a:lnSpc>
                <a:spcPct val="150000"/>
              </a:lnSpc>
              <a:spcBef>
                <a:spcPts val="85"/>
              </a:spcBef>
            </a:pPr>
            <a:r>
              <a:rPr sz="500" b="1" spc="-5">
                <a:solidFill>
                  <a:srgbClr val="404040"/>
                </a:solidFill>
                <a:latin typeface="微软雅黑"/>
                <a:cs typeface="微软雅黑"/>
              </a:rPr>
              <a:t>请替换文字内容，添加相关标题，修改文字内容，也可以</a:t>
            </a:r>
            <a:r>
              <a:rPr sz="500" b="1" spc="500">
                <a:solidFill>
                  <a:srgbClr val="404040"/>
                </a:solidFill>
                <a:latin typeface="微软雅黑"/>
                <a:cs typeface="微软雅黑"/>
              </a:rPr>
              <a:t> </a:t>
            </a:r>
            <a:r>
              <a:rPr sz="500" b="1" spc="-5">
                <a:solidFill>
                  <a:srgbClr val="404040"/>
                </a:solidFill>
                <a:latin typeface="微软雅黑"/>
                <a:cs typeface="微软雅黑"/>
              </a:rPr>
              <a:t>直接复制你的内容到此。请替换文字内容，添加相关标题，修改文字内容，也可以直接复制你的内容到此。</a:t>
            </a:r>
            <a:endParaRPr sz="500">
              <a:latin typeface="微软雅黑"/>
              <a:cs typeface="微软雅黑"/>
            </a:endParaRPr>
          </a:p>
        </p:txBody>
      </p:sp>
      <p:pic>
        <p:nvPicPr>
          <p:cNvPr id="7" name="object 7"/>
          <p:cNvPicPr/>
          <p:nvPr/>
        </p:nvPicPr>
        <p:blipFill>
          <a:blip r:embed="rId4"/>
          <a:stretch>
            <a:fillRect/>
          </a:stretch>
        </p:blipFill>
        <p:spPr>
          <a:xfrm>
            <a:off x="6362700" y="4254500"/>
            <a:ext cx="432815" cy="432816"/>
          </a:xfrm>
          <a:prstGeom prst="rect">
            <a:avLst/>
          </a:prstGeom>
        </p:spPr>
      </p:pic>
      <p:sp>
        <p:nvSpPr>
          <p:cNvPr id="8" name="object 8"/>
          <p:cNvSpPr txBox="1"/>
          <p:nvPr/>
        </p:nvSpPr>
        <p:spPr>
          <a:xfrm>
            <a:off x="6891336" y="4364071"/>
            <a:ext cx="1676400" cy="516255"/>
          </a:xfrm>
          <a:prstGeom prst="rect">
            <a:avLst/>
          </a:prstGeom>
        </p:spPr>
        <p:txBody>
          <a:bodyPr vert="horz" wrap="square" lIns="0" tIns="12700" rIns="0" bIns="0" rtlCol="0">
            <a:spAutoFit/>
          </a:bodyPr>
          <a:lstStyle/>
          <a:p>
            <a:pPr marL="12700">
              <a:lnSpc>
                <a:spcPct val="100000"/>
              </a:lnSpc>
              <a:spcBef>
                <a:spcPts val="100"/>
              </a:spcBef>
            </a:pPr>
            <a:r>
              <a:rPr sz="900" b="1" spc="-10">
                <a:solidFill>
                  <a:srgbClr val="404040"/>
                </a:solidFill>
                <a:latin typeface="微软雅黑"/>
                <a:cs typeface="微软雅黑"/>
              </a:rPr>
              <a:t>点击请替换文字内容</a:t>
            </a:r>
            <a:endParaRPr sz="900">
              <a:latin typeface="微软雅黑"/>
              <a:cs typeface="微软雅黑"/>
            </a:endParaRPr>
          </a:p>
          <a:p>
            <a:pPr marL="12700" marR="5080">
              <a:lnSpc>
                <a:spcPct val="150000"/>
              </a:lnSpc>
              <a:spcBef>
                <a:spcPts val="85"/>
              </a:spcBef>
            </a:pPr>
            <a:r>
              <a:rPr sz="500" b="1" spc="-5">
                <a:solidFill>
                  <a:srgbClr val="404040"/>
                </a:solidFill>
                <a:latin typeface="微软雅黑"/>
                <a:cs typeface="微软雅黑"/>
              </a:rPr>
              <a:t>请替换文字内容，添加相关标题，修改文字内容，也可以</a:t>
            </a:r>
            <a:r>
              <a:rPr sz="500" b="1" spc="500">
                <a:solidFill>
                  <a:srgbClr val="404040"/>
                </a:solidFill>
                <a:latin typeface="微软雅黑"/>
                <a:cs typeface="微软雅黑"/>
              </a:rPr>
              <a:t> </a:t>
            </a:r>
            <a:r>
              <a:rPr sz="500" b="1" spc="-5">
                <a:solidFill>
                  <a:srgbClr val="404040"/>
                </a:solidFill>
                <a:latin typeface="微软雅黑"/>
                <a:cs typeface="微软雅黑"/>
              </a:rPr>
              <a:t>直接复制你的内容到此。请替换文字内容，添加相关标题，修改文字内容，也可以直接复制你的内容到此。</a:t>
            </a:r>
            <a:endParaRPr sz="500">
              <a:latin typeface="微软雅黑"/>
              <a:cs typeface="微软雅黑"/>
            </a:endParaRPr>
          </a:p>
        </p:txBody>
      </p:sp>
      <p:sp>
        <p:nvSpPr>
          <p:cNvPr id="9" name="object 9"/>
          <p:cNvSpPr/>
          <p:nvPr/>
        </p:nvSpPr>
        <p:spPr>
          <a:xfrm>
            <a:off x="2346324" y="2624137"/>
            <a:ext cx="431800" cy="433705"/>
          </a:xfrm>
          <a:custGeom>
            <a:rect l="l" t="t" r="r" b="b"/>
            <a:pathLst>
              <a:path w="431800" h="433705">
                <a:moveTo>
                  <a:pt x="215900" y="433386"/>
                </a:moveTo>
                <a:lnTo>
                  <a:pt x="166066" y="427637"/>
                </a:lnTo>
                <a:lnTo>
                  <a:pt x="120494" y="411275"/>
                </a:lnTo>
                <a:lnTo>
                  <a:pt x="80425" y="385625"/>
                </a:lnTo>
                <a:lnTo>
                  <a:pt x="47100" y="352016"/>
                </a:lnTo>
                <a:lnTo>
                  <a:pt x="21760" y="311773"/>
                </a:lnTo>
                <a:lnTo>
                  <a:pt x="5647" y="266223"/>
                </a:lnTo>
                <a:lnTo>
                  <a:pt x="0" y="216693"/>
                </a:lnTo>
                <a:lnTo>
                  <a:pt x="5647" y="166676"/>
                </a:lnTo>
                <a:lnTo>
                  <a:pt x="21760" y="120936"/>
                </a:lnTo>
                <a:lnTo>
                  <a:pt x="47100" y="80720"/>
                </a:lnTo>
                <a:lnTo>
                  <a:pt x="80425" y="47273"/>
                </a:lnTo>
                <a:lnTo>
                  <a:pt x="120494" y="21840"/>
                </a:lnTo>
                <a:lnTo>
                  <a:pt x="166066" y="5667"/>
                </a:lnTo>
                <a:lnTo>
                  <a:pt x="215900" y="0"/>
                </a:lnTo>
                <a:lnTo>
                  <a:pt x="265248" y="5667"/>
                </a:lnTo>
                <a:lnTo>
                  <a:pt x="310631" y="21840"/>
                </a:lnTo>
                <a:lnTo>
                  <a:pt x="350727" y="47273"/>
                </a:lnTo>
                <a:lnTo>
                  <a:pt x="384214" y="80720"/>
                </a:lnTo>
                <a:lnTo>
                  <a:pt x="400785" y="106798"/>
                </a:lnTo>
                <a:lnTo>
                  <a:pt x="146503" y="106798"/>
                </a:lnTo>
                <a:lnTo>
                  <a:pt x="130238" y="110039"/>
                </a:lnTo>
                <a:lnTo>
                  <a:pt x="117010" y="118794"/>
                </a:lnTo>
                <a:lnTo>
                  <a:pt x="108118" y="131612"/>
                </a:lnTo>
                <a:lnTo>
                  <a:pt x="104865" y="147041"/>
                </a:lnTo>
                <a:lnTo>
                  <a:pt x="108118" y="163366"/>
                </a:lnTo>
                <a:lnTo>
                  <a:pt x="117010" y="176643"/>
                </a:lnTo>
                <a:lnTo>
                  <a:pt x="130238" y="185567"/>
                </a:lnTo>
                <a:lnTo>
                  <a:pt x="146503" y="188832"/>
                </a:lnTo>
                <a:lnTo>
                  <a:pt x="177652" y="188832"/>
                </a:lnTo>
                <a:lnTo>
                  <a:pt x="177346" y="190380"/>
                </a:lnTo>
                <a:lnTo>
                  <a:pt x="177670" y="191928"/>
                </a:lnTo>
                <a:lnTo>
                  <a:pt x="129540" y="191928"/>
                </a:lnTo>
                <a:lnTo>
                  <a:pt x="108986" y="195991"/>
                </a:lnTo>
                <a:lnTo>
                  <a:pt x="92335" y="207019"/>
                </a:lnTo>
                <a:lnTo>
                  <a:pt x="81179" y="223271"/>
                </a:lnTo>
                <a:lnTo>
                  <a:pt x="77107" y="243006"/>
                </a:lnTo>
                <a:lnTo>
                  <a:pt x="77107" y="286344"/>
                </a:lnTo>
                <a:lnTo>
                  <a:pt x="125516" y="297252"/>
                </a:lnTo>
                <a:lnTo>
                  <a:pt x="138793" y="298727"/>
                </a:lnTo>
                <a:lnTo>
                  <a:pt x="148045" y="298727"/>
                </a:lnTo>
                <a:lnTo>
                  <a:pt x="148045" y="328135"/>
                </a:lnTo>
                <a:lnTo>
                  <a:pt x="189491" y="338003"/>
                </a:lnTo>
                <a:lnTo>
                  <a:pt x="222068" y="340518"/>
                </a:lnTo>
                <a:lnTo>
                  <a:pt x="391515" y="340518"/>
                </a:lnTo>
                <a:lnTo>
                  <a:pt x="384214" y="352016"/>
                </a:lnTo>
                <a:lnTo>
                  <a:pt x="350727" y="385625"/>
                </a:lnTo>
                <a:lnTo>
                  <a:pt x="310631" y="411275"/>
                </a:lnTo>
                <a:lnTo>
                  <a:pt x="265248" y="427637"/>
                </a:lnTo>
                <a:lnTo>
                  <a:pt x="215900" y="433386"/>
                </a:lnTo>
                <a:close/>
              </a:path>
              <a:path w="431800" h="433705">
                <a:moveTo>
                  <a:pt x="177652" y="188832"/>
                </a:moveTo>
                <a:lnTo>
                  <a:pt x="154214" y="188832"/>
                </a:lnTo>
                <a:lnTo>
                  <a:pt x="161925" y="185737"/>
                </a:lnTo>
                <a:lnTo>
                  <a:pt x="168093" y="182641"/>
                </a:lnTo>
                <a:lnTo>
                  <a:pt x="170334" y="172774"/>
                </a:lnTo>
                <a:lnTo>
                  <a:pt x="174455" y="164068"/>
                </a:lnTo>
                <a:lnTo>
                  <a:pt x="180021" y="156522"/>
                </a:lnTo>
                <a:lnTo>
                  <a:pt x="186599" y="150137"/>
                </a:lnTo>
                <a:lnTo>
                  <a:pt x="186599" y="147041"/>
                </a:lnTo>
                <a:lnTo>
                  <a:pt x="183370" y="131612"/>
                </a:lnTo>
                <a:lnTo>
                  <a:pt x="174647" y="118794"/>
                </a:lnTo>
                <a:lnTo>
                  <a:pt x="161876" y="110039"/>
                </a:lnTo>
                <a:lnTo>
                  <a:pt x="146503" y="106798"/>
                </a:lnTo>
                <a:lnTo>
                  <a:pt x="285296" y="106798"/>
                </a:lnTo>
                <a:lnTo>
                  <a:pt x="269248" y="110039"/>
                </a:lnTo>
                <a:lnTo>
                  <a:pt x="256381" y="118794"/>
                </a:lnTo>
                <a:lnTo>
                  <a:pt x="247562" y="131612"/>
                </a:lnTo>
                <a:lnTo>
                  <a:pt x="243658" y="147041"/>
                </a:lnTo>
                <a:lnTo>
                  <a:pt x="245790" y="148589"/>
                </a:lnTo>
                <a:lnTo>
                  <a:pt x="217442" y="148589"/>
                </a:lnTo>
                <a:lnTo>
                  <a:pt x="202069" y="151854"/>
                </a:lnTo>
                <a:lnTo>
                  <a:pt x="189298" y="160778"/>
                </a:lnTo>
                <a:lnTo>
                  <a:pt x="180575" y="174056"/>
                </a:lnTo>
                <a:lnTo>
                  <a:pt x="177652" y="188832"/>
                </a:lnTo>
                <a:close/>
              </a:path>
              <a:path w="431800" h="433705">
                <a:moveTo>
                  <a:pt x="428609" y="188832"/>
                </a:moveTo>
                <a:lnTo>
                  <a:pt x="285296" y="188832"/>
                </a:lnTo>
                <a:lnTo>
                  <a:pt x="300669" y="185567"/>
                </a:lnTo>
                <a:lnTo>
                  <a:pt x="313440" y="176643"/>
                </a:lnTo>
                <a:lnTo>
                  <a:pt x="322163" y="163366"/>
                </a:lnTo>
                <a:lnTo>
                  <a:pt x="325392" y="147041"/>
                </a:lnTo>
                <a:lnTo>
                  <a:pt x="322163" y="131612"/>
                </a:lnTo>
                <a:lnTo>
                  <a:pt x="313440" y="118794"/>
                </a:lnTo>
                <a:lnTo>
                  <a:pt x="300669" y="110039"/>
                </a:lnTo>
                <a:lnTo>
                  <a:pt x="285296" y="106798"/>
                </a:lnTo>
                <a:lnTo>
                  <a:pt x="400785" y="106798"/>
                </a:lnTo>
                <a:lnTo>
                  <a:pt x="409769" y="120936"/>
                </a:lnTo>
                <a:lnTo>
                  <a:pt x="426072" y="166676"/>
                </a:lnTo>
                <a:lnTo>
                  <a:pt x="428609" y="188832"/>
                </a:lnTo>
                <a:close/>
              </a:path>
              <a:path w="431800" h="433705">
                <a:moveTo>
                  <a:pt x="262216" y="230623"/>
                </a:moveTo>
                <a:lnTo>
                  <a:pt x="217442" y="230623"/>
                </a:lnTo>
                <a:lnTo>
                  <a:pt x="233466" y="227382"/>
                </a:lnTo>
                <a:lnTo>
                  <a:pt x="246164" y="218628"/>
                </a:lnTo>
                <a:lnTo>
                  <a:pt x="254526" y="205810"/>
                </a:lnTo>
                <a:lnTo>
                  <a:pt x="257538" y="190380"/>
                </a:lnTo>
                <a:lnTo>
                  <a:pt x="254526" y="174056"/>
                </a:lnTo>
                <a:lnTo>
                  <a:pt x="246164" y="160778"/>
                </a:lnTo>
                <a:lnTo>
                  <a:pt x="233466" y="151854"/>
                </a:lnTo>
                <a:lnTo>
                  <a:pt x="217442" y="148589"/>
                </a:lnTo>
                <a:lnTo>
                  <a:pt x="245790" y="148589"/>
                </a:lnTo>
                <a:lnTo>
                  <a:pt x="253152" y="153934"/>
                </a:lnTo>
                <a:lnTo>
                  <a:pt x="260622" y="162713"/>
                </a:lnTo>
                <a:lnTo>
                  <a:pt x="265778" y="172943"/>
                </a:lnTo>
                <a:lnTo>
                  <a:pt x="268333" y="184189"/>
                </a:lnTo>
                <a:lnTo>
                  <a:pt x="272959" y="187285"/>
                </a:lnTo>
                <a:lnTo>
                  <a:pt x="279128" y="188832"/>
                </a:lnTo>
                <a:lnTo>
                  <a:pt x="428609" y="188832"/>
                </a:lnTo>
                <a:lnTo>
                  <a:pt x="428964" y="191928"/>
                </a:lnTo>
                <a:lnTo>
                  <a:pt x="268333" y="191928"/>
                </a:lnTo>
                <a:lnTo>
                  <a:pt x="266574" y="201167"/>
                </a:lnTo>
                <a:lnTo>
                  <a:pt x="263513" y="210115"/>
                </a:lnTo>
                <a:lnTo>
                  <a:pt x="259007" y="218483"/>
                </a:lnTo>
                <a:lnTo>
                  <a:pt x="252911" y="225980"/>
                </a:lnTo>
                <a:lnTo>
                  <a:pt x="262216" y="230623"/>
                </a:lnTo>
                <a:close/>
              </a:path>
              <a:path w="431800" h="433705">
                <a:moveTo>
                  <a:pt x="148045" y="298727"/>
                </a:moveTo>
                <a:lnTo>
                  <a:pt x="138793" y="298727"/>
                </a:lnTo>
                <a:lnTo>
                  <a:pt x="138793" y="286344"/>
                </a:lnTo>
                <a:lnTo>
                  <a:pt x="142070" y="265594"/>
                </a:lnTo>
                <a:lnTo>
                  <a:pt x="151130" y="248036"/>
                </a:lnTo>
                <a:lnTo>
                  <a:pt x="164816" y="234541"/>
                </a:lnTo>
                <a:lnTo>
                  <a:pt x="181973" y="225980"/>
                </a:lnTo>
                <a:lnTo>
                  <a:pt x="176527" y="218483"/>
                </a:lnTo>
                <a:lnTo>
                  <a:pt x="171949" y="210115"/>
                </a:lnTo>
                <a:lnTo>
                  <a:pt x="168527" y="201167"/>
                </a:lnTo>
                <a:lnTo>
                  <a:pt x="166551" y="191928"/>
                </a:lnTo>
                <a:lnTo>
                  <a:pt x="177670" y="191928"/>
                </a:lnTo>
                <a:lnTo>
                  <a:pt x="180575" y="205810"/>
                </a:lnTo>
                <a:lnTo>
                  <a:pt x="189298" y="218628"/>
                </a:lnTo>
                <a:lnTo>
                  <a:pt x="202069" y="227382"/>
                </a:lnTo>
                <a:lnTo>
                  <a:pt x="217442" y="230623"/>
                </a:lnTo>
                <a:lnTo>
                  <a:pt x="262216" y="230623"/>
                </a:lnTo>
                <a:lnTo>
                  <a:pt x="268420" y="233719"/>
                </a:lnTo>
                <a:lnTo>
                  <a:pt x="200478" y="233719"/>
                </a:lnTo>
                <a:lnTo>
                  <a:pt x="179924" y="237806"/>
                </a:lnTo>
                <a:lnTo>
                  <a:pt x="163274" y="249004"/>
                </a:lnTo>
                <a:lnTo>
                  <a:pt x="152118" y="265715"/>
                </a:lnTo>
                <a:lnTo>
                  <a:pt x="148045" y="286344"/>
                </a:lnTo>
                <a:lnTo>
                  <a:pt x="148045" y="298727"/>
                </a:lnTo>
                <a:close/>
              </a:path>
              <a:path w="431800" h="433705">
                <a:moveTo>
                  <a:pt x="414438" y="298727"/>
                </a:moveTo>
                <a:lnTo>
                  <a:pt x="296091" y="298727"/>
                </a:lnTo>
                <a:lnTo>
                  <a:pt x="318862" y="296381"/>
                </a:lnTo>
                <a:lnTo>
                  <a:pt x="335994" y="292729"/>
                </a:lnTo>
                <a:lnTo>
                  <a:pt x="347054" y="289367"/>
                </a:lnTo>
                <a:lnTo>
                  <a:pt x="351608" y="287892"/>
                </a:lnTo>
                <a:lnTo>
                  <a:pt x="354693" y="286344"/>
                </a:lnTo>
                <a:lnTo>
                  <a:pt x="354693" y="243006"/>
                </a:lnTo>
                <a:lnTo>
                  <a:pt x="350620" y="223271"/>
                </a:lnTo>
                <a:lnTo>
                  <a:pt x="339464" y="207019"/>
                </a:lnTo>
                <a:lnTo>
                  <a:pt x="322814" y="195991"/>
                </a:lnTo>
                <a:lnTo>
                  <a:pt x="302260" y="191928"/>
                </a:lnTo>
                <a:lnTo>
                  <a:pt x="428964" y="191928"/>
                </a:lnTo>
                <a:lnTo>
                  <a:pt x="431800" y="216693"/>
                </a:lnTo>
                <a:lnTo>
                  <a:pt x="426072" y="266223"/>
                </a:lnTo>
                <a:lnTo>
                  <a:pt x="414438" y="298727"/>
                </a:lnTo>
                <a:close/>
              </a:path>
              <a:path w="431800" h="433705">
                <a:moveTo>
                  <a:pt x="391515" y="340518"/>
                </a:moveTo>
                <a:lnTo>
                  <a:pt x="222068" y="340518"/>
                </a:lnTo>
                <a:lnTo>
                  <a:pt x="247755" y="338825"/>
                </a:lnTo>
                <a:lnTo>
                  <a:pt x="266791" y="335100"/>
                </a:lnTo>
                <a:lnTo>
                  <a:pt x="278887" y="331376"/>
                </a:lnTo>
                <a:lnTo>
                  <a:pt x="283754" y="329683"/>
                </a:lnTo>
                <a:lnTo>
                  <a:pt x="286838" y="328135"/>
                </a:lnTo>
                <a:lnTo>
                  <a:pt x="286838" y="286344"/>
                </a:lnTo>
                <a:lnTo>
                  <a:pt x="282766" y="265715"/>
                </a:lnTo>
                <a:lnTo>
                  <a:pt x="271610" y="249004"/>
                </a:lnTo>
                <a:lnTo>
                  <a:pt x="254959" y="237806"/>
                </a:lnTo>
                <a:lnTo>
                  <a:pt x="234405" y="233719"/>
                </a:lnTo>
                <a:lnTo>
                  <a:pt x="268420" y="233719"/>
                </a:lnTo>
                <a:lnTo>
                  <a:pt x="270068" y="234541"/>
                </a:lnTo>
                <a:lnTo>
                  <a:pt x="283754" y="248036"/>
                </a:lnTo>
                <a:lnTo>
                  <a:pt x="292814" y="265594"/>
                </a:lnTo>
                <a:lnTo>
                  <a:pt x="296091" y="286344"/>
                </a:lnTo>
                <a:lnTo>
                  <a:pt x="296091" y="298727"/>
                </a:lnTo>
                <a:lnTo>
                  <a:pt x="414438" y="298727"/>
                </a:lnTo>
                <a:lnTo>
                  <a:pt x="409769" y="311773"/>
                </a:lnTo>
                <a:lnTo>
                  <a:pt x="391515" y="340518"/>
                </a:lnTo>
                <a:close/>
              </a:path>
            </a:pathLst>
          </a:custGeom>
          <a:solidFill>
            <a:srgbClr val="C80000"/>
          </a:solidFill>
        </p:spPr>
        <p:txBody>
          <a:bodyPr wrap="square" lIns="0" tIns="0" rIns="0" bIns="0" rtlCol="0"/>
          <a:lstStyle/>
          <a:p/>
        </p:txBody>
      </p:sp>
      <p:sp>
        <p:nvSpPr>
          <p:cNvPr id="10" name="object 10"/>
          <p:cNvSpPr txBox="1"/>
          <p:nvPr/>
        </p:nvSpPr>
        <p:spPr>
          <a:xfrm>
            <a:off x="592138" y="2694021"/>
            <a:ext cx="1739900" cy="516255"/>
          </a:xfrm>
          <a:prstGeom prst="rect">
            <a:avLst/>
          </a:prstGeom>
        </p:spPr>
        <p:txBody>
          <a:bodyPr vert="horz" wrap="square" lIns="0" tIns="12700" rIns="0" bIns="0" rtlCol="0">
            <a:spAutoFit/>
          </a:bodyPr>
          <a:lstStyle/>
          <a:p>
            <a:pPr marL="634365">
              <a:lnSpc>
                <a:spcPct val="100000"/>
              </a:lnSpc>
              <a:spcBef>
                <a:spcPts val="100"/>
              </a:spcBef>
            </a:pPr>
            <a:r>
              <a:rPr sz="900" b="1" spc="-10">
                <a:solidFill>
                  <a:srgbClr val="404040"/>
                </a:solidFill>
                <a:latin typeface="微软雅黑"/>
                <a:cs typeface="微软雅黑"/>
              </a:rPr>
              <a:t>点击请替换文字内容</a:t>
            </a:r>
            <a:endParaRPr sz="900">
              <a:latin typeface="微软雅黑"/>
              <a:cs typeface="微软雅黑"/>
            </a:endParaRPr>
          </a:p>
          <a:p>
            <a:pPr marL="12700" marR="69215" algn="r">
              <a:lnSpc>
                <a:spcPct val="150000"/>
              </a:lnSpc>
              <a:spcBef>
                <a:spcPts val="85"/>
              </a:spcBef>
            </a:pPr>
            <a:r>
              <a:rPr sz="500" b="1" spc="-5">
                <a:solidFill>
                  <a:srgbClr val="404040"/>
                </a:solidFill>
                <a:latin typeface="微软雅黑"/>
                <a:cs typeface="微软雅黑"/>
              </a:rPr>
              <a:t>请替换文字内容，添加相关标题，修改文字内容，也可以直接复制你的内容到此。请替换文字内容，添加相关标题，修</a:t>
            </a:r>
            <a:endParaRPr sz="500">
              <a:latin typeface="微软雅黑"/>
              <a:cs typeface="微软雅黑"/>
            </a:endParaRPr>
          </a:p>
          <a:p>
            <a:pPr marR="5080" algn="r">
              <a:lnSpc>
                <a:spcPct val="100000"/>
              </a:lnSpc>
              <a:spcBef>
                <a:spcPts val="300"/>
              </a:spcBef>
            </a:pPr>
            <a:r>
              <a:rPr sz="500" b="1" spc="-5">
                <a:solidFill>
                  <a:srgbClr val="404040"/>
                </a:solidFill>
                <a:latin typeface="微软雅黑"/>
                <a:cs typeface="微软雅黑"/>
              </a:rPr>
              <a:t>改文字内容，也可以直接复制你的内容到此。</a:t>
            </a:r>
            <a:endParaRPr sz="500">
              <a:latin typeface="微软雅黑"/>
              <a:cs typeface="微软雅黑"/>
            </a:endParaRPr>
          </a:p>
        </p:txBody>
      </p:sp>
      <p:sp>
        <p:nvSpPr>
          <p:cNvPr id="11" name="object 11"/>
          <p:cNvSpPr/>
          <p:nvPr/>
        </p:nvSpPr>
        <p:spPr>
          <a:xfrm>
            <a:off x="2346324" y="4262437"/>
            <a:ext cx="431800" cy="431800"/>
          </a:xfrm>
          <a:custGeom>
            <a:rect l="l" t="t" r="r" b="b"/>
            <a:pathLst>
              <a:path w="431800" h="431800">
                <a:moveTo>
                  <a:pt x="215900" y="431800"/>
                </a:moveTo>
                <a:lnTo>
                  <a:pt x="166173" y="426134"/>
                </a:lnTo>
                <a:lnTo>
                  <a:pt x="120643" y="409979"/>
                </a:lnTo>
                <a:lnTo>
                  <a:pt x="80569" y="384591"/>
                </a:lnTo>
                <a:lnTo>
                  <a:pt x="47208" y="351230"/>
                </a:lnTo>
                <a:lnTo>
                  <a:pt x="21820" y="311156"/>
                </a:lnTo>
                <a:lnTo>
                  <a:pt x="5665" y="265626"/>
                </a:lnTo>
                <a:lnTo>
                  <a:pt x="0" y="215900"/>
                </a:lnTo>
                <a:lnTo>
                  <a:pt x="5665" y="166571"/>
                </a:lnTo>
                <a:lnTo>
                  <a:pt x="21820" y="121195"/>
                </a:lnTo>
                <a:lnTo>
                  <a:pt x="47208" y="81099"/>
                </a:lnTo>
                <a:lnTo>
                  <a:pt x="80569" y="47605"/>
                </a:lnTo>
                <a:lnTo>
                  <a:pt x="120643" y="22041"/>
                </a:lnTo>
                <a:lnTo>
                  <a:pt x="166173" y="5731"/>
                </a:lnTo>
                <a:lnTo>
                  <a:pt x="215900" y="0"/>
                </a:lnTo>
                <a:lnTo>
                  <a:pt x="265228" y="5731"/>
                </a:lnTo>
                <a:lnTo>
                  <a:pt x="310604" y="22041"/>
                </a:lnTo>
                <a:lnTo>
                  <a:pt x="350701" y="47605"/>
                </a:lnTo>
                <a:lnTo>
                  <a:pt x="384194" y="81099"/>
                </a:lnTo>
                <a:lnTo>
                  <a:pt x="409758" y="121195"/>
                </a:lnTo>
                <a:lnTo>
                  <a:pt x="412939" y="130045"/>
                </a:lnTo>
                <a:lnTo>
                  <a:pt x="325744" y="130045"/>
                </a:lnTo>
                <a:lnTo>
                  <a:pt x="320693" y="132570"/>
                </a:lnTo>
                <a:lnTo>
                  <a:pt x="279028" y="174235"/>
                </a:lnTo>
                <a:lnTo>
                  <a:pt x="279028" y="175497"/>
                </a:lnTo>
                <a:lnTo>
                  <a:pt x="277766" y="176760"/>
                </a:lnTo>
                <a:lnTo>
                  <a:pt x="60603" y="176760"/>
                </a:lnTo>
                <a:lnTo>
                  <a:pt x="68178" y="207061"/>
                </a:lnTo>
                <a:lnTo>
                  <a:pt x="430773" y="207061"/>
                </a:lnTo>
                <a:lnTo>
                  <a:pt x="431800" y="215900"/>
                </a:lnTo>
                <a:lnTo>
                  <a:pt x="70704" y="215900"/>
                </a:lnTo>
                <a:lnTo>
                  <a:pt x="83329" y="263877"/>
                </a:lnTo>
                <a:lnTo>
                  <a:pt x="426270" y="263877"/>
                </a:lnTo>
                <a:lnTo>
                  <a:pt x="426069" y="265626"/>
                </a:lnTo>
                <a:lnTo>
                  <a:pt x="423529" y="272715"/>
                </a:lnTo>
                <a:lnTo>
                  <a:pt x="84592" y="272715"/>
                </a:lnTo>
                <a:lnTo>
                  <a:pt x="92168" y="301754"/>
                </a:lnTo>
                <a:lnTo>
                  <a:pt x="413126" y="301754"/>
                </a:lnTo>
                <a:lnTo>
                  <a:pt x="410412" y="309330"/>
                </a:lnTo>
                <a:lnTo>
                  <a:pt x="119944" y="309330"/>
                </a:lnTo>
                <a:lnTo>
                  <a:pt x="110869" y="311303"/>
                </a:lnTo>
                <a:lnTo>
                  <a:pt x="103215" y="316590"/>
                </a:lnTo>
                <a:lnTo>
                  <a:pt x="97928" y="324244"/>
                </a:lnTo>
                <a:lnTo>
                  <a:pt x="95955" y="333319"/>
                </a:lnTo>
                <a:lnTo>
                  <a:pt x="97928" y="342926"/>
                </a:lnTo>
                <a:lnTo>
                  <a:pt x="103215" y="350521"/>
                </a:lnTo>
                <a:lnTo>
                  <a:pt x="110869" y="355512"/>
                </a:lnTo>
                <a:lnTo>
                  <a:pt x="119944" y="357308"/>
                </a:lnTo>
                <a:lnTo>
                  <a:pt x="378092" y="357308"/>
                </a:lnTo>
                <a:lnTo>
                  <a:pt x="350701" y="384591"/>
                </a:lnTo>
                <a:lnTo>
                  <a:pt x="310604" y="409979"/>
                </a:lnTo>
                <a:lnTo>
                  <a:pt x="265228" y="426134"/>
                </a:lnTo>
                <a:lnTo>
                  <a:pt x="215900" y="431800"/>
                </a:lnTo>
                <a:close/>
              </a:path>
              <a:path w="431800" h="431800">
                <a:moveTo>
                  <a:pt x="430773" y="207061"/>
                </a:moveTo>
                <a:lnTo>
                  <a:pt x="299229" y="207061"/>
                </a:lnTo>
                <a:lnTo>
                  <a:pt x="304280" y="188123"/>
                </a:lnTo>
                <a:lnTo>
                  <a:pt x="311658" y="180567"/>
                </a:lnTo>
                <a:lnTo>
                  <a:pt x="318800" y="173130"/>
                </a:lnTo>
                <a:lnTo>
                  <a:pt x="325941" y="165929"/>
                </a:lnTo>
                <a:lnTo>
                  <a:pt x="333319" y="159084"/>
                </a:lnTo>
                <a:lnTo>
                  <a:pt x="357308" y="159084"/>
                </a:lnTo>
                <a:lnTo>
                  <a:pt x="367251" y="154546"/>
                </a:lnTo>
                <a:lnTo>
                  <a:pt x="370565" y="144564"/>
                </a:lnTo>
                <a:lnTo>
                  <a:pt x="367251" y="134582"/>
                </a:lnTo>
                <a:lnTo>
                  <a:pt x="357308" y="130045"/>
                </a:lnTo>
                <a:lnTo>
                  <a:pt x="412939" y="130045"/>
                </a:lnTo>
                <a:lnTo>
                  <a:pt x="426069" y="166571"/>
                </a:lnTo>
                <a:lnTo>
                  <a:pt x="430773" y="207061"/>
                </a:lnTo>
                <a:close/>
              </a:path>
              <a:path w="431800" h="431800">
                <a:moveTo>
                  <a:pt x="146458" y="207061"/>
                </a:moveTo>
                <a:lnTo>
                  <a:pt x="136358" y="207061"/>
                </a:lnTo>
                <a:lnTo>
                  <a:pt x="133832" y="176760"/>
                </a:lnTo>
                <a:lnTo>
                  <a:pt x="143933" y="176760"/>
                </a:lnTo>
                <a:lnTo>
                  <a:pt x="146458" y="207061"/>
                </a:lnTo>
                <a:close/>
              </a:path>
              <a:path w="431800" h="431800">
                <a:moveTo>
                  <a:pt x="229788" y="207061"/>
                </a:moveTo>
                <a:lnTo>
                  <a:pt x="220950" y="207061"/>
                </a:lnTo>
                <a:lnTo>
                  <a:pt x="223475" y="176760"/>
                </a:lnTo>
                <a:lnTo>
                  <a:pt x="232313" y="176760"/>
                </a:lnTo>
                <a:lnTo>
                  <a:pt x="229788" y="207061"/>
                </a:lnTo>
                <a:close/>
              </a:path>
              <a:path w="431800" h="431800">
                <a:moveTo>
                  <a:pt x="150246" y="263877"/>
                </a:moveTo>
                <a:lnTo>
                  <a:pt x="141408" y="263877"/>
                </a:lnTo>
                <a:lnTo>
                  <a:pt x="137620" y="215900"/>
                </a:lnTo>
                <a:lnTo>
                  <a:pt x="146458" y="215900"/>
                </a:lnTo>
                <a:lnTo>
                  <a:pt x="150246" y="263877"/>
                </a:lnTo>
                <a:close/>
              </a:path>
              <a:path w="431800" h="431800">
                <a:moveTo>
                  <a:pt x="226000" y="263877"/>
                </a:moveTo>
                <a:lnTo>
                  <a:pt x="215900" y="263877"/>
                </a:lnTo>
                <a:lnTo>
                  <a:pt x="220950" y="215900"/>
                </a:lnTo>
                <a:lnTo>
                  <a:pt x="229788" y="215900"/>
                </a:lnTo>
                <a:lnTo>
                  <a:pt x="226000" y="263877"/>
                </a:lnTo>
                <a:close/>
              </a:path>
              <a:path w="431800" h="431800">
                <a:moveTo>
                  <a:pt x="426270" y="263877"/>
                </a:moveTo>
                <a:lnTo>
                  <a:pt x="284079" y="263877"/>
                </a:lnTo>
                <a:lnTo>
                  <a:pt x="296704" y="215900"/>
                </a:lnTo>
                <a:lnTo>
                  <a:pt x="431800" y="215900"/>
                </a:lnTo>
                <a:lnTo>
                  <a:pt x="426270" y="263877"/>
                </a:lnTo>
                <a:close/>
              </a:path>
              <a:path w="431800" h="431800">
                <a:moveTo>
                  <a:pt x="154034" y="301754"/>
                </a:moveTo>
                <a:lnTo>
                  <a:pt x="143933" y="301754"/>
                </a:lnTo>
                <a:lnTo>
                  <a:pt x="142670" y="272715"/>
                </a:lnTo>
                <a:lnTo>
                  <a:pt x="151508" y="272715"/>
                </a:lnTo>
                <a:lnTo>
                  <a:pt x="154034" y="301754"/>
                </a:lnTo>
                <a:close/>
              </a:path>
              <a:path w="431800" h="431800">
                <a:moveTo>
                  <a:pt x="222212" y="301754"/>
                </a:moveTo>
                <a:lnTo>
                  <a:pt x="213375" y="301754"/>
                </a:lnTo>
                <a:lnTo>
                  <a:pt x="215900" y="272715"/>
                </a:lnTo>
                <a:lnTo>
                  <a:pt x="224738" y="272715"/>
                </a:lnTo>
                <a:lnTo>
                  <a:pt x="222212" y="301754"/>
                </a:lnTo>
                <a:close/>
              </a:path>
              <a:path w="431800" h="431800">
                <a:moveTo>
                  <a:pt x="413126" y="301754"/>
                </a:moveTo>
                <a:lnTo>
                  <a:pt x="273978" y="301754"/>
                </a:lnTo>
                <a:lnTo>
                  <a:pt x="281554" y="272715"/>
                </a:lnTo>
                <a:lnTo>
                  <a:pt x="423529" y="272715"/>
                </a:lnTo>
                <a:lnTo>
                  <a:pt x="413126" y="301754"/>
                </a:lnTo>
                <a:close/>
              </a:path>
              <a:path w="431800" h="431800">
                <a:moveTo>
                  <a:pt x="247464" y="357308"/>
                </a:moveTo>
                <a:lnTo>
                  <a:pt x="119944" y="357308"/>
                </a:lnTo>
                <a:lnTo>
                  <a:pt x="129552" y="355512"/>
                </a:lnTo>
                <a:lnTo>
                  <a:pt x="137147" y="350521"/>
                </a:lnTo>
                <a:lnTo>
                  <a:pt x="142138" y="342926"/>
                </a:lnTo>
                <a:lnTo>
                  <a:pt x="143933" y="333319"/>
                </a:lnTo>
                <a:lnTo>
                  <a:pt x="142138" y="324244"/>
                </a:lnTo>
                <a:lnTo>
                  <a:pt x="137147" y="316590"/>
                </a:lnTo>
                <a:lnTo>
                  <a:pt x="129552" y="311303"/>
                </a:lnTo>
                <a:lnTo>
                  <a:pt x="119944" y="309330"/>
                </a:lnTo>
                <a:lnTo>
                  <a:pt x="247464" y="309330"/>
                </a:lnTo>
                <a:lnTo>
                  <a:pt x="237857" y="311303"/>
                </a:lnTo>
                <a:lnTo>
                  <a:pt x="230262" y="316590"/>
                </a:lnTo>
                <a:lnTo>
                  <a:pt x="225270" y="324244"/>
                </a:lnTo>
                <a:lnTo>
                  <a:pt x="223475" y="333319"/>
                </a:lnTo>
                <a:lnTo>
                  <a:pt x="225270" y="342926"/>
                </a:lnTo>
                <a:lnTo>
                  <a:pt x="230262" y="350521"/>
                </a:lnTo>
                <a:lnTo>
                  <a:pt x="237857" y="355512"/>
                </a:lnTo>
                <a:lnTo>
                  <a:pt x="247464" y="357308"/>
                </a:lnTo>
                <a:close/>
              </a:path>
              <a:path w="431800" h="431800">
                <a:moveTo>
                  <a:pt x="378092" y="357308"/>
                </a:moveTo>
                <a:lnTo>
                  <a:pt x="247464" y="357308"/>
                </a:lnTo>
                <a:lnTo>
                  <a:pt x="256539" y="355512"/>
                </a:lnTo>
                <a:lnTo>
                  <a:pt x="264193" y="350521"/>
                </a:lnTo>
                <a:lnTo>
                  <a:pt x="269480" y="342926"/>
                </a:lnTo>
                <a:lnTo>
                  <a:pt x="271453" y="333319"/>
                </a:lnTo>
                <a:lnTo>
                  <a:pt x="269480" y="324244"/>
                </a:lnTo>
                <a:lnTo>
                  <a:pt x="264193" y="316590"/>
                </a:lnTo>
                <a:lnTo>
                  <a:pt x="256539" y="311303"/>
                </a:lnTo>
                <a:lnTo>
                  <a:pt x="247464" y="309330"/>
                </a:lnTo>
                <a:lnTo>
                  <a:pt x="410412" y="309330"/>
                </a:lnTo>
                <a:lnTo>
                  <a:pt x="409758" y="311156"/>
                </a:lnTo>
                <a:lnTo>
                  <a:pt x="384194" y="351230"/>
                </a:lnTo>
                <a:lnTo>
                  <a:pt x="378092" y="357308"/>
                </a:lnTo>
                <a:close/>
              </a:path>
            </a:pathLst>
          </a:custGeom>
          <a:solidFill>
            <a:srgbClr val="F4990F"/>
          </a:solidFill>
        </p:spPr>
        <p:txBody>
          <a:bodyPr wrap="square" lIns="0" tIns="0" rIns="0" bIns="0" rtlCol="0"/>
          <a:lstStyle/>
          <a:p/>
        </p:txBody>
      </p:sp>
      <p:sp>
        <p:nvSpPr>
          <p:cNvPr id="12" name="object 12"/>
          <p:cNvSpPr txBox="1"/>
          <p:nvPr/>
        </p:nvSpPr>
        <p:spPr>
          <a:xfrm>
            <a:off x="520699" y="4364071"/>
            <a:ext cx="1739900" cy="516255"/>
          </a:xfrm>
          <a:prstGeom prst="rect">
            <a:avLst/>
          </a:prstGeom>
        </p:spPr>
        <p:txBody>
          <a:bodyPr vert="horz" wrap="square" lIns="0" tIns="12700" rIns="0" bIns="0" rtlCol="0">
            <a:spAutoFit/>
          </a:bodyPr>
          <a:lstStyle/>
          <a:p>
            <a:pPr marL="634365">
              <a:lnSpc>
                <a:spcPct val="100000"/>
              </a:lnSpc>
              <a:spcBef>
                <a:spcPts val="100"/>
              </a:spcBef>
            </a:pPr>
            <a:r>
              <a:rPr sz="900" b="1" spc="-10">
                <a:solidFill>
                  <a:srgbClr val="404040"/>
                </a:solidFill>
                <a:latin typeface="微软雅黑"/>
                <a:cs typeface="微软雅黑"/>
              </a:rPr>
              <a:t>点击请替换文字内容</a:t>
            </a:r>
            <a:endParaRPr sz="900">
              <a:latin typeface="微软雅黑"/>
              <a:cs typeface="微软雅黑"/>
            </a:endParaRPr>
          </a:p>
          <a:p>
            <a:pPr marL="12700" marR="69215" indent="63500" algn="r">
              <a:lnSpc>
                <a:spcPct val="150000"/>
              </a:lnSpc>
              <a:spcBef>
                <a:spcPts val="85"/>
              </a:spcBef>
            </a:pPr>
            <a:r>
              <a:rPr sz="500" b="1" spc="-5">
                <a:solidFill>
                  <a:srgbClr val="404040"/>
                </a:solidFill>
                <a:latin typeface="微软雅黑"/>
                <a:cs typeface="微软雅黑"/>
              </a:rPr>
              <a:t>请替换文字内容，添加相关标题，修改文字内容，也可以直接复制你的内容到此。请替换文字内容，添加相关标题，</a:t>
            </a:r>
            <a:endParaRPr sz="500">
              <a:latin typeface="微软雅黑"/>
              <a:cs typeface="微软雅黑"/>
            </a:endParaRPr>
          </a:p>
          <a:p>
            <a:pPr marR="5080" algn="r">
              <a:lnSpc>
                <a:spcPct val="100000"/>
              </a:lnSpc>
              <a:spcBef>
                <a:spcPts val="300"/>
              </a:spcBef>
            </a:pPr>
            <a:r>
              <a:rPr sz="500" b="1" spc="-5">
                <a:solidFill>
                  <a:srgbClr val="404040"/>
                </a:solidFill>
                <a:latin typeface="微软雅黑"/>
                <a:cs typeface="微软雅黑"/>
              </a:rPr>
              <a:t>修改文字内容，也可以直接复制你的内容到此。</a:t>
            </a:r>
            <a:endParaRPr sz="500">
              <a:latin typeface="微软雅黑"/>
              <a:cs typeface="微软雅黑"/>
            </a:endParaRPr>
          </a:p>
        </p:txBody>
      </p:sp>
      <p:pic>
        <p:nvPicPr>
          <p:cNvPr id="13" name="object 13"/>
          <p:cNvPicPr/>
          <p:nvPr/>
        </p:nvPicPr>
        <p:blipFill>
          <a:blip r:embed="rId5"/>
          <a:stretch>
            <a:fillRect/>
          </a:stretch>
        </p:blipFill>
        <p:spPr>
          <a:xfrm>
            <a:off x="3644900" y="2578100"/>
            <a:ext cx="1897062" cy="2517775"/>
          </a:xfrm>
          <a:prstGeom prst="rect">
            <a:avLst/>
          </a:prstGeom>
        </p:spPr>
      </p:pic>
      <p:sp>
        <p:nvSpPr>
          <p:cNvPr id="14" name="object 14"/>
          <p:cNvSpPr txBox="1">
            <a:spLocks noGrp="1"/>
          </p:cNvSpPr>
          <p:nvPr>
            <p:ph type="title"/>
          </p:nvPr>
        </p:nvSpPr>
        <p:spPr>
          <a:xfrm>
            <a:off x="926464" y="1138909"/>
            <a:ext cx="4292600" cy="345440"/>
          </a:xfrm>
          <a:prstGeom prst="rect">
            <a:avLst/>
          </a:prstGeom>
        </p:spPr>
        <p:txBody>
          <a:bodyPr vert="horz" wrap="square" lIns="0" tIns="12700" rIns="0" bIns="0" rtlCol="0">
            <a:spAutoFit/>
          </a:bodyPr>
          <a:lstStyle/>
          <a:p>
            <a:pPr marL="12700">
              <a:lnSpc>
                <a:spcPct val="100000"/>
              </a:lnSpc>
              <a:spcBef>
                <a:spcPts val="100"/>
              </a:spcBef>
            </a:pPr>
            <a:r>
              <a:rPr sz="2100" spc="-5">
                <a:solidFill>
                  <a:srgbClr val="C00000"/>
                </a:solidFill>
                <a:latin typeface="微软雅黑"/>
                <a:cs typeface="微软雅黑"/>
              </a:rPr>
              <a:t>备用页，如无需添加内容可删除本页</a:t>
            </a:r>
            <a:endParaRPr sz="2100">
              <a:latin typeface="微软雅黑"/>
              <a:cs typeface="微软雅黑"/>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337627" y="591820"/>
            <a:ext cx="5511800" cy="574040"/>
          </a:xfrm>
          <a:prstGeom prst="rect">
            <a:avLst/>
          </a:prstGeom>
        </p:spPr>
        <p:txBody>
          <a:bodyPr vert="horz" wrap="square" lIns="0" tIns="12700" rIns="0" bIns="0" rtlCol="0">
            <a:spAutoFit/>
          </a:bodyPr>
          <a:lstStyle/>
          <a:p>
            <a:pPr marL="12700">
              <a:lnSpc>
                <a:spcPct val="100000"/>
              </a:lnSpc>
              <a:spcBef>
                <a:spcPts val="100"/>
              </a:spcBef>
            </a:pPr>
            <a:r>
              <a:rPr sz="3600" spc="-5">
                <a:solidFill>
                  <a:srgbClr val="FF0000"/>
                </a:solidFill>
              </a:rPr>
              <a:t>发展党员新常态：控量提质</a:t>
            </a:r>
            <a:endParaRPr sz="3600"/>
          </a:p>
        </p:txBody>
      </p:sp>
      <p:pic>
        <p:nvPicPr>
          <p:cNvPr id="3" name="object 3"/>
          <p:cNvPicPr/>
          <p:nvPr/>
        </p:nvPicPr>
        <p:blipFill>
          <a:blip r:embed="rId2"/>
          <a:stretch>
            <a:fillRect/>
          </a:stretch>
        </p:blipFill>
        <p:spPr>
          <a:xfrm>
            <a:off x="1409700" y="1270000"/>
            <a:ext cx="4554537" cy="5184775"/>
          </a:xfrm>
          <a:prstGeom prst="rect">
            <a:avLst/>
          </a:prstGeom>
        </p:spPr>
      </p:pic>
      <p:sp>
        <p:nvSpPr>
          <p:cNvPr id="4" name="object 4"/>
          <p:cNvSpPr txBox="1"/>
          <p:nvPr/>
        </p:nvSpPr>
        <p:spPr>
          <a:xfrm>
            <a:off x="6019164" y="1498114"/>
            <a:ext cx="2921000" cy="3721100"/>
          </a:xfrm>
          <a:prstGeom prst="rect">
            <a:avLst/>
          </a:prstGeom>
        </p:spPr>
        <p:txBody>
          <a:bodyPr vert="horz" wrap="square" lIns="0" tIns="12700" rIns="0" bIns="0" rtlCol="0">
            <a:spAutoFit/>
          </a:bodyPr>
          <a:lstStyle/>
          <a:p>
            <a:pPr marL="12700">
              <a:lnSpc>
                <a:spcPct val="100000"/>
              </a:lnSpc>
              <a:spcBef>
                <a:spcPts val="100"/>
              </a:spcBef>
            </a:pPr>
            <a:r>
              <a:rPr sz="4400" b="1" spc="-20">
                <a:solidFill>
                  <a:srgbClr val="F5310B"/>
                </a:solidFill>
                <a:latin typeface="Times New Roman"/>
                <a:cs typeface="Times New Roman"/>
              </a:rPr>
              <a:t>6.4%</a:t>
            </a:r>
            <a:endParaRPr sz="4400">
              <a:latin typeface="Times New Roman"/>
              <a:cs typeface="Times New Roman"/>
            </a:endParaRPr>
          </a:p>
          <a:p>
            <a:pPr marL="12700">
              <a:lnSpc>
                <a:spcPct val="100000"/>
              </a:lnSpc>
              <a:spcBef>
                <a:spcPts val="2725"/>
              </a:spcBef>
            </a:pPr>
            <a:r>
              <a:rPr sz="2400" b="1">
                <a:solidFill>
                  <a:srgbClr val="E7E6E6"/>
                </a:solidFill>
                <a:latin typeface="Times New Roman"/>
                <a:cs typeface="Times New Roman"/>
              </a:rPr>
              <a:t>1949</a:t>
            </a:r>
            <a:r>
              <a:rPr sz="2400" b="1">
                <a:solidFill>
                  <a:srgbClr val="E7E6E6"/>
                </a:solidFill>
                <a:latin typeface="Microsoft JhengHei"/>
                <a:cs typeface="Microsoft JhengHei"/>
              </a:rPr>
              <a:t>年</a:t>
            </a:r>
            <a:r>
              <a:rPr sz="2400" b="1">
                <a:solidFill>
                  <a:srgbClr val="E7E6E6"/>
                </a:solidFill>
                <a:latin typeface="Times New Roman"/>
                <a:cs typeface="Times New Roman"/>
              </a:rPr>
              <a:t>10</a:t>
            </a:r>
            <a:r>
              <a:rPr sz="2400" b="1">
                <a:solidFill>
                  <a:srgbClr val="E7E6E6"/>
                </a:solidFill>
                <a:latin typeface="Microsoft JhengHei"/>
                <a:cs typeface="Microsoft JhengHei"/>
              </a:rPr>
              <a:t>月</a:t>
            </a:r>
            <a:r>
              <a:rPr sz="2400" b="1">
                <a:solidFill>
                  <a:srgbClr val="E7E6E6"/>
                </a:solidFill>
                <a:latin typeface="Times New Roman"/>
                <a:cs typeface="Times New Roman"/>
              </a:rPr>
              <a:t>448</a:t>
            </a:r>
            <a:r>
              <a:rPr sz="2400" b="1" spc="-20">
                <a:solidFill>
                  <a:srgbClr val="E7E6E6"/>
                </a:solidFill>
                <a:latin typeface="Microsoft JhengHei"/>
                <a:cs typeface="Microsoft JhengHei"/>
              </a:rPr>
              <a:t>万人。</a:t>
            </a:r>
            <a:endParaRPr sz="2400">
              <a:latin typeface="Microsoft JhengHei"/>
              <a:cs typeface="Microsoft JhengHei"/>
            </a:endParaRPr>
          </a:p>
          <a:p>
            <a:pPr>
              <a:lnSpc>
                <a:spcPct val="100000"/>
              </a:lnSpc>
              <a:spcBef>
                <a:spcPts val="25"/>
              </a:spcBef>
            </a:pPr>
            <a:endParaRPr sz="1650">
              <a:latin typeface="Microsoft JhengHei"/>
              <a:cs typeface="Microsoft JhengHei"/>
            </a:endParaRPr>
          </a:p>
          <a:p>
            <a:pPr marL="12700">
              <a:lnSpc>
                <a:spcPts val="3735"/>
              </a:lnSpc>
              <a:spcBef>
                <a:spcPts val="5"/>
              </a:spcBef>
            </a:pPr>
            <a:r>
              <a:rPr sz="3200" b="1" spc="-20">
                <a:solidFill>
                  <a:srgbClr val="FF0000"/>
                </a:solidFill>
                <a:latin typeface="Microsoft JhengHei"/>
                <a:cs typeface="Microsoft JhengHei"/>
              </a:rPr>
              <a:t>苏联：</a:t>
            </a:r>
            <a:endParaRPr sz="3200">
              <a:latin typeface="Microsoft JhengHei"/>
              <a:cs typeface="Microsoft JhengHei"/>
            </a:endParaRPr>
          </a:p>
          <a:p>
            <a:pPr marL="12700">
              <a:lnSpc>
                <a:spcPts val="3735"/>
              </a:lnSpc>
            </a:pPr>
            <a:r>
              <a:rPr sz="3200" b="1">
                <a:solidFill>
                  <a:srgbClr val="E7E6E6"/>
                </a:solidFill>
                <a:latin typeface="Times New Roman"/>
                <a:cs typeface="Times New Roman"/>
              </a:rPr>
              <a:t>20</a:t>
            </a:r>
            <a:r>
              <a:rPr sz="3200" b="1" spc="-15">
                <a:solidFill>
                  <a:srgbClr val="E7E6E6"/>
                </a:solidFill>
                <a:latin typeface="Microsoft JhengHei"/>
                <a:cs typeface="Microsoft JhengHei"/>
              </a:rPr>
              <a:t>万建国；</a:t>
            </a:r>
            <a:endParaRPr sz="3200">
              <a:latin typeface="Microsoft JhengHei"/>
              <a:cs typeface="Microsoft JhengHei"/>
            </a:endParaRPr>
          </a:p>
          <a:p>
            <a:pPr marL="12700">
              <a:lnSpc>
                <a:spcPct val="100000"/>
              </a:lnSpc>
            </a:pPr>
            <a:r>
              <a:rPr sz="3200" b="1">
                <a:solidFill>
                  <a:srgbClr val="E7E6E6"/>
                </a:solidFill>
                <a:latin typeface="Times New Roman"/>
                <a:cs typeface="Times New Roman"/>
              </a:rPr>
              <a:t>200</a:t>
            </a:r>
            <a:r>
              <a:rPr sz="3200" b="1" spc="-15">
                <a:solidFill>
                  <a:srgbClr val="E7E6E6"/>
                </a:solidFill>
                <a:latin typeface="Microsoft JhengHei"/>
                <a:cs typeface="Microsoft JhengHei"/>
              </a:rPr>
              <a:t>万卫国；</a:t>
            </a:r>
            <a:endParaRPr sz="3200">
              <a:latin typeface="Microsoft JhengHei"/>
              <a:cs typeface="Microsoft JhengHei"/>
            </a:endParaRPr>
          </a:p>
          <a:p>
            <a:pPr marL="12700">
              <a:lnSpc>
                <a:spcPct val="100000"/>
              </a:lnSpc>
            </a:pPr>
            <a:r>
              <a:rPr sz="3200" b="1">
                <a:solidFill>
                  <a:srgbClr val="E7E6E6"/>
                </a:solidFill>
                <a:latin typeface="Times New Roman"/>
                <a:cs typeface="Times New Roman"/>
              </a:rPr>
              <a:t>2000</a:t>
            </a:r>
            <a:r>
              <a:rPr sz="3200" b="1" spc="-15">
                <a:solidFill>
                  <a:srgbClr val="E7E6E6"/>
                </a:solidFill>
                <a:latin typeface="Microsoft JhengHei"/>
                <a:cs typeface="Microsoft JhengHei"/>
              </a:rPr>
              <a:t>万亡国。</a:t>
            </a:r>
            <a:endParaRPr sz="3200">
              <a:latin typeface="Microsoft JhengHei"/>
              <a:cs typeface="Microsoft JhengHei"/>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p:nvPr/>
        </p:nvSpPr>
        <p:spPr>
          <a:xfrm>
            <a:off x="1042987" y="404812"/>
            <a:ext cx="7772400" cy="5977255"/>
          </a:xfrm>
          <a:custGeom>
            <a:rect l="l" t="t" r="r" b="b"/>
            <a:pathLst>
              <a:path w="7772400" h="5977255">
                <a:moveTo>
                  <a:pt x="0" y="0"/>
                </a:moveTo>
                <a:lnTo>
                  <a:pt x="7772400" y="0"/>
                </a:lnTo>
                <a:lnTo>
                  <a:pt x="7772400" y="5976937"/>
                </a:lnTo>
                <a:lnTo>
                  <a:pt x="0" y="5976937"/>
                </a:lnTo>
                <a:lnTo>
                  <a:pt x="0" y="0"/>
                </a:lnTo>
                <a:close/>
              </a:path>
            </a:pathLst>
          </a:custGeom>
          <a:ln w="9525">
            <a:solidFill>
              <a:srgbClr val="C80000"/>
            </a:solidFill>
          </a:ln>
        </p:spPr>
        <p:txBody>
          <a:bodyPr wrap="square" lIns="0" tIns="0" rIns="0" bIns="0" rtlCol="0"/>
          <a:lstStyle/>
          <a:p/>
        </p:txBody>
      </p:sp>
      <p:sp>
        <p:nvSpPr>
          <p:cNvPr id="3" name="object 3"/>
          <p:cNvSpPr txBox="1">
            <a:spLocks noGrp="1"/>
          </p:cNvSpPr>
          <p:nvPr>
            <p:ph type="title"/>
          </p:nvPr>
        </p:nvSpPr>
        <p:spPr>
          <a:xfrm>
            <a:off x="2036127" y="417038"/>
            <a:ext cx="5283200" cy="574040"/>
          </a:xfrm>
          <a:prstGeom prst="rect">
            <a:avLst/>
          </a:prstGeom>
        </p:spPr>
        <p:txBody>
          <a:bodyPr vert="horz" wrap="square" lIns="0" tIns="12700" rIns="0" bIns="0" rtlCol="0">
            <a:spAutoFit/>
          </a:bodyPr>
          <a:lstStyle/>
          <a:p>
            <a:pPr marL="12700">
              <a:lnSpc>
                <a:spcPct val="100000"/>
              </a:lnSpc>
              <a:spcBef>
                <a:spcPts val="100"/>
              </a:spcBef>
            </a:pPr>
            <a:r>
              <a:rPr sz="3600">
                <a:solidFill>
                  <a:srgbClr val="F57F09"/>
                </a:solidFill>
              </a:rPr>
              <a:t>原因</a:t>
            </a:r>
            <a:r>
              <a:rPr sz="3600">
                <a:solidFill>
                  <a:srgbClr val="F57F09"/>
                </a:solidFill>
                <a:latin typeface="Times New Roman"/>
                <a:cs typeface="Times New Roman"/>
              </a:rPr>
              <a:t>2</a:t>
            </a:r>
            <a:r>
              <a:rPr sz="3600" spc="-10">
                <a:solidFill>
                  <a:srgbClr val="F57F09"/>
                </a:solidFill>
              </a:rPr>
              <a:t>：不良政治生态问题</a:t>
            </a:r>
            <a:endParaRPr sz="3600">
              <a:latin typeface="Times New Roman"/>
              <a:cs typeface="Times New Roman"/>
            </a:endParaRPr>
          </a:p>
        </p:txBody>
      </p:sp>
      <p:sp>
        <p:nvSpPr>
          <p:cNvPr id="4" name="object 4"/>
          <p:cNvSpPr txBox="1"/>
          <p:nvPr/>
        </p:nvSpPr>
        <p:spPr>
          <a:xfrm>
            <a:off x="1121727" y="1053243"/>
            <a:ext cx="7848600" cy="4725670"/>
          </a:xfrm>
          <a:prstGeom prst="rect">
            <a:avLst/>
          </a:prstGeom>
        </p:spPr>
        <p:txBody>
          <a:bodyPr vert="horz" wrap="square" lIns="0" tIns="48895" rIns="0" bIns="0" rtlCol="0">
            <a:spAutoFit/>
          </a:bodyPr>
          <a:lstStyle/>
          <a:p>
            <a:pPr marL="12700" marR="284480">
              <a:lnSpc>
                <a:spcPts val="2640"/>
              </a:lnSpc>
              <a:spcBef>
                <a:spcPts val="385"/>
              </a:spcBef>
            </a:pPr>
            <a:r>
              <a:rPr sz="2400" b="1" spc="-10">
                <a:latin typeface="Consolas"/>
                <a:cs typeface="Consolas"/>
              </a:rPr>
              <a:t>2013</a:t>
            </a:r>
            <a:r>
              <a:rPr sz="2400" b="1">
                <a:latin typeface="Microsoft JhengHei"/>
                <a:cs typeface="Microsoft JhengHei"/>
              </a:rPr>
              <a:t>年</a:t>
            </a:r>
            <a:r>
              <a:rPr sz="2400" b="1">
                <a:latin typeface="Consolas"/>
                <a:cs typeface="Consolas"/>
              </a:rPr>
              <a:t>3</a:t>
            </a:r>
            <a:r>
              <a:rPr sz="2400" b="1" spc="-5">
                <a:latin typeface="Microsoft JhengHei"/>
                <a:cs typeface="Microsoft JhengHei"/>
              </a:rPr>
              <a:t>月，邱炜煌在《学习时报》上撰文，列举了政治</a:t>
            </a:r>
            <a:r>
              <a:rPr sz="2400" b="1">
                <a:latin typeface="Microsoft JhengHei"/>
                <a:cs typeface="Microsoft JhengHei"/>
              </a:rPr>
              <a:t>生态的十种</a:t>
            </a:r>
            <a:r>
              <a:rPr sz="2400" b="1">
                <a:latin typeface="Times New Roman"/>
                <a:cs typeface="Times New Roman"/>
              </a:rPr>
              <a:t>“</a:t>
            </a:r>
            <a:r>
              <a:rPr sz="2400" b="1">
                <a:latin typeface="Microsoft JhengHei"/>
                <a:cs typeface="Microsoft JhengHei"/>
              </a:rPr>
              <a:t>常见病</a:t>
            </a:r>
            <a:r>
              <a:rPr sz="2400" b="1">
                <a:latin typeface="Times New Roman"/>
                <a:cs typeface="Times New Roman"/>
              </a:rPr>
              <a:t>”</a:t>
            </a:r>
            <a:r>
              <a:rPr sz="2400" b="1" spc="-20">
                <a:latin typeface="Microsoft JhengHei"/>
                <a:cs typeface="Microsoft JhengHei"/>
              </a:rPr>
              <a:t>，即：</a:t>
            </a:r>
            <a:endParaRPr sz="2400">
              <a:latin typeface="Microsoft JhengHei"/>
              <a:cs typeface="Microsoft JhengHei"/>
            </a:endParaRPr>
          </a:p>
          <a:p>
            <a:pPr marL="12700" marR="1428115">
              <a:lnSpc>
                <a:spcPts val="3020"/>
              </a:lnSpc>
              <a:spcBef>
                <a:spcPts val="1250"/>
              </a:spcBef>
            </a:pPr>
            <a:r>
              <a:rPr sz="2800" b="1">
                <a:solidFill>
                  <a:srgbClr val="FF0000"/>
                </a:solidFill>
                <a:latin typeface="Microsoft JhengHei"/>
                <a:cs typeface="Microsoft JhengHei"/>
              </a:rPr>
              <a:t>一是</a:t>
            </a:r>
            <a:r>
              <a:rPr sz="2800" b="1" spc="-35">
                <a:solidFill>
                  <a:srgbClr val="FF0000"/>
                </a:solidFill>
                <a:latin typeface="MS Gothic"/>
                <a:cs typeface="MS Gothic"/>
              </a:rPr>
              <a:t>“</a:t>
            </a:r>
            <a:r>
              <a:rPr sz="2800" b="1">
                <a:solidFill>
                  <a:srgbClr val="FF0000"/>
                </a:solidFill>
                <a:latin typeface="Microsoft JhengHei"/>
                <a:cs typeface="Microsoft JhengHei"/>
              </a:rPr>
              <a:t>不跑不送，原地不动</a:t>
            </a:r>
            <a:r>
              <a:rPr sz="2800" b="1" spc="-35">
                <a:solidFill>
                  <a:srgbClr val="FF0000"/>
                </a:solidFill>
                <a:latin typeface="MS Gothic"/>
                <a:cs typeface="MS Gothic"/>
              </a:rPr>
              <a:t>”</a:t>
            </a:r>
            <a:r>
              <a:rPr sz="2800" b="1" spc="-10">
                <a:solidFill>
                  <a:srgbClr val="FF0000"/>
                </a:solidFill>
                <a:latin typeface="Microsoft JhengHei"/>
                <a:cs typeface="Microsoft JhengHei"/>
              </a:rPr>
              <a:t>的潜规则；</a:t>
            </a:r>
            <a:r>
              <a:rPr sz="2800" b="1">
                <a:solidFill>
                  <a:srgbClr val="FF0000"/>
                </a:solidFill>
                <a:latin typeface="Microsoft JhengHei"/>
                <a:cs typeface="Microsoft JhengHei"/>
              </a:rPr>
              <a:t>二是</a:t>
            </a:r>
            <a:r>
              <a:rPr sz="2800" b="1" spc="-35">
                <a:solidFill>
                  <a:srgbClr val="FF0000"/>
                </a:solidFill>
                <a:latin typeface="MS Gothic"/>
                <a:cs typeface="MS Gothic"/>
              </a:rPr>
              <a:t>“</a:t>
            </a:r>
            <a:r>
              <a:rPr sz="2800" b="1">
                <a:solidFill>
                  <a:srgbClr val="FF0000"/>
                </a:solidFill>
                <a:latin typeface="Microsoft JhengHei"/>
                <a:cs typeface="Microsoft JhengHei"/>
              </a:rPr>
              <a:t>拼搏不如拼爹</a:t>
            </a:r>
            <a:r>
              <a:rPr sz="2800" b="1" spc="-35">
                <a:solidFill>
                  <a:srgbClr val="FF0000"/>
                </a:solidFill>
                <a:latin typeface="MS Gothic"/>
                <a:cs typeface="MS Gothic"/>
              </a:rPr>
              <a:t>”</a:t>
            </a:r>
            <a:r>
              <a:rPr sz="2800" b="1" spc="-10">
                <a:solidFill>
                  <a:srgbClr val="FF0000"/>
                </a:solidFill>
                <a:latin typeface="Microsoft JhengHei"/>
                <a:cs typeface="Microsoft JhengHei"/>
              </a:rPr>
              <a:t>的特权现象；</a:t>
            </a:r>
            <a:endParaRPr sz="2800">
              <a:latin typeface="Microsoft JhengHei"/>
              <a:cs typeface="Microsoft JhengHei"/>
            </a:endParaRPr>
          </a:p>
          <a:p>
            <a:pPr marL="12700">
              <a:lnSpc>
                <a:spcPts val="2815"/>
              </a:lnSpc>
            </a:pPr>
            <a:r>
              <a:rPr sz="2800" b="1">
                <a:solidFill>
                  <a:srgbClr val="FF0000"/>
                </a:solidFill>
                <a:latin typeface="Microsoft JhengHei"/>
                <a:cs typeface="Microsoft JhengHei"/>
              </a:rPr>
              <a:t>三是</a:t>
            </a:r>
            <a:r>
              <a:rPr sz="2800" b="1" spc="-35">
                <a:solidFill>
                  <a:srgbClr val="FF0000"/>
                </a:solidFill>
                <a:latin typeface="MS Gothic"/>
                <a:cs typeface="MS Gothic"/>
              </a:rPr>
              <a:t>“</a:t>
            </a:r>
            <a:r>
              <a:rPr sz="2800" b="1">
                <a:solidFill>
                  <a:srgbClr val="FF0000"/>
                </a:solidFill>
                <a:latin typeface="Microsoft JhengHei"/>
                <a:cs typeface="Microsoft JhengHei"/>
              </a:rPr>
              <a:t>能力不如关系</a:t>
            </a:r>
            <a:r>
              <a:rPr sz="2800" b="1" spc="-35">
                <a:solidFill>
                  <a:srgbClr val="FF0000"/>
                </a:solidFill>
                <a:latin typeface="MS Gothic"/>
                <a:cs typeface="MS Gothic"/>
              </a:rPr>
              <a:t>”</a:t>
            </a:r>
            <a:r>
              <a:rPr sz="2800" b="1" spc="-10">
                <a:solidFill>
                  <a:srgbClr val="FF0000"/>
                </a:solidFill>
                <a:latin typeface="Microsoft JhengHei"/>
                <a:cs typeface="Microsoft JhengHei"/>
              </a:rPr>
              <a:t>的关系学；</a:t>
            </a:r>
            <a:endParaRPr sz="2800">
              <a:latin typeface="Microsoft JhengHei"/>
              <a:cs typeface="Microsoft JhengHei"/>
            </a:endParaRPr>
          </a:p>
          <a:p>
            <a:pPr marL="12700" marR="1428115">
              <a:lnSpc>
                <a:spcPts val="3020"/>
              </a:lnSpc>
              <a:spcBef>
                <a:spcPts val="215"/>
              </a:spcBef>
            </a:pPr>
            <a:r>
              <a:rPr sz="2800" b="1">
                <a:solidFill>
                  <a:srgbClr val="FF0000"/>
                </a:solidFill>
                <a:latin typeface="Microsoft JhengHei"/>
                <a:cs typeface="Microsoft JhengHei"/>
              </a:rPr>
              <a:t>四是</a:t>
            </a:r>
            <a:r>
              <a:rPr sz="2800" b="1" spc="-35">
                <a:solidFill>
                  <a:srgbClr val="FF0000"/>
                </a:solidFill>
                <a:latin typeface="MS Gothic"/>
                <a:cs typeface="MS Gothic"/>
              </a:rPr>
              <a:t>“</a:t>
            </a:r>
            <a:r>
              <a:rPr sz="2800" b="1">
                <a:solidFill>
                  <a:srgbClr val="FF0000"/>
                </a:solidFill>
                <a:latin typeface="Microsoft JhengHei"/>
                <a:cs typeface="Microsoft JhengHei"/>
              </a:rPr>
              <a:t>琢磨事不如琢磨人</a:t>
            </a:r>
            <a:r>
              <a:rPr sz="2800" b="1" spc="-35">
                <a:solidFill>
                  <a:srgbClr val="FF0000"/>
                </a:solidFill>
                <a:latin typeface="MS Gothic"/>
                <a:cs typeface="MS Gothic"/>
              </a:rPr>
              <a:t>”</a:t>
            </a:r>
            <a:r>
              <a:rPr sz="2800" b="1" spc="-10">
                <a:solidFill>
                  <a:srgbClr val="FF0000"/>
                </a:solidFill>
                <a:latin typeface="Microsoft JhengHei"/>
                <a:cs typeface="Microsoft JhengHei"/>
              </a:rPr>
              <a:t>的投机钻营；</a:t>
            </a:r>
            <a:r>
              <a:rPr sz="2800" b="1">
                <a:solidFill>
                  <a:srgbClr val="FF0000"/>
                </a:solidFill>
                <a:latin typeface="Microsoft JhengHei"/>
                <a:cs typeface="Microsoft JhengHei"/>
              </a:rPr>
              <a:t>五是</a:t>
            </a:r>
            <a:r>
              <a:rPr sz="2800" b="1" spc="-35">
                <a:solidFill>
                  <a:srgbClr val="FF0000"/>
                </a:solidFill>
                <a:latin typeface="MS Gothic"/>
                <a:cs typeface="MS Gothic"/>
              </a:rPr>
              <a:t>“</a:t>
            </a:r>
            <a:r>
              <a:rPr sz="2800" b="1">
                <a:solidFill>
                  <a:srgbClr val="FF0000"/>
                </a:solidFill>
                <a:latin typeface="Microsoft JhengHei"/>
                <a:cs typeface="Microsoft JhengHei"/>
              </a:rPr>
              <a:t>干的不如看的</a:t>
            </a:r>
            <a:r>
              <a:rPr sz="2800" b="1" spc="-35">
                <a:solidFill>
                  <a:srgbClr val="FF0000"/>
                </a:solidFill>
                <a:latin typeface="MS Gothic"/>
                <a:cs typeface="MS Gothic"/>
              </a:rPr>
              <a:t>”</a:t>
            </a:r>
            <a:r>
              <a:rPr sz="2800" b="1" spc="-10">
                <a:solidFill>
                  <a:srgbClr val="FF0000"/>
                </a:solidFill>
                <a:latin typeface="Microsoft JhengHei"/>
                <a:cs typeface="Microsoft JhengHei"/>
              </a:rPr>
              <a:t>的论资排辈；</a:t>
            </a:r>
            <a:endParaRPr sz="2800">
              <a:latin typeface="Microsoft JhengHei"/>
              <a:cs typeface="Microsoft JhengHei"/>
            </a:endParaRPr>
          </a:p>
          <a:p>
            <a:pPr marL="12700" marR="2139315">
              <a:lnSpc>
                <a:spcPts val="3020"/>
              </a:lnSpc>
              <a:spcBef>
                <a:spcPts val="10"/>
              </a:spcBef>
            </a:pPr>
            <a:r>
              <a:rPr sz="2800" b="1">
                <a:solidFill>
                  <a:srgbClr val="FF0000"/>
                </a:solidFill>
                <a:latin typeface="Microsoft JhengHei"/>
                <a:cs typeface="Microsoft JhengHei"/>
              </a:rPr>
              <a:t>六是</a:t>
            </a:r>
            <a:r>
              <a:rPr sz="2800" b="1" spc="-35">
                <a:solidFill>
                  <a:srgbClr val="FF0000"/>
                </a:solidFill>
                <a:latin typeface="MS Gothic"/>
                <a:cs typeface="MS Gothic"/>
              </a:rPr>
              <a:t>“</a:t>
            </a:r>
            <a:r>
              <a:rPr sz="2800" b="1">
                <a:solidFill>
                  <a:srgbClr val="FF0000"/>
                </a:solidFill>
                <a:latin typeface="Microsoft JhengHei"/>
                <a:cs typeface="Microsoft JhengHei"/>
              </a:rPr>
              <a:t>做事不如作秀</a:t>
            </a:r>
            <a:r>
              <a:rPr sz="2800" b="1" spc="-35">
                <a:solidFill>
                  <a:srgbClr val="FF0000"/>
                </a:solidFill>
                <a:latin typeface="MS Gothic"/>
                <a:cs typeface="MS Gothic"/>
              </a:rPr>
              <a:t>”</a:t>
            </a:r>
            <a:r>
              <a:rPr sz="2800" b="1" spc="-10">
                <a:solidFill>
                  <a:srgbClr val="FF0000"/>
                </a:solidFill>
                <a:latin typeface="Microsoft JhengHei"/>
                <a:cs typeface="Microsoft JhengHei"/>
              </a:rPr>
              <a:t>的形式主义；</a:t>
            </a:r>
            <a:r>
              <a:rPr sz="2800" b="1">
                <a:solidFill>
                  <a:srgbClr val="FF0000"/>
                </a:solidFill>
                <a:latin typeface="Microsoft JhengHei"/>
                <a:cs typeface="Microsoft JhengHei"/>
              </a:rPr>
              <a:t>七是</a:t>
            </a:r>
            <a:r>
              <a:rPr sz="2800" b="1" spc="-35">
                <a:solidFill>
                  <a:srgbClr val="FF0000"/>
                </a:solidFill>
                <a:latin typeface="MS Gothic"/>
                <a:cs typeface="MS Gothic"/>
              </a:rPr>
              <a:t>“</a:t>
            </a:r>
            <a:r>
              <a:rPr sz="2800" b="1">
                <a:solidFill>
                  <a:srgbClr val="FF0000"/>
                </a:solidFill>
                <a:latin typeface="Microsoft JhengHei"/>
                <a:cs typeface="Microsoft JhengHei"/>
              </a:rPr>
              <a:t>摆平就是水平</a:t>
            </a:r>
            <a:r>
              <a:rPr sz="2800" b="1" spc="-35">
                <a:solidFill>
                  <a:srgbClr val="FF0000"/>
                </a:solidFill>
                <a:latin typeface="MS Gothic"/>
                <a:cs typeface="MS Gothic"/>
              </a:rPr>
              <a:t>”</a:t>
            </a:r>
            <a:r>
              <a:rPr sz="2800" b="1" spc="-10">
                <a:solidFill>
                  <a:srgbClr val="FF0000"/>
                </a:solidFill>
                <a:latin typeface="Microsoft JhengHei"/>
                <a:cs typeface="Microsoft JhengHei"/>
              </a:rPr>
              <a:t>的伪稳定；</a:t>
            </a:r>
            <a:r>
              <a:rPr sz="2800" b="1" spc="-50">
                <a:solidFill>
                  <a:srgbClr val="FF0000"/>
                </a:solidFill>
                <a:latin typeface="Microsoft JhengHei"/>
                <a:cs typeface="Microsoft JhengHei"/>
              </a:rPr>
              <a:t> </a:t>
            </a:r>
            <a:r>
              <a:rPr sz="2800" b="1">
                <a:solidFill>
                  <a:srgbClr val="FF0000"/>
                </a:solidFill>
                <a:latin typeface="Microsoft JhengHei"/>
                <a:cs typeface="Microsoft JhengHei"/>
              </a:rPr>
              <a:t>八是</a:t>
            </a:r>
            <a:r>
              <a:rPr sz="2800" b="1" spc="-35">
                <a:solidFill>
                  <a:srgbClr val="FF0000"/>
                </a:solidFill>
                <a:latin typeface="MS Gothic"/>
                <a:cs typeface="MS Gothic"/>
              </a:rPr>
              <a:t>“</a:t>
            </a:r>
            <a:r>
              <a:rPr sz="2800" b="1">
                <a:solidFill>
                  <a:srgbClr val="FF0000"/>
                </a:solidFill>
                <a:latin typeface="Microsoft JhengHei"/>
                <a:cs typeface="Microsoft JhengHei"/>
              </a:rPr>
              <a:t>多栽花少栽刺</a:t>
            </a:r>
            <a:r>
              <a:rPr sz="2800" b="1" spc="-35">
                <a:solidFill>
                  <a:srgbClr val="FF0000"/>
                </a:solidFill>
                <a:latin typeface="MS Gothic"/>
                <a:cs typeface="MS Gothic"/>
              </a:rPr>
              <a:t>”</a:t>
            </a:r>
            <a:r>
              <a:rPr sz="2800" b="1" spc="-10">
                <a:solidFill>
                  <a:srgbClr val="FF0000"/>
                </a:solidFill>
                <a:latin typeface="Microsoft JhengHei"/>
                <a:cs typeface="Microsoft JhengHei"/>
              </a:rPr>
              <a:t>的好人主义；</a:t>
            </a:r>
            <a:r>
              <a:rPr sz="2800" b="1">
                <a:solidFill>
                  <a:srgbClr val="FF0000"/>
                </a:solidFill>
                <a:latin typeface="Microsoft JhengHei"/>
                <a:cs typeface="Microsoft JhengHei"/>
              </a:rPr>
              <a:t>九是</a:t>
            </a:r>
            <a:r>
              <a:rPr sz="2800" b="1" spc="-35">
                <a:solidFill>
                  <a:srgbClr val="FF0000"/>
                </a:solidFill>
                <a:latin typeface="MS Gothic"/>
                <a:cs typeface="MS Gothic"/>
              </a:rPr>
              <a:t>“</a:t>
            </a:r>
            <a:r>
              <a:rPr sz="2800" b="1">
                <a:solidFill>
                  <a:srgbClr val="FF0000"/>
                </a:solidFill>
                <a:latin typeface="Microsoft JhengHei"/>
                <a:cs typeface="Microsoft JhengHei"/>
              </a:rPr>
              <a:t>劣币驱逐良币</a:t>
            </a:r>
            <a:r>
              <a:rPr sz="2800" b="1" spc="-35">
                <a:solidFill>
                  <a:srgbClr val="FF0000"/>
                </a:solidFill>
                <a:latin typeface="MS Gothic"/>
                <a:cs typeface="MS Gothic"/>
              </a:rPr>
              <a:t>”</a:t>
            </a:r>
            <a:r>
              <a:rPr sz="2800" b="1" spc="-10">
                <a:solidFill>
                  <a:srgbClr val="FF0000"/>
                </a:solidFill>
                <a:latin typeface="Microsoft JhengHei"/>
                <a:cs typeface="Microsoft JhengHei"/>
              </a:rPr>
              <a:t>的逆淘汰；</a:t>
            </a:r>
            <a:endParaRPr sz="2800">
              <a:latin typeface="Microsoft JhengHei"/>
              <a:cs typeface="Microsoft JhengHei"/>
            </a:endParaRPr>
          </a:p>
          <a:p>
            <a:pPr marL="12700">
              <a:lnSpc>
                <a:spcPts val="2990"/>
              </a:lnSpc>
            </a:pPr>
            <a:r>
              <a:rPr sz="2800" b="1">
                <a:solidFill>
                  <a:srgbClr val="FF0000"/>
                </a:solidFill>
                <a:latin typeface="Microsoft JhengHei"/>
                <a:cs typeface="Microsoft JhengHei"/>
              </a:rPr>
              <a:t>十是</a:t>
            </a:r>
            <a:r>
              <a:rPr sz="2800" b="1" spc="-35">
                <a:solidFill>
                  <a:srgbClr val="FF0000"/>
                </a:solidFill>
                <a:latin typeface="MS Gothic"/>
                <a:cs typeface="MS Gothic"/>
              </a:rPr>
              <a:t>“</a:t>
            </a:r>
            <a:r>
              <a:rPr sz="2800" b="1">
                <a:solidFill>
                  <a:srgbClr val="FF0000"/>
                </a:solidFill>
                <a:latin typeface="Microsoft JhengHei"/>
                <a:cs typeface="Microsoft JhengHei"/>
              </a:rPr>
              <a:t>不怕犯事只怕</a:t>
            </a:r>
            <a:r>
              <a:rPr sz="2800" b="1" spc="-35">
                <a:solidFill>
                  <a:srgbClr val="FF0000"/>
                </a:solidFill>
                <a:latin typeface="MS Gothic"/>
                <a:cs typeface="MS Gothic"/>
              </a:rPr>
              <a:t>‘</a:t>
            </a:r>
            <a:r>
              <a:rPr sz="2800" b="1">
                <a:solidFill>
                  <a:srgbClr val="FF0000"/>
                </a:solidFill>
                <a:latin typeface="Microsoft JhengHei"/>
                <a:cs typeface="Microsoft JhengHei"/>
              </a:rPr>
              <a:t>出事</a:t>
            </a:r>
            <a:r>
              <a:rPr sz="2800" b="1" spc="-35">
                <a:solidFill>
                  <a:srgbClr val="FF0000"/>
                </a:solidFill>
                <a:latin typeface="MS Gothic"/>
                <a:cs typeface="MS Gothic"/>
              </a:rPr>
              <a:t>’”</a:t>
            </a:r>
            <a:r>
              <a:rPr sz="2800" b="1">
                <a:solidFill>
                  <a:srgbClr val="FF0000"/>
                </a:solidFill>
                <a:latin typeface="Microsoft JhengHei"/>
                <a:cs typeface="Microsoft JhengHei"/>
              </a:rPr>
              <a:t>的地方保护主义</a:t>
            </a:r>
            <a:r>
              <a:rPr sz="2800" b="1" spc="-50">
                <a:solidFill>
                  <a:srgbClr val="E7E6E6"/>
                </a:solidFill>
                <a:latin typeface="Microsoft JhengHei"/>
                <a:cs typeface="Microsoft JhengHei"/>
              </a:rPr>
              <a:t>。</a:t>
            </a:r>
            <a:endParaRPr sz="2800">
              <a:latin typeface="Microsoft JhengHei"/>
              <a:cs typeface="Microsoft JhengHei"/>
            </a:endParaRPr>
          </a:p>
        </p:txBody>
      </p:sp>
      <p:pic>
        <p:nvPicPr>
          <p:cNvPr id="5" name="object 5"/>
          <p:cNvPicPr/>
          <p:nvPr/>
        </p:nvPicPr>
        <p:blipFill>
          <a:blip r:embed="rId2"/>
          <a:stretch>
            <a:fillRect/>
          </a:stretch>
        </p:blipFill>
        <p:spPr>
          <a:xfrm>
            <a:off x="6299200" y="3860800"/>
            <a:ext cx="2592387" cy="1722437"/>
          </a:xfrm>
          <a:prstGeom prst="rect">
            <a:avLst/>
          </a:prstGeom>
        </p:spPr>
      </p:pic>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53975" rIns="0" bIns="0" rtlCol="0">
            <a:spAutoFit/>
          </a:bodyPr>
          <a:lstStyle/>
          <a:p>
            <a:pPr marL="12700" marR="5080" algn="just">
              <a:lnSpc>
                <a:spcPts val="2590"/>
              </a:lnSpc>
              <a:spcBef>
                <a:spcPts val="425"/>
              </a:spcBef>
            </a:pPr>
            <a:r>
              <a:rPr sz="2400" spc="-5">
                <a:solidFill>
                  <a:srgbClr val="000000"/>
                </a:solidFill>
              </a:rPr>
              <a:t>改革开放以来，中国共产党带领人民实现了快速发展和神奇崛起，但腐败问题也已连续多年成为中国老百姓最为关注的十大社会热点焦点问题。</a:t>
            </a:r>
            <a:endParaRPr sz="2400"/>
          </a:p>
        </p:txBody>
      </p:sp>
      <p:sp>
        <p:nvSpPr>
          <p:cNvPr id="3" name="object 3"/>
          <p:cNvSpPr txBox="1"/>
          <p:nvPr/>
        </p:nvSpPr>
        <p:spPr>
          <a:xfrm>
            <a:off x="1121727" y="3388662"/>
            <a:ext cx="7741284" cy="2527935"/>
          </a:xfrm>
          <a:prstGeom prst="rect">
            <a:avLst/>
          </a:prstGeom>
        </p:spPr>
        <p:txBody>
          <a:bodyPr vert="horz" wrap="square" lIns="0" tIns="48895" rIns="0" bIns="0" rtlCol="0">
            <a:spAutoFit/>
          </a:bodyPr>
          <a:lstStyle/>
          <a:p>
            <a:pPr marL="12700" marR="5080">
              <a:lnSpc>
                <a:spcPct val="91400"/>
              </a:lnSpc>
              <a:spcBef>
                <a:spcPts val="385"/>
              </a:spcBef>
            </a:pPr>
            <a:r>
              <a:rPr sz="2800" b="1">
                <a:latin typeface="Microsoft JhengHei"/>
                <a:cs typeface="Microsoft JhengHei"/>
              </a:rPr>
              <a:t>综观</a:t>
            </a:r>
            <a:r>
              <a:rPr sz="2800" b="1">
                <a:latin typeface="Times New Roman"/>
                <a:cs typeface="Times New Roman"/>
              </a:rPr>
              <a:t>“</a:t>
            </a:r>
            <a:r>
              <a:rPr sz="2800" b="1">
                <a:latin typeface="Microsoft JhengHei"/>
                <a:cs typeface="Microsoft JhengHei"/>
              </a:rPr>
              <a:t>透明国际</a:t>
            </a:r>
            <a:r>
              <a:rPr sz="2800" b="1" spc="-10">
                <a:latin typeface="Times New Roman"/>
                <a:cs typeface="Times New Roman"/>
              </a:rPr>
              <a:t>”</a:t>
            </a:r>
            <a:r>
              <a:rPr sz="2800" b="1" spc="-10">
                <a:latin typeface="Consolas"/>
                <a:cs typeface="Consolas"/>
              </a:rPr>
              <a:t>1997</a:t>
            </a:r>
            <a:r>
              <a:rPr sz="2800" b="1">
                <a:latin typeface="Microsoft JhengHei"/>
                <a:cs typeface="Microsoft JhengHei"/>
              </a:rPr>
              <a:t>年</a:t>
            </a:r>
            <a:r>
              <a:rPr sz="2800" b="1" spc="-10">
                <a:latin typeface="Consolas"/>
                <a:cs typeface="Consolas"/>
              </a:rPr>
              <a:t>-2014</a:t>
            </a:r>
            <a:r>
              <a:rPr sz="2800" b="1">
                <a:latin typeface="Microsoft JhengHei"/>
                <a:cs typeface="Microsoft JhengHei"/>
              </a:rPr>
              <a:t>年清廉指数</a:t>
            </a:r>
            <a:r>
              <a:rPr sz="2800" b="1" spc="-10">
                <a:latin typeface="Consolas"/>
                <a:cs typeface="Consolas"/>
              </a:rPr>
              <a:t>(CPI)</a:t>
            </a:r>
            <a:r>
              <a:rPr sz="2800" b="1" spc="-10">
                <a:latin typeface="Microsoft JhengHei"/>
                <a:cs typeface="Microsoft JhengHei"/>
              </a:rPr>
              <a:t>，</a:t>
            </a:r>
            <a:r>
              <a:rPr sz="2800" b="1">
                <a:latin typeface="Microsoft JhengHei"/>
                <a:cs typeface="Microsoft JhengHei"/>
              </a:rPr>
              <a:t>中国的分值从未超过</a:t>
            </a:r>
            <a:r>
              <a:rPr sz="2800" b="1" spc="-10">
                <a:latin typeface="Consolas"/>
                <a:cs typeface="Consolas"/>
              </a:rPr>
              <a:t>4.0</a:t>
            </a:r>
            <a:r>
              <a:rPr sz="2800" b="1" spc="-5">
                <a:latin typeface="Microsoft JhengHei"/>
                <a:cs typeface="Microsoft JhengHei"/>
              </a:rPr>
              <a:t>，一直处于</a:t>
            </a:r>
            <a:r>
              <a:rPr sz="2800" b="1" spc="-35">
                <a:solidFill>
                  <a:srgbClr val="300223"/>
                </a:solidFill>
                <a:latin typeface="MS Gothic"/>
                <a:cs typeface="MS Gothic"/>
              </a:rPr>
              <a:t>“</a:t>
            </a:r>
            <a:r>
              <a:rPr sz="2800" b="1" spc="-15">
                <a:solidFill>
                  <a:srgbClr val="300223"/>
                </a:solidFill>
                <a:latin typeface="Microsoft JhengHei"/>
                <a:cs typeface="Microsoft JhengHei"/>
              </a:rPr>
              <a:t>腐败比较</a:t>
            </a:r>
            <a:r>
              <a:rPr sz="2800" b="1" spc="-50">
                <a:solidFill>
                  <a:srgbClr val="300223"/>
                </a:solidFill>
                <a:latin typeface="Microsoft JhengHei"/>
                <a:cs typeface="Microsoft JhengHei"/>
              </a:rPr>
              <a:t> </a:t>
            </a:r>
            <a:r>
              <a:rPr sz="2800" b="1">
                <a:solidFill>
                  <a:srgbClr val="300223"/>
                </a:solidFill>
                <a:latin typeface="Microsoft JhengHei"/>
                <a:cs typeface="Microsoft JhengHei"/>
              </a:rPr>
              <a:t>严重</a:t>
            </a:r>
            <a:r>
              <a:rPr sz="2800" b="1" spc="-35">
                <a:solidFill>
                  <a:srgbClr val="300223"/>
                </a:solidFill>
                <a:latin typeface="MS Gothic"/>
                <a:cs typeface="MS Gothic"/>
              </a:rPr>
              <a:t>”</a:t>
            </a:r>
            <a:r>
              <a:rPr sz="2800" b="1">
                <a:latin typeface="Microsoft JhengHei"/>
                <a:cs typeface="Microsoft JhengHei"/>
              </a:rPr>
              <a:t>区间。</a:t>
            </a:r>
            <a:r>
              <a:rPr sz="2400" b="1">
                <a:solidFill>
                  <a:srgbClr val="DD09A0"/>
                </a:solidFill>
                <a:latin typeface="Microsoft JhengHei"/>
                <a:cs typeface="Microsoft JhengHei"/>
              </a:rPr>
              <a:t>侵蚀全社会公平正义与发展成果</a:t>
            </a:r>
            <a:r>
              <a:rPr sz="2400" b="1" spc="-50">
                <a:solidFill>
                  <a:srgbClr val="DD09A0"/>
                </a:solidFill>
                <a:latin typeface="Consolas"/>
                <a:cs typeface="Consolas"/>
              </a:rPr>
              <a:t>.</a:t>
            </a:r>
            <a:endParaRPr sz="2400">
              <a:latin typeface="Consolas"/>
              <a:cs typeface="Consolas"/>
            </a:endParaRPr>
          </a:p>
          <a:p>
            <a:pPr marL="12700" marR="253365">
              <a:lnSpc>
                <a:spcPct val="94800"/>
              </a:lnSpc>
              <a:spcBef>
                <a:spcPts val="1105"/>
              </a:spcBef>
            </a:pPr>
            <a:r>
              <a:rPr sz="2000" spc="-10">
                <a:latin typeface="Consolas"/>
                <a:cs typeface="Consolas"/>
              </a:rPr>
              <a:t>CPI</a:t>
            </a:r>
            <a:r>
              <a:rPr sz="2000" spc="-10">
                <a:latin typeface="宋体"/>
                <a:cs typeface="宋体"/>
              </a:rPr>
              <a:t>（</a:t>
            </a:r>
            <a:r>
              <a:rPr sz="2000">
                <a:latin typeface="宋体"/>
                <a:cs typeface="宋体"/>
              </a:rPr>
              <a:t>清廉指数）采用</a:t>
            </a:r>
            <a:r>
              <a:rPr sz="2000" spc="-10">
                <a:latin typeface="Consolas"/>
                <a:cs typeface="Consolas"/>
              </a:rPr>
              <a:t>10</a:t>
            </a:r>
            <a:r>
              <a:rPr sz="2000" spc="-5">
                <a:latin typeface="宋体"/>
                <a:cs typeface="宋体"/>
              </a:rPr>
              <a:t>分制，</a:t>
            </a:r>
            <a:r>
              <a:rPr sz="2000" spc="-10">
                <a:latin typeface="Consolas"/>
                <a:cs typeface="Consolas"/>
              </a:rPr>
              <a:t>10</a:t>
            </a:r>
            <a:r>
              <a:rPr sz="2000">
                <a:latin typeface="宋体"/>
                <a:cs typeface="宋体"/>
              </a:rPr>
              <a:t>分为最高分，表示最廉洁；</a:t>
            </a:r>
            <a:r>
              <a:rPr sz="2000">
                <a:latin typeface="Consolas"/>
                <a:cs typeface="Consolas"/>
              </a:rPr>
              <a:t>0</a:t>
            </a:r>
            <a:r>
              <a:rPr sz="2000" spc="-25">
                <a:latin typeface="宋体"/>
                <a:cs typeface="宋体"/>
              </a:rPr>
              <a:t>分表</a:t>
            </a:r>
            <a:r>
              <a:rPr sz="2000" spc="-5">
                <a:latin typeface="宋体"/>
                <a:cs typeface="宋体"/>
              </a:rPr>
              <a:t>示最腐败；</a:t>
            </a:r>
            <a:r>
              <a:rPr sz="2000" spc="-10">
                <a:latin typeface="Consolas"/>
                <a:cs typeface="Consolas"/>
              </a:rPr>
              <a:t>8.0</a:t>
            </a:r>
            <a:r>
              <a:rPr sz="2000" spc="-10">
                <a:latin typeface="宋体"/>
                <a:cs typeface="宋体"/>
              </a:rPr>
              <a:t>～</a:t>
            </a:r>
            <a:r>
              <a:rPr sz="2000" spc="-10">
                <a:latin typeface="Consolas"/>
                <a:cs typeface="Consolas"/>
              </a:rPr>
              <a:t>10.0</a:t>
            </a:r>
            <a:r>
              <a:rPr sz="2000" spc="-5">
                <a:latin typeface="宋体"/>
                <a:cs typeface="宋体"/>
              </a:rPr>
              <a:t>之间表示比较廉洁；</a:t>
            </a:r>
            <a:r>
              <a:rPr sz="2000" spc="-10">
                <a:latin typeface="Consolas"/>
                <a:cs typeface="Consolas"/>
              </a:rPr>
              <a:t>5.0</a:t>
            </a:r>
            <a:r>
              <a:rPr sz="2000" spc="-10">
                <a:latin typeface="宋体"/>
                <a:cs typeface="宋体"/>
              </a:rPr>
              <a:t>～</a:t>
            </a:r>
            <a:r>
              <a:rPr sz="2000" spc="-10">
                <a:latin typeface="Consolas"/>
                <a:cs typeface="Consolas"/>
              </a:rPr>
              <a:t>8.0</a:t>
            </a:r>
            <a:r>
              <a:rPr sz="2000" spc="-10">
                <a:latin typeface="宋体"/>
                <a:cs typeface="宋体"/>
              </a:rPr>
              <a:t>之间为轻微腐</a:t>
            </a:r>
            <a:r>
              <a:rPr sz="2000" spc="-5">
                <a:latin typeface="宋体"/>
                <a:cs typeface="宋体"/>
              </a:rPr>
              <a:t>败；</a:t>
            </a:r>
            <a:r>
              <a:rPr sz="2000" spc="-10">
                <a:latin typeface="Consolas"/>
                <a:cs typeface="Consolas"/>
              </a:rPr>
              <a:t>2.5</a:t>
            </a:r>
            <a:r>
              <a:rPr sz="2000" spc="-10">
                <a:latin typeface="宋体"/>
                <a:cs typeface="宋体"/>
              </a:rPr>
              <a:t>～</a:t>
            </a:r>
            <a:r>
              <a:rPr sz="2000" spc="-10">
                <a:latin typeface="Consolas"/>
                <a:cs typeface="Consolas"/>
              </a:rPr>
              <a:t>5.0</a:t>
            </a:r>
            <a:r>
              <a:rPr sz="2000" spc="-5">
                <a:latin typeface="宋体"/>
                <a:cs typeface="宋体"/>
              </a:rPr>
              <a:t>之间腐败比较严重；</a:t>
            </a:r>
            <a:r>
              <a:rPr sz="2000" spc="-10">
                <a:latin typeface="Consolas"/>
                <a:cs typeface="Consolas"/>
              </a:rPr>
              <a:t>0</a:t>
            </a:r>
            <a:r>
              <a:rPr sz="2000" spc="-10">
                <a:latin typeface="宋体"/>
                <a:cs typeface="宋体"/>
              </a:rPr>
              <a:t>～</a:t>
            </a:r>
            <a:r>
              <a:rPr sz="2000" spc="-10">
                <a:latin typeface="Consolas"/>
                <a:cs typeface="Consolas"/>
              </a:rPr>
              <a:t>2.5</a:t>
            </a:r>
            <a:r>
              <a:rPr sz="2000" spc="-10">
                <a:latin typeface="宋体"/>
                <a:cs typeface="宋体"/>
              </a:rPr>
              <a:t>之间则为极端腐败。</a:t>
            </a:r>
            <a:r>
              <a:rPr sz="2000" spc="-50">
                <a:latin typeface="宋体"/>
                <a:cs typeface="宋体"/>
              </a:rPr>
              <a:t> </a:t>
            </a:r>
            <a:r>
              <a:rPr sz="2000" spc="-10">
                <a:latin typeface="Consolas"/>
                <a:cs typeface="Consolas"/>
              </a:rPr>
              <a:t>(1995</a:t>
            </a:r>
            <a:r>
              <a:rPr sz="2000" spc="-5">
                <a:latin typeface="宋体"/>
                <a:cs typeface="宋体"/>
              </a:rPr>
              <a:t>年起，透明国际每年公布清廉指数；</a:t>
            </a:r>
            <a:r>
              <a:rPr sz="2000" spc="-10">
                <a:latin typeface="Consolas"/>
                <a:cs typeface="Consolas"/>
              </a:rPr>
              <a:t>2012</a:t>
            </a:r>
            <a:r>
              <a:rPr sz="2000">
                <a:latin typeface="宋体"/>
                <a:cs typeface="宋体"/>
              </a:rPr>
              <a:t>年后采用百分制</a:t>
            </a:r>
            <a:r>
              <a:rPr sz="2000" spc="-50">
                <a:latin typeface="Consolas"/>
                <a:cs typeface="Consolas"/>
              </a:rPr>
              <a:t>)</a:t>
            </a:r>
            <a:endParaRPr sz="2000">
              <a:latin typeface="Consolas"/>
              <a:cs typeface="Consolas"/>
            </a:endParaRPr>
          </a:p>
        </p:txBody>
      </p:sp>
      <p:pic>
        <p:nvPicPr>
          <p:cNvPr id="4" name="object 4"/>
          <p:cNvPicPr/>
          <p:nvPr/>
        </p:nvPicPr>
        <p:blipFill>
          <a:blip r:embed="rId2"/>
          <a:stretch>
            <a:fillRect/>
          </a:stretch>
        </p:blipFill>
        <p:spPr>
          <a:xfrm>
            <a:off x="2628900" y="1625600"/>
            <a:ext cx="3905250" cy="2000250"/>
          </a:xfrm>
          <a:prstGeom prst="rect">
            <a:avLst/>
          </a:prstGeom>
        </p:spPr>
      </p:pic>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121727" y="845599"/>
            <a:ext cx="7559675" cy="5450205"/>
          </a:xfrm>
          <a:prstGeom prst="rect">
            <a:avLst/>
          </a:prstGeom>
        </p:spPr>
        <p:txBody>
          <a:bodyPr vert="horz" wrap="square" lIns="0" tIns="12700" rIns="0" bIns="0" rtlCol="0">
            <a:spAutoFit/>
          </a:bodyPr>
          <a:lstStyle/>
          <a:p>
            <a:pPr marL="241300" indent="-228600">
              <a:lnSpc>
                <a:spcPct val="100000"/>
              </a:lnSpc>
              <a:spcBef>
                <a:spcPts val="100"/>
              </a:spcBef>
              <a:buSzPct val="101388"/>
              <a:buFont typeface="Arial"/>
              <a:buChar char="•"/>
              <a:tabLst>
                <a:tab pos="241300"/>
              </a:tabLst>
            </a:pPr>
            <a:r>
              <a:rPr sz="3600">
                <a:solidFill>
                  <a:srgbClr val="F5310B"/>
                </a:solidFill>
                <a:latin typeface="微软雅黑"/>
                <a:cs typeface="微软雅黑"/>
              </a:rPr>
              <a:t>（一）</a:t>
            </a:r>
            <a:r>
              <a:rPr sz="3600" spc="-25">
                <a:solidFill>
                  <a:srgbClr val="F5310B"/>
                </a:solidFill>
                <a:latin typeface="微软雅黑"/>
                <a:cs typeface="微软雅黑"/>
              </a:rPr>
              <a:t>党章</a:t>
            </a:r>
            <a:endParaRPr sz="3600">
              <a:latin typeface="微软雅黑"/>
              <a:cs typeface="微软雅黑"/>
            </a:endParaRPr>
          </a:p>
          <a:p>
            <a:pPr marL="241300" marR="198120" indent="-228600">
              <a:lnSpc>
                <a:spcPts val="2690"/>
              </a:lnSpc>
              <a:spcBef>
                <a:spcPts val="3100"/>
              </a:spcBef>
              <a:buSzPct val="101785"/>
              <a:buFont typeface="Arial"/>
              <a:buChar char="•"/>
              <a:tabLst>
                <a:tab pos="241300"/>
              </a:tabLst>
            </a:pPr>
            <a:r>
              <a:rPr sz="2800" spc="-5">
                <a:latin typeface="微软雅黑"/>
                <a:cs typeface="微软雅黑"/>
              </a:rPr>
              <a:t>最早的政党是十七世纪七十年代在英国资产阶级革命中建立起来的资产阶级政党，即辉格党</a:t>
            </a:r>
            <a:endParaRPr sz="2800">
              <a:latin typeface="微软雅黑"/>
              <a:cs typeface="微软雅黑"/>
            </a:endParaRPr>
          </a:p>
          <a:p>
            <a:pPr marL="241300">
              <a:lnSpc>
                <a:spcPts val="2370"/>
              </a:lnSpc>
            </a:pPr>
            <a:r>
              <a:rPr sz="2800">
                <a:latin typeface="微软雅黑"/>
                <a:cs typeface="微软雅黑"/>
              </a:rPr>
              <a:t>和托利党，政党仅有</a:t>
            </a:r>
            <a:r>
              <a:rPr sz="2800" spc="-10">
                <a:latin typeface="Verdana"/>
                <a:cs typeface="Verdana"/>
              </a:rPr>
              <a:t>300</a:t>
            </a:r>
            <a:r>
              <a:rPr sz="2800">
                <a:latin typeface="微软雅黑"/>
                <a:cs typeface="微软雅黑"/>
              </a:rPr>
              <a:t>多年的历史。</a:t>
            </a:r>
            <a:r>
              <a:rPr sz="2800" spc="-10">
                <a:latin typeface="Verdana"/>
                <a:cs typeface="Verdana"/>
              </a:rPr>
              <a:t>1905</a:t>
            </a:r>
            <a:r>
              <a:rPr sz="2800" spc="-50">
                <a:latin typeface="微软雅黑"/>
                <a:cs typeface="微软雅黑"/>
              </a:rPr>
              <a:t>孙</a:t>
            </a:r>
            <a:endParaRPr sz="2800">
              <a:latin typeface="微软雅黑"/>
              <a:cs typeface="微软雅黑"/>
            </a:endParaRPr>
          </a:p>
          <a:p>
            <a:pPr marL="241300" marR="198120">
              <a:lnSpc>
                <a:spcPts val="2690"/>
              </a:lnSpc>
              <a:spcBef>
                <a:spcPts val="315"/>
              </a:spcBef>
            </a:pPr>
            <a:r>
              <a:rPr sz="2800" spc="-5">
                <a:latin typeface="微软雅黑"/>
                <a:cs typeface="微软雅黑"/>
              </a:rPr>
              <a:t>中山在日本东京创立的同盟会是中国最早的资</a:t>
            </a:r>
            <a:r>
              <a:rPr sz="2800" spc="-10">
                <a:latin typeface="微软雅黑"/>
                <a:cs typeface="微软雅黑"/>
              </a:rPr>
              <a:t>产阶级政党。</a:t>
            </a:r>
            <a:endParaRPr sz="2800">
              <a:latin typeface="微软雅黑"/>
              <a:cs typeface="微软雅黑"/>
            </a:endParaRPr>
          </a:p>
          <a:p>
            <a:pPr marL="241300" marR="5080" indent="-228600">
              <a:lnSpc>
                <a:spcPts val="2690"/>
              </a:lnSpc>
              <a:spcBef>
                <a:spcPts val="994"/>
              </a:spcBef>
              <a:buSzPct val="101785"/>
              <a:buFont typeface="Arial"/>
              <a:buChar char="•"/>
              <a:tabLst>
                <a:tab pos="241300"/>
              </a:tabLst>
            </a:pPr>
            <a:r>
              <a:rPr sz="2800">
                <a:latin typeface="微软雅黑"/>
                <a:cs typeface="微软雅黑"/>
              </a:rPr>
              <a:t>最早的无产阶级政党是</a:t>
            </a:r>
            <a:r>
              <a:rPr sz="2800" spc="-10">
                <a:latin typeface="Verdana"/>
                <a:cs typeface="Verdana"/>
              </a:rPr>
              <a:t>1847</a:t>
            </a:r>
            <a:r>
              <a:rPr sz="2800" spc="-10">
                <a:latin typeface="微软雅黑"/>
                <a:cs typeface="微软雅黑"/>
              </a:rPr>
              <a:t>年由马克思、恩格</a:t>
            </a:r>
            <a:r>
              <a:rPr sz="2800" spc="-5">
                <a:latin typeface="微软雅黑"/>
                <a:cs typeface="微软雅黑"/>
              </a:rPr>
              <a:t>斯创立的共产主义者同盟。中国共产党，于</a:t>
            </a:r>
            <a:r>
              <a:rPr sz="2800" spc="-50">
                <a:latin typeface="微软雅黑"/>
                <a:cs typeface="微软雅黑"/>
              </a:rPr>
              <a:t> </a:t>
            </a:r>
            <a:r>
              <a:rPr sz="2800" spc="-10">
                <a:latin typeface="Verdana"/>
                <a:cs typeface="Verdana"/>
              </a:rPr>
              <a:t>1921</a:t>
            </a:r>
            <a:r>
              <a:rPr sz="2800" spc="-15">
                <a:latin typeface="微软雅黑"/>
                <a:cs typeface="微软雅黑"/>
              </a:rPr>
              <a:t>年诞生。</a:t>
            </a:r>
            <a:endParaRPr sz="2800">
              <a:latin typeface="微软雅黑"/>
              <a:cs typeface="微软雅黑"/>
            </a:endParaRPr>
          </a:p>
          <a:p>
            <a:pPr marL="241300" marR="198120" indent="-228600" algn="just">
              <a:lnSpc>
                <a:spcPts val="2690"/>
              </a:lnSpc>
              <a:spcBef>
                <a:spcPts val="994"/>
              </a:spcBef>
              <a:buSzPct val="101785"/>
              <a:buFont typeface="Arial"/>
              <a:buChar char="•"/>
              <a:tabLst>
                <a:tab pos="241300"/>
              </a:tabLst>
            </a:pPr>
            <a:r>
              <a:rPr sz="2800" b="1">
                <a:solidFill>
                  <a:srgbClr val="DD09A0"/>
                </a:solidFill>
                <a:latin typeface="微软雅黑"/>
                <a:cs typeface="微软雅黑"/>
              </a:rPr>
              <a:t>成熟的政党必定有完备的党章。</a:t>
            </a:r>
            <a:r>
              <a:rPr sz="2800" spc="-10">
                <a:latin typeface="微软雅黑"/>
                <a:cs typeface="微软雅黑"/>
              </a:rPr>
              <a:t>党章对外是昭</a:t>
            </a:r>
            <a:r>
              <a:rPr sz="2800" spc="-5">
                <a:latin typeface="微软雅黑"/>
                <a:cs typeface="微软雅黑"/>
              </a:rPr>
              <a:t>示天下奉公天下的政治宣言，是向社会公开树立起来的一面旗帜，是外界评判党的界碑。</a:t>
            </a:r>
            <a:endParaRPr sz="2800">
              <a:latin typeface="微软雅黑"/>
              <a:cs typeface="微软雅黑"/>
            </a:endParaRPr>
          </a:p>
          <a:p>
            <a:pPr marL="241300" indent="-228600">
              <a:lnSpc>
                <a:spcPct val="100000"/>
              </a:lnSpc>
              <a:spcBef>
                <a:spcPts val="345"/>
              </a:spcBef>
              <a:buSzPct val="101785"/>
              <a:buFont typeface="Arial"/>
              <a:buChar char="•"/>
              <a:tabLst>
                <a:tab pos="241300"/>
              </a:tabLst>
            </a:pPr>
            <a:r>
              <a:rPr sz="2800">
                <a:solidFill>
                  <a:srgbClr val="300223"/>
                </a:solidFill>
                <a:latin typeface="Verdana"/>
                <a:cs typeface="Verdana"/>
              </a:rPr>
              <a:t>——</a:t>
            </a:r>
            <a:r>
              <a:rPr sz="2800">
                <a:solidFill>
                  <a:srgbClr val="300223"/>
                </a:solidFill>
                <a:latin typeface="微软雅黑"/>
                <a:cs typeface="微软雅黑"/>
              </a:rPr>
              <a:t>政党的</a:t>
            </a:r>
            <a:r>
              <a:rPr sz="2800" spc="-20">
                <a:solidFill>
                  <a:srgbClr val="300223"/>
                </a:solidFill>
                <a:latin typeface="Verdana"/>
                <a:cs typeface="Verdana"/>
              </a:rPr>
              <a:t>LOGO</a:t>
            </a:r>
            <a:endParaRPr sz="2800">
              <a:latin typeface="Verdana"/>
              <a:cs typeface="Verdana"/>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p:nvPr/>
        </p:nvSpPr>
        <p:spPr>
          <a:xfrm>
            <a:off x="228332" y="249237"/>
            <a:ext cx="499745" cy="626745"/>
          </a:xfrm>
          <a:custGeom>
            <a:rect l="l" t="t" r="r" b="b"/>
            <a:pathLst>
              <a:path w="499745" h="626744">
                <a:moveTo>
                  <a:pt x="482047" y="416063"/>
                </a:moveTo>
                <a:lnTo>
                  <a:pt x="391705" y="416063"/>
                </a:lnTo>
                <a:lnTo>
                  <a:pt x="407004" y="374910"/>
                </a:lnTo>
                <a:lnTo>
                  <a:pt x="415611" y="330934"/>
                </a:lnTo>
                <a:lnTo>
                  <a:pt x="417652" y="285154"/>
                </a:lnTo>
                <a:lnTo>
                  <a:pt x="413254" y="238593"/>
                </a:lnTo>
                <a:lnTo>
                  <a:pt x="402542" y="192271"/>
                </a:lnTo>
                <a:lnTo>
                  <a:pt x="385644" y="147210"/>
                </a:lnTo>
                <a:lnTo>
                  <a:pt x="362685" y="104431"/>
                </a:lnTo>
                <a:lnTo>
                  <a:pt x="333792" y="64956"/>
                </a:lnTo>
                <a:lnTo>
                  <a:pt x="299091" y="29805"/>
                </a:lnTo>
                <a:lnTo>
                  <a:pt x="258708" y="0"/>
                </a:lnTo>
                <a:lnTo>
                  <a:pt x="289693" y="4749"/>
                </a:lnTo>
                <a:lnTo>
                  <a:pt x="352345" y="31166"/>
                </a:lnTo>
                <a:lnTo>
                  <a:pt x="410726" y="78424"/>
                </a:lnTo>
                <a:lnTo>
                  <a:pt x="436374" y="109226"/>
                </a:lnTo>
                <a:lnTo>
                  <a:pt x="458624" y="144466"/>
                </a:lnTo>
                <a:lnTo>
                  <a:pt x="476700" y="183887"/>
                </a:lnTo>
                <a:lnTo>
                  <a:pt x="489824" y="227232"/>
                </a:lnTo>
                <a:lnTo>
                  <a:pt x="497221" y="274244"/>
                </a:lnTo>
                <a:lnTo>
                  <a:pt x="498113" y="324666"/>
                </a:lnTo>
                <a:lnTo>
                  <a:pt x="491724" y="378239"/>
                </a:lnTo>
                <a:lnTo>
                  <a:pt x="482047" y="416063"/>
                </a:lnTo>
                <a:close/>
              </a:path>
              <a:path w="499745" h="626744">
                <a:moveTo>
                  <a:pt x="268995" y="104803"/>
                </a:moveTo>
                <a:lnTo>
                  <a:pt x="204625" y="104803"/>
                </a:lnTo>
                <a:lnTo>
                  <a:pt x="226195" y="97580"/>
                </a:lnTo>
                <a:lnTo>
                  <a:pt x="250290" y="80901"/>
                </a:lnTo>
                <a:lnTo>
                  <a:pt x="268995" y="104803"/>
                </a:lnTo>
                <a:close/>
              </a:path>
              <a:path w="499745" h="626744">
                <a:moveTo>
                  <a:pt x="116451" y="342516"/>
                </a:moveTo>
                <a:lnTo>
                  <a:pt x="46585" y="256362"/>
                </a:lnTo>
                <a:lnTo>
                  <a:pt x="170323" y="98762"/>
                </a:lnTo>
                <a:lnTo>
                  <a:pt x="185896" y="104541"/>
                </a:lnTo>
                <a:lnTo>
                  <a:pt x="204625" y="104803"/>
                </a:lnTo>
                <a:lnTo>
                  <a:pt x="268995" y="104803"/>
                </a:lnTo>
                <a:lnTo>
                  <a:pt x="285644" y="126079"/>
                </a:lnTo>
                <a:lnTo>
                  <a:pt x="224196" y="205930"/>
                </a:lnTo>
                <a:lnTo>
                  <a:pt x="287012" y="284730"/>
                </a:lnTo>
                <a:lnTo>
                  <a:pt x="161906" y="284730"/>
                </a:lnTo>
                <a:lnTo>
                  <a:pt x="116451" y="342516"/>
                </a:lnTo>
                <a:close/>
              </a:path>
              <a:path w="499745" h="626744">
                <a:moveTo>
                  <a:pt x="477863" y="524707"/>
                </a:moveTo>
                <a:lnTo>
                  <a:pt x="236218" y="524707"/>
                </a:lnTo>
                <a:lnTo>
                  <a:pt x="280539" y="515894"/>
                </a:lnTo>
                <a:lnTo>
                  <a:pt x="327731" y="493812"/>
                </a:lnTo>
                <a:lnTo>
                  <a:pt x="161906" y="284730"/>
                </a:lnTo>
                <a:lnTo>
                  <a:pt x="287012" y="284730"/>
                </a:lnTo>
                <a:lnTo>
                  <a:pt x="391705" y="416063"/>
                </a:lnTo>
                <a:lnTo>
                  <a:pt x="482047" y="416063"/>
                </a:lnTo>
                <a:lnTo>
                  <a:pt x="477277" y="434707"/>
                </a:lnTo>
                <a:lnTo>
                  <a:pt x="453995" y="493812"/>
                </a:lnTo>
                <a:lnTo>
                  <a:pt x="477863" y="524707"/>
                </a:lnTo>
                <a:close/>
              </a:path>
              <a:path w="499745" h="626744">
                <a:moveTo>
                  <a:pt x="28593" y="621205"/>
                </a:moveTo>
                <a:lnTo>
                  <a:pt x="16085" y="614769"/>
                </a:lnTo>
                <a:lnTo>
                  <a:pt x="6181" y="602030"/>
                </a:lnTo>
                <a:lnTo>
                  <a:pt x="0" y="573088"/>
                </a:lnTo>
                <a:lnTo>
                  <a:pt x="8496" y="547002"/>
                </a:lnTo>
                <a:lnTo>
                  <a:pt x="26778" y="529781"/>
                </a:lnTo>
                <a:lnTo>
                  <a:pt x="49952" y="527433"/>
                </a:lnTo>
                <a:lnTo>
                  <a:pt x="40627" y="514612"/>
                </a:lnTo>
                <a:lnTo>
                  <a:pt x="31539" y="501298"/>
                </a:lnTo>
                <a:lnTo>
                  <a:pt x="22609" y="487393"/>
                </a:lnTo>
                <a:lnTo>
                  <a:pt x="13757" y="472798"/>
                </a:lnTo>
                <a:lnTo>
                  <a:pt x="49952" y="427620"/>
                </a:lnTo>
                <a:lnTo>
                  <a:pt x="83230" y="460344"/>
                </a:lnTo>
                <a:lnTo>
                  <a:pt x="118274" y="488068"/>
                </a:lnTo>
                <a:lnTo>
                  <a:pt x="155307" y="509140"/>
                </a:lnTo>
                <a:lnTo>
                  <a:pt x="194548" y="521904"/>
                </a:lnTo>
                <a:lnTo>
                  <a:pt x="236218" y="524707"/>
                </a:lnTo>
                <a:lnTo>
                  <a:pt x="477863" y="524707"/>
                </a:lnTo>
                <a:lnTo>
                  <a:pt x="499449" y="552649"/>
                </a:lnTo>
                <a:lnTo>
                  <a:pt x="495119" y="557902"/>
                </a:lnTo>
                <a:lnTo>
                  <a:pt x="76889" y="557902"/>
                </a:lnTo>
                <a:lnTo>
                  <a:pt x="77993" y="572661"/>
                </a:lnTo>
                <a:lnTo>
                  <a:pt x="74363" y="587715"/>
                </a:lnTo>
                <a:lnTo>
                  <a:pt x="66945" y="601784"/>
                </a:lnTo>
                <a:lnTo>
                  <a:pt x="56686" y="613587"/>
                </a:lnTo>
                <a:lnTo>
                  <a:pt x="42521" y="620942"/>
                </a:lnTo>
                <a:lnTo>
                  <a:pt x="28593" y="621205"/>
                </a:lnTo>
                <a:close/>
              </a:path>
              <a:path w="499745" h="626744">
                <a:moveTo>
                  <a:pt x="245583" y="626750"/>
                </a:moveTo>
                <a:lnTo>
                  <a:pt x="199956" y="624397"/>
                </a:lnTo>
                <a:lnTo>
                  <a:pt x="156494" y="611955"/>
                </a:lnTo>
                <a:lnTo>
                  <a:pt x="115403" y="589698"/>
                </a:lnTo>
                <a:lnTo>
                  <a:pt x="76889" y="557902"/>
                </a:lnTo>
                <a:lnTo>
                  <a:pt x="495119" y="557902"/>
                </a:lnTo>
                <a:lnTo>
                  <a:pt x="484725" y="570510"/>
                </a:lnTo>
                <a:lnTo>
                  <a:pt x="393388" y="570510"/>
                </a:lnTo>
                <a:lnTo>
                  <a:pt x="342505" y="600082"/>
                </a:lnTo>
                <a:lnTo>
                  <a:pt x="293168" y="618737"/>
                </a:lnTo>
                <a:lnTo>
                  <a:pt x="245583" y="626750"/>
                </a:lnTo>
                <a:close/>
              </a:path>
              <a:path w="499745" h="626744">
                <a:moveTo>
                  <a:pt x="439685" y="625145"/>
                </a:moveTo>
                <a:lnTo>
                  <a:pt x="393388" y="570510"/>
                </a:lnTo>
                <a:lnTo>
                  <a:pt x="484725" y="570510"/>
                </a:lnTo>
                <a:lnTo>
                  <a:pt x="439685" y="625145"/>
                </a:lnTo>
                <a:close/>
              </a:path>
            </a:pathLst>
          </a:custGeom>
          <a:solidFill>
            <a:srgbClr val="C00000"/>
          </a:solidFill>
        </p:spPr>
        <p:txBody>
          <a:bodyPr wrap="square" lIns="0" tIns="0" rIns="0" bIns="0" rtlCol="0"/>
          <a:lstStyle/>
          <a:p/>
        </p:txBody>
      </p:sp>
      <p:sp>
        <p:nvSpPr>
          <p:cNvPr id="3" name="object 3"/>
          <p:cNvSpPr/>
          <p:nvPr/>
        </p:nvSpPr>
        <p:spPr>
          <a:xfrm>
            <a:off x="0" y="1079500"/>
            <a:ext cx="9144000" cy="14604"/>
          </a:xfrm>
          <a:custGeom>
            <a:rect l="l" t="t" r="r" b="b"/>
            <a:pathLst>
              <a:path w="9144000" h="14604">
                <a:moveTo>
                  <a:pt x="0" y="14287"/>
                </a:moveTo>
                <a:lnTo>
                  <a:pt x="9144000" y="0"/>
                </a:lnTo>
              </a:path>
            </a:pathLst>
          </a:custGeom>
          <a:ln w="12700">
            <a:solidFill>
              <a:srgbClr val="C00000"/>
            </a:solidFill>
          </a:ln>
        </p:spPr>
        <p:txBody>
          <a:bodyPr wrap="square" lIns="0" tIns="0" rIns="0" bIns="0" rtlCol="0"/>
          <a:lstStyle/>
          <a:p/>
        </p:txBody>
      </p:sp>
      <p:pic>
        <p:nvPicPr>
          <p:cNvPr id="4" name="object 4"/>
          <p:cNvPicPr/>
          <p:nvPr/>
        </p:nvPicPr>
        <p:blipFill>
          <a:blip r:embed="rId2"/>
          <a:stretch>
            <a:fillRect/>
          </a:stretch>
        </p:blipFill>
        <p:spPr>
          <a:xfrm>
            <a:off x="863600" y="2603500"/>
            <a:ext cx="2401887" cy="1133475"/>
          </a:xfrm>
          <a:prstGeom prst="rect">
            <a:avLst/>
          </a:prstGeom>
        </p:spPr>
      </p:pic>
      <p:pic>
        <p:nvPicPr>
          <p:cNvPr id="5" name="object 5"/>
          <p:cNvPicPr/>
          <p:nvPr/>
        </p:nvPicPr>
        <p:blipFill>
          <a:blip r:embed="rId3"/>
          <a:stretch>
            <a:fillRect/>
          </a:stretch>
        </p:blipFill>
        <p:spPr>
          <a:xfrm>
            <a:off x="5867400" y="2590800"/>
            <a:ext cx="2384425" cy="1158875"/>
          </a:xfrm>
          <a:prstGeom prst="rect">
            <a:avLst/>
          </a:prstGeom>
        </p:spPr>
      </p:pic>
      <p:sp>
        <p:nvSpPr>
          <p:cNvPr id="6" name="object 6"/>
          <p:cNvSpPr txBox="1"/>
          <p:nvPr/>
        </p:nvSpPr>
        <p:spPr>
          <a:xfrm>
            <a:off x="996950" y="3965736"/>
            <a:ext cx="2159000" cy="1107440"/>
          </a:xfrm>
          <a:prstGeom prst="rect">
            <a:avLst/>
          </a:prstGeom>
        </p:spPr>
        <p:txBody>
          <a:bodyPr vert="horz" wrap="square" lIns="0" tIns="120650" rIns="0" bIns="0" rtlCol="0">
            <a:spAutoFit/>
          </a:bodyPr>
          <a:lstStyle/>
          <a:p>
            <a:pPr algn="ctr">
              <a:lnSpc>
                <a:spcPct val="100000"/>
              </a:lnSpc>
              <a:spcBef>
                <a:spcPts val="950"/>
              </a:spcBef>
            </a:pPr>
            <a:r>
              <a:rPr sz="1500" b="1" spc="-10">
                <a:solidFill>
                  <a:srgbClr val="C00000"/>
                </a:solidFill>
                <a:latin typeface="微软雅黑"/>
                <a:cs typeface="微软雅黑"/>
              </a:rPr>
              <a:t>点击此处添加标题</a:t>
            </a:r>
            <a:endParaRPr sz="1500">
              <a:latin typeface="微软雅黑"/>
              <a:cs typeface="微软雅黑"/>
            </a:endParaRPr>
          </a:p>
          <a:p>
            <a:pPr marL="12700" marR="5080" algn="ctr">
              <a:lnSpc>
                <a:spcPct val="130000"/>
              </a:lnSpc>
              <a:spcBef>
                <a:spcPts val="250"/>
              </a:spcBef>
            </a:pPr>
            <a:r>
              <a:rPr sz="1200" b="1" spc="-5">
                <a:solidFill>
                  <a:srgbClr val="404040"/>
                </a:solidFill>
                <a:latin typeface="微软雅黑"/>
                <a:cs typeface="微软雅黑"/>
              </a:rPr>
              <a:t>添加标题此处添加标题此处添加标题此处添加标题添加标题此处添加标题此处添加标题</a:t>
            </a:r>
            <a:endParaRPr sz="1200">
              <a:latin typeface="微软雅黑"/>
              <a:cs typeface="微软雅黑"/>
            </a:endParaRPr>
          </a:p>
        </p:txBody>
      </p:sp>
      <p:sp>
        <p:nvSpPr>
          <p:cNvPr id="7" name="object 7"/>
          <p:cNvSpPr txBox="1"/>
          <p:nvPr/>
        </p:nvSpPr>
        <p:spPr>
          <a:xfrm>
            <a:off x="5869780" y="3965736"/>
            <a:ext cx="2159000" cy="1107440"/>
          </a:xfrm>
          <a:prstGeom prst="rect">
            <a:avLst/>
          </a:prstGeom>
        </p:spPr>
        <p:txBody>
          <a:bodyPr vert="horz" wrap="square" lIns="0" tIns="120650" rIns="0" bIns="0" rtlCol="0">
            <a:spAutoFit/>
          </a:bodyPr>
          <a:lstStyle/>
          <a:p>
            <a:pPr algn="ctr">
              <a:lnSpc>
                <a:spcPct val="100000"/>
              </a:lnSpc>
              <a:spcBef>
                <a:spcPts val="950"/>
              </a:spcBef>
            </a:pPr>
            <a:r>
              <a:rPr sz="1500" b="1" spc="-10">
                <a:solidFill>
                  <a:srgbClr val="C00000"/>
                </a:solidFill>
                <a:latin typeface="微软雅黑"/>
                <a:cs typeface="微软雅黑"/>
              </a:rPr>
              <a:t>点击此处添加标题</a:t>
            </a:r>
            <a:endParaRPr sz="1500">
              <a:latin typeface="微软雅黑"/>
              <a:cs typeface="微软雅黑"/>
            </a:endParaRPr>
          </a:p>
          <a:p>
            <a:pPr marL="12700" marR="5080" algn="ctr">
              <a:lnSpc>
                <a:spcPct val="130000"/>
              </a:lnSpc>
              <a:spcBef>
                <a:spcPts val="250"/>
              </a:spcBef>
            </a:pPr>
            <a:r>
              <a:rPr sz="1200" b="1" spc="-5">
                <a:solidFill>
                  <a:srgbClr val="404040"/>
                </a:solidFill>
                <a:latin typeface="微软雅黑"/>
                <a:cs typeface="微软雅黑"/>
              </a:rPr>
              <a:t>添加标题此处添加标题此处添加标题此处添加标题添加标题此处添加标题此处添加标题</a:t>
            </a:r>
            <a:endParaRPr sz="1200">
              <a:latin typeface="微软雅黑"/>
              <a:cs typeface="微软雅黑"/>
            </a:endParaRPr>
          </a:p>
        </p:txBody>
      </p:sp>
      <p:pic>
        <p:nvPicPr>
          <p:cNvPr id="8" name="object 8"/>
          <p:cNvPicPr/>
          <p:nvPr/>
        </p:nvPicPr>
        <p:blipFill>
          <a:blip r:embed="rId4"/>
          <a:stretch>
            <a:fillRect/>
          </a:stretch>
        </p:blipFill>
        <p:spPr>
          <a:xfrm>
            <a:off x="3200400" y="1270000"/>
            <a:ext cx="2743200" cy="3614737"/>
          </a:xfrm>
          <a:prstGeom prst="rect">
            <a:avLst/>
          </a:prstGeom>
        </p:spPr>
      </p:pic>
      <p:sp>
        <p:nvSpPr>
          <p:cNvPr id="9" name="object 9"/>
          <p:cNvSpPr txBox="1">
            <a:spLocks noGrp="1"/>
          </p:cNvSpPr>
          <p:nvPr>
            <p:ph type="title"/>
          </p:nvPr>
        </p:nvSpPr>
        <p:spPr>
          <a:xfrm>
            <a:off x="832802" y="1094600"/>
            <a:ext cx="4902200" cy="391160"/>
          </a:xfrm>
          <a:prstGeom prst="rect">
            <a:avLst/>
          </a:prstGeom>
        </p:spPr>
        <p:txBody>
          <a:bodyPr vert="horz" wrap="square" lIns="0" tIns="12700" rIns="0" bIns="0" rtlCol="0">
            <a:spAutoFit/>
          </a:bodyPr>
          <a:lstStyle/>
          <a:p>
            <a:pPr marL="12700">
              <a:lnSpc>
                <a:spcPct val="100000"/>
              </a:lnSpc>
              <a:spcBef>
                <a:spcPts val="100"/>
              </a:spcBef>
            </a:pPr>
            <a:r>
              <a:rPr sz="2400" spc="-5">
                <a:solidFill>
                  <a:srgbClr val="C00000"/>
                </a:solidFill>
                <a:latin typeface="微软雅黑"/>
                <a:cs typeface="微软雅黑"/>
              </a:rPr>
              <a:t>备用页，如无需添加内容可删除本页</a:t>
            </a:r>
            <a:endParaRPr sz="2400">
              <a:latin typeface="微软雅黑"/>
              <a:cs typeface="微软雅黑"/>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121727" y="616124"/>
            <a:ext cx="7874000" cy="6019165"/>
          </a:xfrm>
          <a:prstGeom prst="rect">
            <a:avLst/>
          </a:prstGeom>
        </p:spPr>
        <p:txBody>
          <a:bodyPr vert="horz" wrap="square" lIns="0" tIns="53975" rIns="0" bIns="0" rtlCol="0">
            <a:spAutoFit/>
          </a:bodyPr>
          <a:lstStyle/>
          <a:p>
            <a:pPr marL="241300" marR="5080" indent="-228600">
              <a:lnSpc>
                <a:spcPts val="2590"/>
              </a:lnSpc>
              <a:spcBef>
                <a:spcPts val="425"/>
              </a:spcBef>
              <a:buSzPct val="102083"/>
              <a:buFont typeface="Arial"/>
              <a:buChar char="•"/>
              <a:tabLst>
                <a:tab pos="241300"/>
              </a:tabLst>
            </a:pPr>
            <a:r>
              <a:rPr sz="2400" b="1">
                <a:latin typeface="微软雅黑"/>
                <a:cs typeface="微软雅黑"/>
              </a:rPr>
              <a:t>党章（</a:t>
            </a:r>
            <a:r>
              <a:rPr sz="2400">
                <a:solidFill>
                  <a:srgbClr val="F5310B"/>
                </a:solidFill>
                <a:latin typeface="微软雅黑"/>
                <a:cs typeface="微软雅黑"/>
              </a:rPr>
              <a:t>中国共产党章程</a:t>
            </a:r>
            <a:r>
              <a:rPr sz="2400" b="1">
                <a:latin typeface="微软雅黑"/>
                <a:cs typeface="微软雅黑"/>
              </a:rPr>
              <a:t>）是党的总章程、</a:t>
            </a:r>
            <a:r>
              <a:rPr sz="2400" b="1" spc="-10">
                <a:solidFill>
                  <a:srgbClr val="F5310B"/>
                </a:solidFill>
                <a:latin typeface="微软雅黑"/>
                <a:cs typeface="微软雅黑"/>
              </a:rPr>
              <a:t>党的根本大法、</a:t>
            </a:r>
            <a:r>
              <a:rPr sz="2400" b="1">
                <a:latin typeface="微软雅黑"/>
                <a:cs typeface="微软雅黑"/>
              </a:rPr>
              <a:t>全党必须遵循的总规矩、</a:t>
            </a:r>
            <a:r>
              <a:rPr sz="2400" b="1" spc="-5">
                <a:solidFill>
                  <a:srgbClr val="F5310B"/>
                </a:solidFill>
                <a:latin typeface="微软雅黑"/>
                <a:cs typeface="微软雅黑"/>
              </a:rPr>
              <a:t>全体党员必须遵守的根本行为</a:t>
            </a:r>
            <a:r>
              <a:rPr sz="2400" b="1" spc="-50">
                <a:solidFill>
                  <a:srgbClr val="F5310B"/>
                </a:solidFill>
                <a:latin typeface="微软雅黑"/>
                <a:cs typeface="微软雅黑"/>
              </a:rPr>
              <a:t> </a:t>
            </a:r>
            <a:r>
              <a:rPr sz="2400" b="1">
                <a:solidFill>
                  <a:srgbClr val="F5310B"/>
                </a:solidFill>
                <a:latin typeface="微软雅黑"/>
                <a:cs typeface="微软雅黑"/>
              </a:rPr>
              <a:t>规范。</a:t>
            </a:r>
            <a:r>
              <a:rPr sz="2400" b="1" spc="-5">
                <a:solidFill>
                  <a:srgbClr val="EDF20D"/>
                </a:solidFill>
                <a:latin typeface="微软雅黑"/>
                <a:cs typeface="微软雅黑"/>
              </a:rPr>
              <a:t>习近平：“集中体现了党的性质和宗旨、党的理</a:t>
            </a:r>
            <a:r>
              <a:rPr sz="2400" b="1" spc="-50">
                <a:solidFill>
                  <a:srgbClr val="EDF20D"/>
                </a:solidFill>
                <a:latin typeface="微软雅黑"/>
                <a:cs typeface="微软雅黑"/>
              </a:rPr>
              <a:t> </a:t>
            </a:r>
            <a:r>
              <a:rPr sz="2400" b="1" spc="-5">
                <a:solidFill>
                  <a:srgbClr val="EDF20D"/>
                </a:solidFill>
                <a:latin typeface="微软雅黑"/>
                <a:cs typeface="微软雅黑"/>
              </a:rPr>
              <a:t>论和路线方针政策、党的重要主张，规定了党的重要制</a:t>
            </a:r>
            <a:r>
              <a:rPr sz="2400" b="1" spc="-50">
                <a:solidFill>
                  <a:srgbClr val="EDF20D"/>
                </a:solidFill>
                <a:latin typeface="微软雅黑"/>
                <a:cs typeface="微软雅黑"/>
              </a:rPr>
              <a:t> </a:t>
            </a:r>
            <a:r>
              <a:rPr sz="2400" b="1" spc="-5">
                <a:solidFill>
                  <a:srgbClr val="EDF20D"/>
                </a:solidFill>
                <a:latin typeface="微软雅黑"/>
                <a:cs typeface="微软雅黑"/>
              </a:rPr>
              <a:t>度和体制机制”。“认真学习党章、严格遵守党章，是</a:t>
            </a:r>
            <a:r>
              <a:rPr sz="2400" b="1" spc="-50">
                <a:solidFill>
                  <a:srgbClr val="EDF20D"/>
                </a:solidFill>
                <a:latin typeface="微软雅黑"/>
                <a:cs typeface="微软雅黑"/>
              </a:rPr>
              <a:t> </a:t>
            </a:r>
            <a:r>
              <a:rPr sz="2400" b="1" spc="-5">
                <a:solidFill>
                  <a:srgbClr val="EDF20D"/>
                </a:solidFill>
                <a:latin typeface="微软雅黑"/>
                <a:cs typeface="微软雅黑"/>
              </a:rPr>
              <a:t>加强党的建设的一项基础性经常性工作。”</a:t>
            </a:r>
            <a:endParaRPr sz="2400">
              <a:latin typeface="微软雅黑"/>
              <a:cs typeface="微软雅黑"/>
            </a:endParaRPr>
          </a:p>
          <a:p>
            <a:pPr>
              <a:lnSpc>
                <a:spcPct val="100000"/>
              </a:lnSpc>
              <a:spcBef>
                <a:spcPts val="20"/>
              </a:spcBef>
              <a:buFont typeface="Arial"/>
              <a:buChar char="•"/>
            </a:pPr>
            <a:endParaRPr sz="1550">
              <a:latin typeface="微软雅黑"/>
              <a:cs typeface="微软雅黑"/>
            </a:endParaRPr>
          </a:p>
          <a:p>
            <a:pPr marL="241300" marR="274955" indent="-228600" algn="just">
              <a:lnSpc>
                <a:spcPts val="2590"/>
              </a:lnSpc>
              <a:buSzPct val="102083"/>
              <a:buFont typeface="Arial"/>
              <a:buChar char="•"/>
              <a:tabLst>
                <a:tab pos="241300"/>
              </a:tabLst>
            </a:pPr>
            <a:r>
              <a:rPr sz="2400" b="1">
                <a:latin typeface="微软雅黑"/>
                <a:cs typeface="微软雅黑"/>
              </a:rPr>
              <a:t>从</a:t>
            </a:r>
            <a:r>
              <a:rPr sz="2400" b="1" spc="-10">
                <a:latin typeface="Verdana"/>
                <a:cs typeface="Verdana"/>
              </a:rPr>
              <a:t>1922</a:t>
            </a:r>
            <a:r>
              <a:rPr sz="2400" b="1">
                <a:latin typeface="微软雅黑"/>
                <a:cs typeface="微软雅黑"/>
              </a:rPr>
              <a:t>年党的二大诞生第一部党章（</a:t>
            </a:r>
            <a:r>
              <a:rPr sz="2400" b="1" spc="-60">
                <a:latin typeface="微软雅黑"/>
                <a:cs typeface="微软雅黑"/>
              </a:rPr>
              <a:t> </a:t>
            </a:r>
            <a:r>
              <a:rPr sz="2400" b="1">
                <a:latin typeface="Verdana"/>
                <a:cs typeface="Verdana"/>
              </a:rPr>
              <a:t>6</a:t>
            </a:r>
            <a:r>
              <a:rPr sz="2400" b="1">
                <a:latin typeface="微软雅黑"/>
                <a:cs typeface="微软雅黑"/>
              </a:rPr>
              <a:t>章</a:t>
            </a:r>
            <a:r>
              <a:rPr sz="2400" b="1" spc="-10">
                <a:latin typeface="Verdana"/>
                <a:cs typeface="Verdana"/>
              </a:rPr>
              <a:t>29</a:t>
            </a:r>
            <a:r>
              <a:rPr sz="2400" b="1">
                <a:latin typeface="微软雅黑"/>
                <a:cs typeface="微软雅黑"/>
              </a:rPr>
              <a:t>条</a:t>
            </a:r>
            <a:r>
              <a:rPr sz="2400" b="1" spc="-20">
                <a:latin typeface="Verdana"/>
                <a:cs typeface="Verdana"/>
              </a:rPr>
              <a:t>2401</a:t>
            </a:r>
            <a:r>
              <a:rPr sz="2400" b="1">
                <a:latin typeface="微软雅黑"/>
                <a:cs typeface="微软雅黑"/>
              </a:rPr>
              <a:t>字），到</a:t>
            </a:r>
            <a:r>
              <a:rPr sz="2400" b="1" spc="-10">
                <a:latin typeface="Verdana"/>
                <a:cs typeface="Verdana"/>
              </a:rPr>
              <a:t>2012</a:t>
            </a:r>
            <a:r>
              <a:rPr sz="2400" b="1" spc="-5">
                <a:latin typeface="微软雅黑"/>
                <a:cs typeface="微软雅黑"/>
              </a:rPr>
              <a:t>年党的十八大通过新修订的党章，党章</a:t>
            </a:r>
            <a:r>
              <a:rPr sz="2400" b="1">
                <a:latin typeface="微软雅黑"/>
                <a:cs typeface="微软雅黑"/>
              </a:rPr>
              <a:t>已历经</a:t>
            </a:r>
            <a:r>
              <a:rPr sz="2400" b="1">
                <a:solidFill>
                  <a:srgbClr val="E7E6E6"/>
                </a:solidFill>
                <a:latin typeface="Verdana"/>
                <a:cs typeface="Verdana"/>
              </a:rPr>
              <a:t>2</a:t>
            </a:r>
            <a:r>
              <a:rPr sz="2400" b="1">
                <a:solidFill>
                  <a:srgbClr val="E7E6E6"/>
                </a:solidFill>
                <a:latin typeface="微软雅黑"/>
                <a:cs typeface="微软雅黑"/>
              </a:rPr>
              <a:t>次制定、</a:t>
            </a:r>
            <a:r>
              <a:rPr sz="2400" b="1" spc="-10">
                <a:solidFill>
                  <a:srgbClr val="E7E6E6"/>
                </a:solidFill>
                <a:latin typeface="Verdana"/>
                <a:cs typeface="Verdana"/>
              </a:rPr>
              <a:t>15</a:t>
            </a:r>
            <a:r>
              <a:rPr sz="2400" b="1">
                <a:solidFill>
                  <a:srgbClr val="E7E6E6"/>
                </a:solidFill>
                <a:latin typeface="微软雅黑"/>
                <a:cs typeface="微软雅黑"/>
              </a:rPr>
              <a:t>次修订</a:t>
            </a:r>
            <a:r>
              <a:rPr sz="2400" b="1" spc="-50">
                <a:latin typeface="微软雅黑"/>
                <a:cs typeface="微软雅黑"/>
              </a:rPr>
              <a:t>。</a:t>
            </a:r>
            <a:endParaRPr sz="2400">
              <a:latin typeface="微软雅黑"/>
              <a:cs typeface="微软雅黑"/>
            </a:endParaRPr>
          </a:p>
          <a:p>
            <a:pPr marL="241300" marR="187960" indent="-228600">
              <a:lnSpc>
                <a:spcPts val="2590"/>
              </a:lnSpc>
              <a:spcBef>
                <a:spcPts val="1005"/>
              </a:spcBef>
              <a:buSzPct val="102083"/>
              <a:buFont typeface="Arial"/>
              <a:buChar char="•"/>
              <a:tabLst>
                <a:tab pos="241300"/>
              </a:tabLst>
            </a:pPr>
            <a:r>
              <a:rPr sz="2400" b="1">
                <a:latin typeface="微软雅黑"/>
                <a:cs typeface="微软雅黑"/>
              </a:rPr>
              <a:t>现行党章是</a:t>
            </a:r>
            <a:r>
              <a:rPr sz="2400" b="1" spc="-10">
                <a:latin typeface="Verdana"/>
                <a:cs typeface="Verdana"/>
              </a:rPr>
              <a:t>1982</a:t>
            </a:r>
            <a:r>
              <a:rPr sz="2400" b="1">
                <a:latin typeface="微软雅黑"/>
                <a:cs typeface="微软雅黑"/>
              </a:rPr>
              <a:t>年</a:t>
            </a:r>
            <a:r>
              <a:rPr sz="2400" b="1">
                <a:latin typeface="Verdana"/>
                <a:cs typeface="Verdana"/>
              </a:rPr>
              <a:t>9</a:t>
            </a:r>
            <a:r>
              <a:rPr sz="2400" b="1" spc="-5">
                <a:latin typeface="微软雅黑"/>
                <a:cs typeface="微软雅黑"/>
              </a:rPr>
              <a:t>月党的十二大通过的。党的十八</a:t>
            </a:r>
            <a:r>
              <a:rPr sz="2400" b="1">
                <a:latin typeface="微软雅黑"/>
                <a:cs typeface="微软雅黑"/>
              </a:rPr>
              <a:t>大进行了第</a:t>
            </a:r>
            <a:r>
              <a:rPr sz="2400" b="1">
                <a:latin typeface="Verdana"/>
                <a:cs typeface="Verdana"/>
              </a:rPr>
              <a:t>6</a:t>
            </a:r>
            <a:r>
              <a:rPr sz="2400" b="1">
                <a:latin typeface="微软雅黑"/>
                <a:cs typeface="微软雅黑"/>
              </a:rPr>
              <a:t>次部分修改，于</a:t>
            </a:r>
            <a:r>
              <a:rPr sz="2400" b="1" spc="-10">
                <a:latin typeface="Verdana"/>
                <a:cs typeface="Verdana"/>
              </a:rPr>
              <a:t>2012</a:t>
            </a:r>
            <a:r>
              <a:rPr sz="2400" b="1">
                <a:latin typeface="微软雅黑"/>
                <a:cs typeface="微软雅黑"/>
              </a:rPr>
              <a:t>年</a:t>
            </a:r>
            <a:r>
              <a:rPr sz="2400" b="1" spc="-10">
                <a:latin typeface="Verdana"/>
                <a:cs typeface="Verdana"/>
              </a:rPr>
              <a:t>11</a:t>
            </a:r>
            <a:r>
              <a:rPr sz="2400" b="1">
                <a:latin typeface="微软雅黑"/>
                <a:cs typeface="微软雅黑"/>
              </a:rPr>
              <a:t>月</a:t>
            </a:r>
            <a:r>
              <a:rPr sz="2400" b="1" spc="-10">
                <a:latin typeface="Verdana"/>
                <a:cs typeface="Verdana"/>
              </a:rPr>
              <a:t>14</a:t>
            </a:r>
            <a:r>
              <a:rPr sz="2400" b="1" spc="-15">
                <a:latin typeface="微软雅黑"/>
                <a:cs typeface="微软雅黑"/>
              </a:rPr>
              <a:t>日通过。</a:t>
            </a:r>
            <a:r>
              <a:rPr sz="2400" b="1">
                <a:solidFill>
                  <a:srgbClr val="E7E6E6"/>
                </a:solidFill>
                <a:latin typeface="微软雅黑"/>
                <a:cs typeface="微软雅黑"/>
              </a:rPr>
              <a:t>总纲（党纲）外加</a:t>
            </a:r>
            <a:r>
              <a:rPr sz="2400" b="1" spc="-10">
                <a:solidFill>
                  <a:srgbClr val="E7E6E6"/>
                </a:solidFill>
                <a:latin typeface="Verdana"/>
                <a:cs typeface="Verdana"/>
              </a:rPr>
              <a:t>11</a:t>
            </a:r>
            <a:r>
              <a:rPr sz="2400" b="1">
                <a:solidFill>
                  <a:srgbClr val="E7E6E6"/>
                </a:solidFill>
                <a:latin typeface="微软雅黑"/>
                <a:cs typeface="微软雅黑"/>
              </a:rPr>
              <a:t>章</a:t>
            </a:r>
            <a:r>
              <a:rPr sz="2400" b="1" spc="-10">
                <a:solidFill>
                  <a:srgbClr val="E7E6E6"/>
                </a:solidFill>
                <a:latin typeface="Verdana"/>
                <a:cs typeface="Verdana"/>
              </a:rPr>
              <a:t>53</a:t>
            </a:r>
            <a:r>
              <a:rPr sz="2400" b="1">
                <a:solidFill>
                  <a:srgbClr val="E7E6E6"/>
                </a:solidFill>
                <a:latin typeface="微软雅黑"/>
                <a:cs typeface="微软雅黑"/>
              </a:rPr>
              <a:t>条，共</a:t>
            </a:r>
            <a:r>
              <a:rPr sz="2400" b="1" spc="-10">
                <a:solidFill>
                  <a:srgbClr val="E7E6E6"/>
                </a:solidFill>
                <a:latin typeface="Verdana"/>
                <a:cs typeface="Verdana"/>
              </a:rPr>
              <a:t>17264</a:t>
            </a:r>
            <a:r>
              <a:rPr sz="2400" b="1" spc="-25">
                <a:solidFill>
                  <a:srgbClr val="E7E6E6"/>
                </a:solidFill>
                <a:latin typeface="微软雅黑"/>
                <a:cs typeface="微软雅黑"/>
              </a:rPr>
              <a:t>字。</a:t>
            </a:r>
            <a:endParaRPr sz="2400">
              <a:latin typeface="微软雅黑"/>
              <a:cs typeface="微软雅黑"/>
            </a:endParaRPr>
          </a:p>
          <a:p>
            <a:pPr>
              <a:lnSpc>
                <a:spcPct val="100000"/>
              </a:lnSpc>
              <a:spcBef>
                <a:spcPts val="20"/>
              </a:spcBef>
              <a:buFont typeface="Arial"/>
              <a:buChar char="•"/>
            </a:pPr>
            <a:endParaRPr sz="1550">
              <a:latin typeface="微软雅黑"/>
              <a:cs typeface="微软雅黑"/>
            </a:endParaRPr>
          </a:p>
          <a:p>
            <a:pPr marL="241300" marR="56515" indent="-228600">
              <a:lnSpc>
                <a:spcPts val="3020"/>
              </a:lnSpc>
              <a:buSzPct val="101785"/>
              <a:buFont typeface="Arial"/>
              <a:buChar char="•"/>
              <a:tabLst>
                <a:tab pos="241300"/>
              </a:tabLst>
            </a:pPr>
            <a:r>
              <a:rPr sz="2800">
                <a:solidFill>
                  <a:srgbClr val="DD09A0"/>
                </a:solidFill>
                <a:latin typeface="Verdana"/>
                <a:cs typeface="Verdana"/>
              </a:rPr>
              <a:t>——</a:t>
            </a:r>
            <a:r>
              <a:rPr sz="2800" spc="-5">
                <a:solidFill>
                  <a:srgbClr val="DD09A0"/>
                </a:solidFill>
                <a:latin typeface="微软雅黑"/>
                <a:cs typeface="微软雅黑"/>
              </a:rPr>
              <a:t>党章是立党、治党、管党的总章程，是制</a:t>
            </a:r>
            <a:r>
              <a:rPr sz="2800" spc="700">
                <a:solidFill>
                  <a:srgbClr val="DD09A0"/>
                </a:solidFill>
                <a:latin typeface="微软雅黑"/>
                <a:cs typeface="微软雅黑"/>
              </a:rPr>
              <a:t> </a:t>
            </a:r>
            <a:r>
              <a:rPr sz="2800" spc="-5">
                <a:solidFill>
                  <a:srgbClr val="DD09A0"/>
                </a:solidFill>
                <a:latin typeface="微软雅黑"/>
                <a:cs typeface="微软雅黑"/>
              </a:rPr>
              <a:t>定所有党规党纪的总依据。在党内具有最高的</a:t>
            </a:r>
            <a:r>
              <a:rPr sz="2800" spc="700">
                <a:solidFill>
                  <a:srgbClr val="DD09A0"/>
                </a:solidFill>
                <a:latin typeface="微软雅黑"/>
                <a:cs typeface="微软雅黑"/>
              </a:rPr>
              <a:t> </a:t>
            </a:r>
            <a:r>
              <a:rPr sz="2800">
                <a:solidFill>
                  <a:srgbClr val="DD09A0"/>
                </a:solidFill>
                <a:latin typeface="微软雅黑"/>
                <a:cs typeface="微软雅黑"/>
              </a:rPr>
              <a:t>权威性和最大的约束力。</a:t>
            </a:r>
            <a:r>
              <a:rPr sz="2400" b="1" spc="-5">
                <a:solidFill>
                  <a:srgbClr val="F5310B"/>
                </a:solidFill>
                <a:latin typeface="微软雅黑"/>
                <a:cs typeface="微软雅黑"/>
              </a:rPr>
              <a:t>党章是最根本的党规党法。</a:t>
            </a:r>
            <a:endParaRPr sz="2400">
              <a:latin typeface="微软雅黑"/>
              <a:cs typeface="微软雅黑"/>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121727" y="970218"/>
            <a:ext cx="3987800" cy="5067935"/>
          </a:xfrm>
          <a:prstGeom prst="rect">
            <a:avLst/>
          </a:prstGeom>
        </p:spPr>
        <p:txBody>
          <a:bodyPr vert="horz" wrap="square" lIns="0" tIns="60960" rIns="0" bIns="0" rtlCol="0">
            <a:spAutoFit/>
          </a:bodyPr>
          <a:lstStyle/>
          <a:p>
            <a:pPr marL="241300" marR="5080" indent="-228600">
              <a:lnSpc>
                <a:spcPts val="3020"/>
              </a:lnSpc>
              <a:spcBef>
                <a:spcPts val="480"/>
              </a:spcBef>
              <a:buSzPct val="101785"/>
              <a:buFont typeface="Arial"/>
              <a:buChar char="•"/>
              <a:tabLst>
                <a:tab pos="241300"/>
              </a:tabLst>
            </a:pPr>
            <a:r>
              <a:rPr sz="2800" b="1" spc="-5">
                <a:latin typeface="微软雅黑"/>
                <a:cs typeface="微软雅黑"/>
              </a:rPr>
              <a:t>习近平在第十八届中央纪律检查委员会第二次</a:t>
            </a:r>
            <a:r>
              <a:rPr sz="2800" b="1">
                <a:latin typeface="微软雅黑"/>
                <a:cs typeface="微软雅黑"/>
              </a:rPr>
              <a:t>全体会议上强调：</a:t>
            </a:r>
            <a:r>
              <a:rPr sz="2800" b="1">
                <a:latin typeface="Times New Roman"/>
                <a:cs typeface="Times New Roman"/>
              </a:rPr>
              <a:t>“</a:t>
            </a:r>
            <a:r>
              <a:rPr sz="2800" b="1" spc="-25">
                <a:latin typeface="微软雅黑"/>
                <a:cs typeface="微软雅黑"/>
              </a:rPr>
              <a:t>每一</a:t>
            </a:r>
            <a:r>
              <a:rPr sz="2800" b="1" spc="-5">
                <a:latin typeface="微软雅黑"/>
                <a:cs typeface="微软雅黑"/>
              </a:rPr>
              <a:t>个共产党员特别是领导</a:t>
            </a:r>
            <a:r>
              <a:rPr sz="2800" b="1">
                <a:latin typeface="微软雅黑"/>
                <a:cs typeface="微软雅黑"/>
              </a:rPr>
              <a:t>干部都要</a:t>
            </a:r>
            <a:r>
              <a:rPr sz="2800" b="1" spc="-10">
                <a:solidFill>
                  <a:srgbClr val="E7E6E6"/>
                </a:solidFill>
                <a:latin typeface="微软雅黑"/>
                <a:cs typeface="微软雅黑"/>
              </a:rPr>
              <a:t>牢固树立党章</a:t>
            </a:r>
            <a:r>
              <a:rPr sz="2800" b="1">
                <a:solidFill>
                  <a:srgbClr val="E7E6E6"/>
                </a:solidFill>
                <a:latin typeface="微软雅黑"/>
                <a:cs typeface="微软雅黑"/>
              </a:rPr>
              <a:t>意识</a:t>
            </a:r>
            <a:r>
              <a:rPr sz="2800" b="1">
                <a:latin typeface="Times New Roman"/>
                <a:cs typeface="Times New Roman"/>
              </a:rPr>
              <a:t>…</a:t>
            </a:r>
            <a:r>
              <a:rPr sz="2800" b="1" spc="-10">
                <a:latin typeface="微软雅黑"/>
                <a:cs typeface="微软雅黑"/>
              </a:rPr>
              <a:t>不论担任何种职</a:t>
            </a:r>
            <a:r>
              <a:rPr sz="2800" b="1" spc="-5">
                <a:latin typeface="微软雅黑"/>
                <a:cs typeface="微软雅黑"/>
              </a:rPr>
              <a:t>务、从事何种工作，首先要明白自己是一名在党旗下宣过誓的共产党</a:t>
            </a:r>
            <a:r>
              <a:rPr sz="2800" b="1">
                <a:latin typeface="微软雅黑"/>
                <a:cs typeface="微软雅黑"/>
              </a:rPr>
              <a:t>员，要</a:t>
            </a:r>
            <a:r>
              <a:rPr sz="2800" b="1" spc="-10">
                <a:solidFill>
                  <a:srgbClr val="E7E6E6"/>
                </a:solidFill>
                <a:latin typeface="微软雅黑"/>
                <a:cs typeface="微软雅黑"/>
              </a:rPr>
              <a:t>用入党誓词约束</a:t>
            </a:r>
            <a:r>
              <a:rPr sz="2800" b="1">
                <a:solidFill>
                  <a:srgbClr val="E7E6E6"/>
                </a:solidFill>
                <a:latin typeface="微软雅黑"/>
                <a:cs typeface="微软雅黑"/>
              </a:rPr>
              <a:t>自己</a:t>
            </a:r>
            <a:r>
              <a:rPr sz="2800" b="1">
                <a:latin typeface="微软雅黑"/>
                <a:cs typeface="微软雅黑"/>
              </a:rPr>
              <a:t>。</a:t>
            </a:r>
            <a:r>
              <a:rPr sz="2800" b="1" spc="-50">
                <a:latin typeface="Times New Roman"/>
                <a:cs typeface="Times New Roman"/>
              </a:rPr>
              <a:t>”</a:t>
            </a:r>
            <a:endParaRPr sz="2800">
              <a:latin typeface="Times New Roman"/>
              <a:cs typeface="Times New Roman"/>
            </a:endParaRPr>
          </a:p>
          <a:p>
            <a:pPr marL="12700">
              <a:lnSpc>
                <a:spcPct val="100000"/>
              </a:lnSpc>
              <a:spcBef>
                <a:spcPts val="2745"/>
              </a:spcBef>
            </a:pPr>
            <a:r>
              <a:rPr sz="2800" b="1" u="heavy" spc="-5">
                <a:uFill>
                  <a:solidFill>
                    <a:srgbClr val="000000"/>
                  </a:solidFill>
                </a:uFill>
                <a:latin typeface="微软雅黑"/>
                <a:cs typeface="微软雅黑"/>
              </a:rPr>
              <a:t>红色教育、重温入党誓词</a:t>
            </a:r>
            <a:endParaRPr sz="2800">
              <a:latin typeface="微软雅黑"/>
              <a:cs typeface="微软雅黑"/>
            </a:endParaRPr>
          </a:p>
        </p:txBody>
      </p:sp>
      <p:pic>
        <p:nvPicPr>
          <p:cNvPr id="3" name="object 3"/>
          <p:cNvPicPr/>
          <p:nvPr/>
        </p:nvPicPr>
        <p:blipFill>
          <a:blip r:embed="rId2"/>
          <a:stretch>
            <a:fillRect/>
          </a:stretch>
        </p:blipFill>
        <p:spPr>
          <a:xfrm>
            <a:off x="5143500" y="838200"/>
            <a:ext cx="3467100" cy="5318125"/>
          </a:xfrm>
          <a:prstGeom prst="rect">
            <a:avLst/>
          </a:prstGeom>
        </p:spPr>
      </p:pic>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121727" y="461808"/>
            <a:ext cx="7366000" cy="2576195"/>
          </a:xfrm>
          <a:prstGeom prst="rect">
            <a:avLst/>
          </a:prstGeom>
        </p:spPr>
        <p:txBody>
          <a:bodyPr vert="horz" wrap="square" lIns="0" tIns="88900" rIns="0" bIns="0" rtlCol="0">
            <a:spAutoFit/>
          </a:bodyPr>
          <a:lstStyle/>
          <a:p>
            <a:pPr marL="241300" indent="-228600" algn="just">
              <a:lnSpc>
                <a:spcPct val="100000"/>
              </a:lnSpc>
              <a:spcBef>
                <a:spcPts val="700"/>
              </a:spcBef>
              <a:buSzPct val="101785"/>
              <a:buFont typeface="Arial"/>
              <a:buChar char="•"/>
              <a:tabLst>
                <a:tab pos="241300"/>
              </a:tabLst>
            </a:pPr>
            <a:r>
              <a:rPr sz="2800" b="1" spc="-5">
                <a:solidFill>
                  <a:srgbClr val="F5310B"/>
                </a:solidFill>
                <a:latin typeface="微软雅黑"/>
                <a:cs typeface="微软雅黑"/>
              </a:rPr>
              <a:t>最重要的是全面掌握“八项义务八项权利”</a:t>
            </a:r>
            <a:endParaRPr sz="2800">
              <a:latin typeface="微软雅黑"/>
              <a:cs typeface="微软雅黑"/>
            </a:endParaRPr>
          </a:p>
          <a:p>
            <a:pPr marL="241300" marR="5080" indent="-228600" algn="just">
              <a:lnSpc>
                <a:spcPts val="3020"/>
              </a:lnSpc>
              <a:spcBef>
                <a:spcPts val="1050"/>
              </a:spcBef>
              <a:buSzPct val="101785"/>
              <a:buFont typeface="Arial"/>
              <a:buChar char="•"/>
              <a:tabLst>
                <a:tab pos="241300"/>
              </a:tabLst>
            </a:pPr>
            <a:r>
              <a:rPr sz="2800" spc="-5">
                <a:latin typeface="微软雅黑"/>
                <a:cs typeface="微软雅黑"/>
              </a:rPr>
              <a:t>党章第一章第三条明确规定了党员八个方面的义务，第六章第三十四条规定了党的各级领导</a:t>
            </a:r>
            <a:r>
              <a:rPr sz="2800">
                <a:latin typeface="微软雅黑"/>
                <a:cs typeface="微软雅黑"/>
              </a:rPr>
              <a:t>干部必须具备的六项基本条件。这</a:t>
            </a:r>
            <a:r>
              <a:rPr sz="2800" b="1" spc="-10">
                <a:solidFill>
                  <a:srgbClr val="E7E6E6"/>
                </a:solidFill>
                <a:latin typeface="微软雅黑"/>
                <a:cs typeface="微软雅黑"/>
              </a:rPr>
              <a:t>八项义务和</a:t>
            </a:r>
            <a:r>
              <a:rPr sz="2800" b="1">
                <a:solidFill>
                  <a:srgbClr val="E7E6E6"/>
                </a:solidFill>
                <a:latin typeface="微软雅黑"/>
                <a:cs typeface="微软雅黑"/>
              </a:rPr>
              <a:t>六项条件</a:t>
            </a:r>
            <a:r>
              <a:rPr sz="2800" spc="-5">
                <a:latin typeface="微软雅黑"/>
                <a:cs typeface="微软雅黑"/>
              </a:rPr>
              <a:t>是基本要求，是党的先锋队性质和先进性要求的集中体现。</a:t>
            </a:r>
            <a:endParaRPr sz="2800">
              <a:latin typeface="微软雅黑"/>
              <a:cs typeface="微软雅黑"/>
            </a:endParaRPr>
          </a:p>
        </p:txBody>
      </p:sp>
      <p:pic>
        <p:nvPicPr>
          <p:cNvPr id="3" name="object 3"/>
          <p:cNvPicPr/>
          <p:nvPr/>
        </p:nvPicPr>
        <p:blipFill>
          <a:blip r:embed="rId2"/>
          <a:stretch>
            <a:fillRect/>
          </a:stretch>
        </p:blipFill>
        <p:spPr>
          <a:xfrm>
            <a:off x="1625600" y="3352800"/>
            <a:ext cx="6605587" cy="3303587"/>
          </a:xfrm>
          <a:prstGeom prst="rect">
            <a:avLst/>
          </a:prstGeom>
        </p:spPr>
      </p:pic>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121727" y="609856"/>
            <a:ext cx="7721600" cy="5321935"/>
          </a:xfrm>
          <a:prstGeom prst="rect">
            <a:avLst/>
          </a:prstGeom>
        </p:spPr>
        <p:txBody>
          <a:bodyPr vert="horz" wrap="square" lIns="0" tIns="60960" rIns="0" bIns="0" rtlCol="0">
            <a:spAutoFit/>
          </a:bodyPr>
          <a:lstStyle/>
          <a:p>
            <a:pPr marL="241300" marR="107314" indent="-228600">
              <a:lnSpc>
                <a:spcPts val="3020"/>
              </a:lnSpc>
              <a:spcBef>
                <a:spcPts val="480"/>
              </a:spcBef>
              <a:buSzPct val="101785"/>
              <a:buFont typeface="Arial"/>
              <a:buChar char="•"/>
              <a:tabLst>
                <a:tab pos="241300"/>
              </a:tabLst>
            </a:pPr>
            <a:r>
              <a:rPr sz="2800" b="1">
                <a:solidFill>
                  <a:srgbClr val="E7E6E6"/>
                </a:solidFill>
                <a:latin typeface="Verdana"/>
                <a:cs typeface="Verdana"/>
              </a:rPr>
              <a:t>1</a:t>
            </a:r>
            <a:r>
              <a:rPr sz="2800" b="1" spc="-5">
                <a:solidFill>
                  <a:srgbClr val="E7E6E6"/>
                </a:solidFill>
                <a:latin typeface="微软雅黑"/>
                <a:cs typeface="微软雅黑"/>
              </a:rPr>
              <a:t>、新民主主义革命时期：“四项义务四项权利</a:t>
            </a:r>
            <a:r>
              <a:rPr sz="2800" b="1" spc="-50">
                <a:solidFill>
                  <a:srgbClr val="E7E6E6"/>
                </a:solidFill>
                <a:latin typeface="微软雅黑"/>
                <a:cs typeface="微软雅黑"/>
              </a:rPr>
              <a:t> </a:t>
            </a:r>
            <a:r>
              <a:rPr sz="2800" b="1" spc="-10">
                <a:solidFill>
                  <a:srgbClr val="E7E6E6"/>
                </a:solidFill>
                <a:latin typeface="微软雅黑"/>
                <a:cs typeface="微软雅黑"/>
              </a:rPr>
              <a:t>”</a:t>
            </a:r>
            <a:r>
              <a:rPr sz="2800" b="1" spc="-10">
                <a:latin typeface="微软雅黑"/>
                <a:cs typeface="微软雅黑"/>
              </a:rPr>
              <a:t>（</a:t>
            </a:r>
            <a:r>
              <a:rPr sz="2800" b="1" spc="-10">
                <a:latin typeface="Verdana"/>
                <a:cs typeface="Verdana"/>
              </a:rPr>
              <a:t>1945</a:t>
            </a:r>
            <a:r>
              <a:rPr sz="2800" b="1">
                <a:latin typeface="微软雅黑"/>
                <a:cs typeface="微软雅黑"/>
              </a:rPr>
              <a:t>年</a:t>
            </a:r>
            <a:r>
              <a:rPr sz="2800" b="1">
                <a:latin typeface="Verdana"/>
                <a:cs typeface="Verdana"/>
              </a:rPr>
              <a:t>6</a:t>
            </a:r>
            <a:r>
              <a:rPr sz="2800" b="1">
                <a:latin typeface="微软雅黑"/>
                <a:cs typeface="微软雅黑"/>
              </a:rPr>
              <a:t>月</a:t>
            </a:r>
            <a:r>
              <a:rPr sz="2800" b="1" spc="-10">
                <a:latin typeface="Verdana"/>
                <a:cs typeface="Verdana"/>
              </a:rPr>
              <a:t>11</a:t>
            </a:r>
            <a:r>
              <a:rPr sz="2800" b="1">
                <a:latin typeface="微软雅黑"/>
                <a:cs typeface="微软雅黑"/>
              </a:rPr>
              <a:t>日中共七大党章</a:t>
            </a:r>
            <a:r>
              <a:rPr sz="2800" b="1" spc="-50">
                <a:latin typeface="微软雅黑"/>
                <a:cs typeface="微软雅黑"/>
              </a:rPr>
              <a:t>）</a:t>
            </a:r>
            <a:endParaRPr sz="2800">
              <a:latin typeface="微软雅黑"/>
              <a:cs typeface="微软雅黑"/>
            </a:endParaRPr>
          </a:p>
          <a:p>
            <a:pPr marL="241300" indent="-228600">
              <a:lnSpc>
                <a:spcPts val="3190"/>
              </a:lnSpc>
              <a:spcBef>
                <a:spcPts val="625"/>
              </a:spcBef>
              <a:buSzPct val="101785"/>
              <a:buFont typeface="Arial"/>
              <a:buChar char="•"/>
              <a:tabLst>
                <a:tab pos="241300"/>
              </a:tabLst>
            </a:pPr>
            <a:r>
              <a:rPr sz="2800" b="1">
                <a:solidFill>
                  <a:srgbClr val="E7E6E6"/>
                </a:solidFill>
                <a:latin typeface="Verdana"/>
                <a:cs typeface="Verdana"/>
              </a:rPr>
              <a:t>2</a:t>
            </a:r>
            <a:r>
              <a:rPr sz="2800" b="1" spc="-5">
                <a:solidFill>
                  <a:srgbClr val="E7E6E6"/>
                </a:solidFill>
                <a:latin typeface="微软雅黑"/>
                <a:cs typeface="微软雅黑"/>
              </a:rPr>
              <a:t>、社会主义建设初期：“十项义务七项权利”</a:t>
            </a:r>
            <a:endParaRPr sz="2800">
              <a:latin typeface="微软雅黑"/>
              <a:cs typeface="微软雅黑"/>
            </a:endParaRPr>
          </a:p>
          <a:p>
            <a:pPr marL="241300">
              <a:lnSpc>
                <a:spcPts val="3190"/>
              </a:lnSpc>
            </a:pPr>
            <a:r>
              <a:rPr sz="2800" b="1" spc="-10">
                <a:latin typeface="微软雅黑"/>
                <a:cs typeface="微软雅黑"/>
              </a:rPr>
              <a:t>（</a:t>
            </a:r>
            <a:r>
              <a:rPr sz="2800" b="1" spc="-10">
                <a:latin typeface="Verdana"/>
                <a:cs typeface="Verdana"/>
              </a:rPr>
              <a:t>1956</a:t>
            </a:r>
            <a:r>
              <a:rPr sz="2800" b="1">
                <a:latin typeface="微软雅黑"/>
                <a:cs typeface="微软雅黑"/>
              </a:rPr>
              <a:t>年</a:t>
            </a:r>
            <a:r>
              <a:rPr sz="2800" b="1">
                <a:latin typeface="Verdana"/>
                <a:cs typeface="Verdana"/>
              </a:rPr>
              <a:t>9</a:t>
            </a:r>
            <a:r>
              <a:rPr sz="2800" b="1">
                <a:latin typeface="微软雅黑"/>
                <a:cs typeface="微软雅黑"/>
              </a:rPr>
              <a:t>月</a:t>
            </a:r>
            <a:r>
              <a:rPr sz="2800" b="1" spc="-10">
                <a:latin typeface="Verdana"/>
                <a:cs typeface="Verdana"/>
              </a:rPr>
              <a:t>26</a:t>
            </a:r>
            <a:r>
              <a:rPr sz="2800" b="1">
                <a:latin typeface="微软雅黑"/>
                <a:cs typeface="微软雅黑"/>
              </a:rPr>
              <a:t>日中共八大党章</a:t>
            </a:r>
            <a:r>
              <a:rPr sz="2800" b="1" spc="-50">
                <a:latin typeface="微软雅黑"/>
                <a:cs typeface="微软雅黑"/>
              </a:rPr>
              <a:t>）</a:t>
            </a:r>
            <a:endParaRPr sz="2800">
              <a:latin typeface="微软雅黑"/>
              <a:cs typeface="微软雅黑"/>
            </a:endParaRPr>
          </a:p>
          <a:p>
            <a:pPr marL="241300" marR="107314" indent="-228600">
              <a:lnSpc>
                <a:spcPts val="3020"/>
              </a:lnSpc>
              <a:spcBef>
                <a:spcPts val="1050"/>
              </a:spcBef>
              <a:buSzPct val="101785"/>
              <a:buFont typeface="Arial"/>
              <a:buChar char="•"/>
              <a:tabLst>
                <a:tab pos="241300"/>
              </a:tabLst>
            </a:pPr>
            <a:r>
              <a:rPr sz="2800" b="1">
                <a:solidFill>
                  <a:srgbClr val="E7E6E6"/>
                </a:solidFill>
                <a:latin typeface="Verdana"/>
                <a:cs typeface="Verdana"/>
              </a:rPr>
              <a:t>3</a:t>
            </a:r>
            <a:r>
              <a:rPr sz="2800" b="1" spc="-5">
                <a:solidFill>
                  <a:srgbClr val="E7E6E6"/>
                </a:solidFill>
                <a:latin typeface="微软雅黑"/>
                <a:cs typeface="微软雅黑"/>
              </a:rPr>
              <a:t>、改革开放新时期：“八项义务八项权利”</a:t>
            </a:r>
            <a:r>
              <a:rPr sz="2800" b="1" spc="-25">
                <a:latin typeface="微软雅黑"/>
                <a:cs typeface="微软雅黑"/>
              </a:rPr>
              <a:t>（ </a:t>
            </a:r>
            <a:r>
              <a:rPr sz="2800" b="1" spc="-10">
                <a:latin typeface="Verdana"/>
                <a:cs typeface="Verdana"/>
              </a:rPr>
              <a:t>1982</a:t>
            </a:r>
            <a:r>
              <a:rPr sz="2800" b="1">
                <a:latin typeface="微软雅黑"/>
                <a:cs typeface="微软雅黑"/>
              </a:rPr>
              <a:t>年</a:t>
            </a:r>
            <a:r>
              <a:rPr sz="2800" b="1">
                <a:latin typeface="Verdana"/>
                <a:cs typeface="Verdana"/>
              </a:rPr>
              <a:t>9</a:t>
            </a:r>
            <a:r>
              <a:rPr sz="2800" b="1">
                <a:latin typeface="微软雅黑"/>
                <a:cs typeface="微软雅黑"/>
              </a:rPr>
              <a:t>月</a:t>
            </a:r>
            <a:r>
              <a:rPr sz="2800" b="1">
                <a:latin typeface="Verdana"/>
                <a:cs typeface="Verdana"/>
              </a:rPr>
              <a:t>6</a:t>
            </a:r>
            <a:r>
              <a:rPr sz="2800" b="1">
                <a:latin typeface="微软雅黑"/>
                <a:cs typeface="微软雅黑"/>
              </a:rPr>
              <a:t>日中共十二大党章</a:t>
            </a:r>
            <a:r>
              <a:rPr sz="2800" b="1" spc="-50">
                <a:latin typeface="微软雅黑"/>
                <a:cs typeface="微软雅黑"/>
              </a:rPr>
              <a:t>）</a:t>
            </a:r>
            <a:endParaRPr sz="2800">
              <a:latin typeface="微软雅黑"/>
              <a:cs typeface="微软雅黑"/>
            </a:endParaRPr>
          </a:p>
          <a:p>
            <a:pPr marL="241300" marR="5080" indent="-228600">
              <a:lnSpc>
                <a:spcPts val="3020"/>
              </a:lnSpc>
              <a:spcBef>
                <a:spcPts val="3090"/>
              </a:spcBef>
              <a:buSzPct val="101785"/>
              <a:buFont typeface="Arial"/>
              <a:buChar char="•"/>
              <a:tabLst>
                <a:tab pos="241300"/>
              </a:tabLst>
            </a:pPr>
            <a:r>
              <a:rPr sz="2800" b="1">
                <a:solidFill>
                  <a:srgbClr val="F5310B"/>
                </a:solidFill>
                <a:latin typeface="微软雅黑"/>
                <a:cs typeface="微软雅黑"/>
              </a:rPr>
              <a:t>两者同等重要。</a:t>
            </a:r>
            <a:r>
              <a:rPr sz="2800" b="1">
                <a:latin typeface="Times New Roman"/>
                <a:cs typeface="Times New Roman"/>
              </a:rPr>
              <a:t>“</a:t>
            </a:r>
            <a:r>
              <a:rPr sz="2800" b="1">
                <a:latin typeface="微软雅黑"/>
                <a:cs typeface="微软雅黑"/>
              </a:rPr>
              <a:t>八项义务</a:t>
            </a:r>
            <a:r>
              <a:rPr sz="2800" b="1">
                <a:latin typeface="Times New Roman"/>
                <a:cs typeface="Times New Roman"/>
              </a:rPr>
              <a:t>”</a:t>
            </a:r>
            <a:r>
              <a:rPr sz="2800" b="1">
                <a:latin typeface="微软雅黑"/>
                <a:cs typeface="微软雅黑"/>
              </a:rPr>
              <a:t>主要是对党员</a:t>
            </a:r>
            <a:r>
              <a:rPr sz="2800" b="1">
                <a:latin typeface="Times New Roman"/>
                <a:cs typeface="Times New Roman"/>
              </a:rPr>
              <a:t>“</a:t>
            </a:r>
            <a:r>
              <a:rPr sz="2800" b="1">
                <a:latin typeface="微软雅黑"/>
                <a:cs typeface="微软雅黑"/>
              </a:rPr>
              <a:t>行</a:t>
            </a:r>
            <a:r>
              <a:rPr sz="2800" b="1" spc="-50">
                <a:latin typeface="Times New Roman"/>
                <a:cs typeface="Times New Roman"/>
              </a:rPr>
              <a:t>” </a:t>
            </a:r>
            <a:r>
              <a:rPr sz="2800" b="1">
                <a:latin typeface="微软雅黑"/>
                <a:cs typeface="微软雅黑"/>
              </a:rPr>
              <a:t>的规定，</a:t>
            </a:r>
            <a:r>
              <a:rPr sz="2800" b="1">
                <a:latin typeface="Times New Roman"/>
                <a:cs typeface="Times New Roman"/>
              </a:rPr>
              <a:t>“</a:t>
            </a:r>
            <a:r>
              <a:rPr sz="2800" b="1">
                <a:latin typeface="微软雅黑"/>
                <a:cs typeface="微软雅黑"/>
              </a:rPr>
              <a:t>八项权利</a:t>
            </a:r>
            <a:r>
              <a:rPr sz="2800" b="1">
                <a:latin typeface="Times New Roman"/>
                <a:cs typeface="Times New Roman"/>
              </a:rPr>
              <a:t>”</a:t>
            </a:r>
            <a:r>
              <a:rPr sz="2800" b="1">
                <a:latin typeface="微软雅黑"/>
                <a:cs typeface="微软雅黑"/>
              </a:rPr>
              <a:t>主要是对党员</a:t>
            </a:r>
            <a:r>
              <a:rPr sz="2800" b="1">
                <a:latin typeface="Times New Roman"/>
                <a:cs typeface="Times New Roman"/>
              </a:rPr>
              <a:t>“</a:t>
            </a:r>
            <a:r>
              <a:rPr sz="2800" b="1">
                <a:latin typeface="微软雅黑"/>
                <a:cs typeface="微软雅黑"/>
              </a:rPr>
              <a:t>言</a:t>
            </a:r>
            <a:r>
              <a:rPr sz="2800" b="1">
                <a:latin typeface="Times New Roman"/>
                <a:cs typeface="Times New Roman"/>
              </a:rPr>
              <a:t>”</a:t>
            </a:r>
            <a:r>
              <a:rPr sz="2800" b="1" spc="-15">
                <a:latin typeface="微软雅黑"/>
                <a:cs typeface="微软雅黑"/>
              </a:rPr>
              <a:t>的规定；</a:t>
            </a:r>
            <a:r>
              <a:rPr sz="2800" b="1" spc="-5">
                <a:latin typeface="微软雅黑"/>
                <a:cs typeface="微软雅黑"/>
              </a:rPr>
              <a:t>前者主要体现的是先锋模范作用与党的先进性，后者主要体现的是党内民主与党的纯洁性；前</a:t>
            </a:r>
            <a:r>
              <a:rPr sz="2800" b="1" spc="-50">
                <a:latin typeface="微软雅黑"/>
                <a:cs typeface="微软雅黑"/>
              </a:rPr>
              <a:t> </a:t>
            </a:r>
            <a:r>
              <a:rPr sz="2800" b="1" spc="-5">
                <a:latin typeface="微软雅黑"/>
                <a:cs typeface="微软雅黑"/>
              </a:rPr>
              <a:t>者主要保证的是党的生机，后者主要保证的是</a:t>
            </a:r>
            <a:r>
              <a:rPr sz="2800" b="1" spc="-50">
                <a:latin typeface="微软雅黑"/>
                <a:cs typeface="微软雅黑"/>
              </a:rPr>
              <a:t> </a:t>
            </a:r>
            <a:r>
              <a:rPr sz="2800" b="1" spc="-10">
                <a:latin typeface="微软雅黑"/>
                <a:cs typeface="微软雅黑"/>
              </a:rPr>
              <a:t>党的活力。</a:t>
            </a:r>
            <a:endParaRPr sz="2800">
              <a:latin typeface="微软雅黑"/>
              <a:cs typeface="微软雅黑"/>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p:nvPr/>
        </p:nvSpPr>
        <p:spPr>
          <a:xfrm>
            <a:off x="228332" y="249237"/>
            <a:ext cx="499745" cy="626745"/>
          </a:xfrm>
          <a:custGeom>
            <a:rect l="l" t="t" r="r" b="b"/>
            <a:pathLst>
              <a:path w="499745" h="626744">
                <a:moveTo>
                  <a:pt x="482047" y="416063"/>
                </a:moveTo>
                <a:lnTo>
                  <a:pt x="391705" y="416063"/>
                </a:lnTo>
                <a:lnTo>
                  <a:pt x="407004" y="374910"/>
                </a:lnTo>
                <a:lnTo>
                  <a:pt x="415611" y="330934"/>
                </a:lnTo>
                <a:lnTo>
                  <a:pt x="417652" y="285154"/>
                </a:lnTo>
                <a:lnTo>
                  <a:pt x="413254" y="238593"/>
                </a:lnTo>
                <a:lnTo>
                  <a:pt x="402542" y="192271"/>
                </a:lnTo>
                <a:lnTo>
                  <a:pt x="385644" y="147210"/>
                </a:lnTo>
                <a:lnTo>
                  <a:pt x="362685" y="104431"/>
                </a:lnTo>
                <a:lnTo>
                  <a:pt x="333792" y="64956"/>
                </a:lnTo>
                <a:lnTo>
                  <a:pt x="299091" y="29805"/>
                </a:lnTo>
                <a:lnTo>
                  <a:pt x="258708" y="0"/>
                </a:lnTo>
                <a:lnTo>
                  <a:pt x="289693" y="4749"/>
                </a:lnTo>
                <a:lnTo>
                  <a:pt x="352345" y="31166"/>
                </a:lnTo>
                <a:lnTo>
                  <a:pt x="410726" y="78424"/>
                </a:lnTo>
                <a:lnTo>
                  <a:pt x="436374" y="109226"/>
                </a:lnTo>
                <a:lnTo>
                  <a:pt x="458624" y="144466"/>
                </a:lnTo>
                <a:lnTo>
                  <a:pt x="476700" y="183887"/>
                </a:lnTo>
                <a:lnTo>
                  <a:pt x="489824" y="227232"/>
                </a:lnTo>
                <a:lnTo>
                  <a:pt x="497221" y="274244"/>
                </a:lnTo>
                <a:lnTo>
                  <a:pt x="498113" y="324666"/>
                </a:lnTo>
                <a:lnTo>
                  <a:pt x="491724" y="378239"/>
                </a:lnTo>
                <a:lnTo>
                  <a:pt x="482047" y="416063"/>
                </a:lnTo>
                <a:close/>
              </a:path>
              <a:path w="499745" h="626744">
                <a:moveTo>
                  <a:pt x="268995" y="104803"/>
                </a:moveTo>
                <a:lnTo>
                  <a:pt x="204625" y="104803"/>
                </a:lnTo>
                <a:lnTo>
                  <a:pt x="226195" y="97580"/>
                </a:lnTo>
                <a:lnTo>
                  <a:pt x="250290" y="80901"/>
                </a:lnTo>
                <a:lnTo>
                  <a:pt x="268995" y="104803"/>
                </a:lnTo>
                <a:close/>
              </a:path>
              <a:path w="499745" h="626744">
                <a:moveTo>
                  <a:pt x="116451" y="342516"/>
                </a:moveTo>
                <a:lnTo>
                  <a:pt x="46585" y="256362"/>
                </a:lnTo>
                <a:lnTo>
                  <a:pt x="170323" y="98762"/>
                </a:lnTo>
                <a:lnTo>
                  <a:pt x="185896" y="104541"/>
                </a:lnTo>
                <a:lnTo>
                  <a:pt x="204625" y="104803"/>
                </a:lnTo>
                <a:lnTo>
                  <a:pt x="268995" y="104803"/>
                </a:lnTo>
                <a:lnTo>
                  <a:pt x="285644" y="126079"/>
                </a:lnTo>
                <a:lnTo>
                  <a:pt x="224196" y="205930"/>
                </a:lnTo>
                <a:lnTo>
                  <a:pt x="287012" y="284730"/>
                </a:lnTo>
                <a:lnTo>
                  <a:pt x="161906" y="284730"/>
                </a:lnTo>
                <a:lnTo>
                  <a:pt x="116451" y="342516"/>
                </a:lnTo>
                <a:close/>
              </a:path>
              <a:path w="499745" h="626744">
                <a:moveTo>
                  <a:pt x="477863" y="524707"/>
                </a:moveTo>
                <a:lnTo>
                  <a:pt x="236218" y="524707"/>
                </a:lnTo>
                <a:lnTo>
                  <a:pt x="280539" y="515894"/>
                </a:lnTo>
                <a:lnTo>
                  <a:pt x="327731" y="493812"/>
                </a:lnTo>
                <a:lnTo>
                  <a:pt x="161906" y="284730"/>
                </a:lnTo>
                <a:lnTo>
                  <a:pt x="287012" y="284730"/>
                </a:lnTo>
                <a:lnTo>
                  <a:pt x="391705" y="416063"/>
                </a:lnTo>
                <a:lnTo>
                  <a:pt x="482047" y="416063"/>
                </a:lnTo>
                <a:lnTo>
                  <a:pt x="477277" y="434707"/>
                </a:lnTo>
                <a:lnTo>
                  <a:pt x="453995" y="493812"/>
                </a:lnTo>
                <a:lnTo>
                  <a:pt x="477863" y="524707"/>
                </a:lnTo>
                <a:close/>
              </a:path>
              <a:path w="499745" h="626744">
                <a:moveTo>
                  <a:pt x="28593" y="621205"/>
                </a:moveTo>
                <a:lnTo>
                  <a:pt x="16085" y="614769"/>
                </a:lnTo>
                <a:lnTo>
                  <a:pt x="6181" y="602030"/>
                </a:lnTo>
                <a:lnTo>
                  <a:pt x="0" y="573088"/>
                </a:lnTo>
                <a:lnTo>
                  <a:pt x="8496" y="547002"/>
                </a:lnTo>
                <a:lnTo>
                  <a:pt x="26778" y="529781"/>
                </a:lnTo>
                <a:lnTo>
                  <a:pt x="49952" y="527433"/>
                </a:lnTo>
                <a:lnTo>
                  <a:pt x="40627" y="514612"/>
                </a:lnTo>
                <a:lnTo>
                  <a:pt x="31539" y="501298"/>
                </a:lnTo>
                <a:lnTo>
                  <a:pt x="22609" y="487393"/>
                </a:lnTo>
                <a:lnTo>
                  <a:pt x="13757" y="472798"/>
                </a:lnTo>
                <a:lnTo>
                  <a:pt x="49952" y="427620"/>
                </a:lnTo>
                <a:lnTo>
                  <a:pt x="83230" y="460344"/>
                </a:lnTo>
                <a:lnTo>
                  <a:pt x="118274" y="488068"/>
                </a:lnTo>
                <a:lnTo>
                  <a:pt x="155307" y="509140"/>
                </a:lnTo>
                <a:lnTo>
                  <a:pt x="194548" y="521904"/>
                </a:lnTo>
                <a:lnTo>
                  <a:pt x="236218" y="524707"/>
                </a:lnTo>
                <a:lnTo>
                  <a:pt x="477863" y="524707"/>
                </a:lnTo>
                <a:lnTo>
                  <a:pt x="499449" y="552649"/>
                </a:lnTo>
                <a:lnTo>
                  <a:pt x="495119" y="557902"/>
                </a:lnTo>
                <a:lnTo>
                  <a:pt x="76889" y="557902"/>
                </a:lnTo>
                <a:lnTo>
                  <a:pt x="77993" y="572661"/>
                </a:lnTo>
                <a:lnTo>
                  <a:pt x="74363" y="587715"/>
                </a:lnTo>
                <a:lnTo>
                  <a:pt x="66945" y="601784"/>
                </a:lnTo>
                <a:lnTo>
                  <a:pt x="56686" y="613587"/>
                </a:lnTo>
                <a:lnTo>
                  <a:pt x="42521" y="620942"/>
                </a:lnTo>
                <a:lnTo>
                  <a:pt x="28593" y="621205"/>
                </a:lnTo>
                <a:close/>
              </a:path>
              <a:path w="499745" h="626744">
                <a:moveTo>
                  <a:pt x="245583" y="626750"/>
                </a:moveTo>
                <a:lnTo>
                  <a:pt x="199956" y="624397"/>
                </a:lnTo>
                <a:lnTo>
                  <a:pt x="156494" y="611955"/>
                </a:lnTo>
                <a:lnTo>
                  <a:pt x="115403" y="589698"/>
                </a:lnTo>
                <a:lnTo>
                  <a:pt x="76889" y="557902"/>
                </a:lnTo>
                <a:lnTo>
                  <a:pt x="495119" y="557902"/>
                </a:lnTo>
                <a:lnTo>
                  <a:pt x="484725" y="570510"/>
                </a:lnTo>
                <a:lnTo>
                  <a:pt x="393388" y="570510"/>
                </a:lnTo>
                <a:lnTo>
                  <a:pt x="342505" y="600082"/>
                </a:lnTo>
                <a:lnTo>
                  <a:pt x="293168" y="618737"/>
                </a:lnTo>
                <a:lnTo>
                  <a:pt x="245583" y="626750"/>
                </a:lnTo>
                <a:close/>
              </a:path>
              <a:path w="499745" h="626744">
                <a:moveTo>
                  <a:pt x="439685" y="625145"/>
                </a:moveTo>
                <a:lnTo>
                  <a:pt x="393388" y="570510"/>
                </a:lnTo>
                <a:lnTo>
                  <a:pt x="484725" y="570510"/>
                </a:lnTo>
                <a:lnTo>
                  <a:pt x="439685" y="625145"/>
                </a:lnTo>
                <a:close/>
              </a:path>
            </a:pathLst>
          </a:custGeom>
          <a:solidFill>
            <a:srgbClr val="C00000"/>
          </a:solidFill>
        </p:spPr>
        <p:txBody>
          <a:bodyPr wrap="square" lIns="0" tIns="0" rIns="0" bIns="0" rtlCol="0"/>
          <a:lstStyle/>
          <a:p/>
        </p:txBody>
      </p:sp>
      <p:sp>
        <p:nvSpPr>
          <p:cNvPr id="3" name="object 3"/>
          <p:cNvSpPr/>
          <p:nvPr/>
        </p:nvSpPr>
        <p:spPr>
          <a:xfrm>
            <a:off x="0" y="1079500"/>
            <a:ext cx="9144000" cy="14604"/>
          </a:xfrm>
          <a:custGeom>
            <a:rect l="l" t="t" r="r" b="b"/>
            <a:pathLst>
              <a:path w="9144000" h="14604">
                <a:moveTo>
                  <a:pt x="0" y="14287"/>
                </a:moveTo>
                <a:lnTo>
                  <a:pt x="9144000" y="0"/>
                </a:lnTo>
              </a:path>
            </a:pathLst>
          </a:custGeom>
          <a:ln w="12700">
            <a:solidFill>
              <a:srgbClr val="C00000"/>
            </a:solidFill>
          </a:ln>
        </p:spPr>
        <p:txBody>
          <a:bodyPr wrap="square" lIns="0" tIns="0" rIns="0" bIns="0" rtlCol="0"/>
          <a:lstStyle/>
          <a:p/>
        </p:txBody>
      </p:sp>
      <p:sp>
        <p:nvSpPr>
          <p:cNvPr id="4" name="object 4"/>
          <p:cNvSpPr txBox="1"/>
          <p:nvPr/>
        </p:nvSpPr>
        <p:spPr>
          <a:xfrm>
            <a:off x="3392487" y="2092325"/>
            <a:ext cx="2359025" cy="1644650"/>
          </a:xfrm>
          <a:prstGeom prst="rect">
            <a:avLst/>
          </a:prstGeom>
          <a:solidFill>
            <a:srgbClr val="FFD966"/>
          </a:solidFill>
        </p:spPr>
        <p:txBody>
          <a:bodyPr vert="horz" wrap="square" lIns="0" tIns="0" rIns="0" bIns="0" rtlCol="0">
            <a:spAutoFit/>
          </a:bodyPr>
          <a:lstStyle/>
          <a:p>
            <a:pPr>
              <a:lnSpc>
                <a:spcPct val="100000"/>
              </a:lnSpc>
            </a:pPr>
            <a:endParaRPr sz="1200">
              <a:latin typeface="Times New Roman"/>
              <a:cs typeface="Times New Roman"/>
            </a:endParaRPr>
          </a:p>
          <a:p>
            <a:pPr marL="222250">
              <a:lnSpc>
                <a:spcPct val="100000"/>
              </a:lnSpc>
              <a:spcBef>
                <a:spcPts val="795"/>
              </a:spcBef>
            </a:pPr>
            <a:r>
              <a:rPr sz="900" b="1" spc="-10">
                <a:solidFill>
                  <a:srgbClr val="FFFFFF"/>
                </a:solidFill>
                <a:latin typeface="微软雅黑"/>
                <a:cs typeface="微软雅黑"/>
              </a:rPr>
              <a:t>请替换文字内容</a:t>
            </a:r>
            <a:endParaRPr sz="900">
              <a:latin typeface="微软雅黑"/>
              <a:cs typeface="微软雅黑"/>
            </a:endParaRPr>
          </a:p>
          <a:p>
            <a:pPr marL="222250" marR="262890" algn="just">
              <a:lnSpc>
                <a:spcPct val="150000"/>
              </a:lnSpc>
              <a:spcBef>
                <a:spcPts val="620"/>
              </a:spcBef>
            </a:pPr>
            <a:r>
              <a:rPr sz="700" b="1" spc="-5">
                <a:solidFill>
                  <a:srgbClr val="FFFFFF"/>
                </a:solidFill>
                <a:latin typeface="微软雅黑"/>
                <a:cs typeface="微软雅黑"/>
              </a:rPr>
              <a:t>请替换文字内容，修改文字内容，也可以直接复制你的内容到此。请替换文字内容，修改文字内容，也可以直接复制你的内容到此。请替换文字内容，修改文字内容，也可以直接复制你的内容</a:t>
            </a:r>
            <a:r>
              <a:rPr sz="700" b="1" spc="-20">
                <a:solidFill>
                  <a:srgbClr val="FFFFFF"/>
                </a:solidFill>
                <a:latin typeface="微软雅黑"/>
                <a:cs typeface="微软雅黑"/>
              </a:rPr>
              <a:t>到此。</a:t>
            </a:r>
            <a:endParaRPr sz="700">
              <a:latin typeface="微软雅黑"/>
              <a:cs typeface="微软雅黑"/>
            </a:endParaRPr>
          </a:p>
        </p:txBody>
      </p:sp>
      <p:sp>
        <p:nvSpPr>
          <p:cNvPr id="5" name="object 5"/>
          <p:cNvSpPr txBox="1"/>
          <p:nvPr/>
        </p:nvSpPr>
        <p:spPr>
          <a:xfrm>
            <a:off x="5780087" y="2092325"/>
            <a:ext cx="2357755" cy="1644650"/>
          </a:xfrm>
          <a:prstGeom prst="rect">
            <a:avLst/>
          </a:prstGeom>
          <a:solidFill>
            <a:srgbClr val="F4990F"/>
          </a:solidFill>
        </p:spPr>
        <p:txBody>
          <a:bodyPr vert="horz" wrap="square" lIns="0" tIns="0" rIns="0" bIns="0" rtlCol="0">
            <a:spAutoFit/>
          </a:bodyPr>
          <a:lstStyle/>
          <a:p>
            <a:pPr>
              <a:lnSpc>
                <a:spcPct val="100000"/>
              </a:lnSpc>
            </a:pPr>
            <a:endParaRPr sz="600">
              <a:latin typeface="Times New Roman"/>
              <a:cs typeface="Times New Roman"/>
            </a:endParaRPr>
          </a:p>
          <a:p>
            <a:pPr marL="274320" marR="170180" indent="-171450">
              <a:lnSpc>
                <a:spcPct val="150000"/>
              </a:lnSpc>
              <a:spcBef>
                <a:spcPts val="455"/>
              </a:spcBef>
              <a:buSzPct val="110000"/>
              <a:buFont typeface="Wingdings"/>
              <a:buChar char=""/>
              <a:tabLst>
                <a:tab pos="274955"/>
              </a:tabLst>
            </a:pPr>
            <a:r>
              <a:rPr sz="500" b="1" spc="-5">
                <a:solidFill>
                  <a:srgbClr val="FFFFFF"/>
                </a:solidFill>
                <a:latin typeface="微软雅黑"/>
                <a:cs typeface="微软雅黑"/>
              </a:rPr>
              <a:t>请替换文字内容，修改文字内容，也可以直接复制你的内容到此。请替换文字内容，修改文字内容，也可以直接复制你的内容到此。</a:t>
            </a:r>
            <a:endParaRPr sz="500">
              <a:latin typeface="微软雅黑"/>
              <a:cs typeface="微软雅黑"/>
            </a:endParaRPr>
          </a:p>
          <a:p>
            <a:pPr>
              <a:lnSpc>
                <a:spcPct val="100000"/>
              </a:lnSpc>
              <a:spcBef>
                <a:spcPts val="10"/>
              </a:spcBef>
              <a:buClr>
                <a:srgbClr val="FFFFFF"/>
              </a:buClr>
              <a:buFont typeface="Wingdings"/>
              <a:buChar char=""/>
            </a:pPr>
            <a:endParaRPr sz="400">
              <a:latin typeface="微软雅黑"/>
              <a:cs typeface="微软雅黑"/>
            </a:endParaRPr>
          </a:p>
          <a:p>
            <a:pPr marL="274320" marR="170180" indent="-171450">
              <a:lnSpc>
                <a:spcPct val="150000"/>
              </a:lnSpc>
              <a:buSzPct val="110000"/>
              <a:buFont typeface="Wingdings"/>
              <a:buChar char=""/>
              <a:tabLst>
                <a:tab pos="274955"/>
              </a:tabLst>
            </a:pPr>
            <a:r>
              <a:rPr sz="500" b="1" spc="-5">
                <a:solidFill>
                  <a:srgbClr val="FFFFFF"/>
                </a:solidFill>
                <a:latin typeface="微软雅黑"/>
                <a:cs typeface="微软雅黑"/>
              </a:rPr>
              <a:t>请替换文字内容，修改文字内容，也可以直接复制你的内容到此。请替换文字内容，修改文字内容，也可以直接复制你的内容到此。</a:t>
            </a:r>
            <a:endParaRPr sz="500">
              <a:latin typeface="微软雅黑"/>
              <a:cs typeface="微软雅黑"/>
            </a:endParaRPr>
          </a:p>
          <a:p>
            <a:pPr>
              <a:lnSpc>
                <a:spcPct val="100000"/>
              </a:lnSpc>
              <a:spcBef>
                <a:spcPts val="15"/>
              </a:spcBef>
              <a:buClr>
                <a:srgbClr val="FFFFFF"/>
              </a:buClr>
              <a:buFont typeface="Wingdings"/>
              <a:buChar char=""/>
            </a:pPr>
            <a:endParaRPr sz="400">
              <a:latin typeface="微软雅黑"/>
              <a:cs typeface="微软雅黑"/>
            </a:endParaRPr>
          </a:p>
          <a:p>
            <a:pPr marL="274320" marR="170180" indent="-171450">
              <a:lnSpc>
                <a:spcPct val="150000"/>
              </a:lnSpc>
              <a:buSzPct val="110000"/>
              <a:buFont typeface="Wingdings"/>
              <a:buChar char=""/>
              <a:tabLst>
                <a:tab pos="274955"/>
              </a:tabLst>
            </a:pPr>
            <a:r>
              <a:rPr sz="500" b="1" spc="-5">
                <a:solidFill>
                  <a:srgbClr val="FFFFFF"/>
                </a:solidFill>
                <a:latin typeface="微软雅黑"/>
                <a:cs typeface="微软雅黑"/>
              </a:rPr>
              <a:t>请替换文字内容，修改文字内容，也可以直接复制你的内容到此。请替换文字内容，修改文字内容，也可以直接复制你的内容到此。</a:t>
            </a:r>
            <a:endParaRPr sz="500">
              <a:latin typeface="微软雅黑"/>
              <a:cs typeface="微软雅黑"/>
            </a:endParaRPr>
          </a:p>
        </p:txBody>
      </p:sp>
      <p:sp>
        <p:nvSpPr>
          <p:cNvPr id="6" name="object 6"/>
          <p:cNvSpPr/>
          <p:nvPr/>
        </p:nvSpPr>
        <p:spPr>
          <a:xfrm>
            <a:off x="5300661" y="4087812"/>
            <a:ext cx="440055" cy="440055"/>
          </a:xfrm>
          <a:custGeom>
            <a:rect l="l" t="t" r="r" b="b"/>
            <a:pathLst>
              <a:path w="440054" h="440054">
                <a:moveTo>
                  <a:pt x="219868" y="0"/>
                </a:moveTo>
                <a:close/>
              </a:path>
              <a:path w="440054" h="440054">
                <a:moveTo>
                  <a:pt x="439737" y="219869"/>
                </a:moveTo>
                <a:lnTo>
                  <a:pt x="0" y="219869"/>
                </a:lnTo>
                <a:lnTo>
                  <a:pt x="4467" y="175557"/>
                </a:lnTo>
                <a:lnTo>
                  <a:pt x="17279" y="134285"/>
                </a:lnTo>
                <a:lnTo>
                  <a:pt x="37551" y="96937"/>
                </a:lnTo>
                <a:lnTo>
                  <a:pt x="64399" y="64397"/>
                </a:lnTo>
                <a:lnTo>
                  <a:pt x="96939" y="37549"/>
                </a:lnTo>
                <a:lnTo>
                  <a:pt x="134287" y="17278"/>
                </a:lnTo>
                <a:lnTo>
                  <a:pt x="175560" y="4466"/>
                </a:lnTo>
                <a:lnTo>
                  <a:pt x="219868" y="0"/>
                </a:lnTo>
                <a:lnTo>
                  <a:pt x="264180" y="4467"/>
                </a:lnTo>
                <a:lnTo>
                  <a:pt x="305452" y="17278"/>
                </a:lnTo>
                <a:lnTo>
                  <a:pt x="342800" y="37550"/>
                </a:lnTo>
                <a:lnTo>
                  <a:pt x="375339" y="64398"/>
                </a:lnTo>
                <a:lnTo>
                  <a:pt x="402187" y="96938"/>
                </a:lnTo>
                <a:lnTo>
                  <a:pt x="422459" y="134286"/>
                </a:lnTo>
                <a:lnTo>
                  <a:pt x="435270" y="175557"/>
                </a:lnTo>
                <a:lnTo>
                  <a:pt x="439737" y="219869"/>
                </a:lnTo>
                <a:close/>
              </a:path>
              <a:path w="440054" h="440054">
                <a:moveTo>
                  <a:pt x="219868" y="439737"/>
                </a:moveTo>
                <a:lnTo>
                  <a:pt x="175557" y="435269"/>
                </a:lnTo>
                <a:lnTo>
                  <a:pt x="134285" y="422458"/>
                </a:lnTo>
                <a:lnTo>
                  <a:pt x="96938" y="402186"/>
                </a:lnTo>
                <a:lnTo>
                  <a:pt x="64398" y="375339"/>
                </a:lnTo>
                <a:lnTo>
                  <a:pt x="37550" y="342799"/>
                </a:lnTo>
                <a:lnTo>
                  <a:pt x="17278" y="305451"/>
                </a:lnTo>
                <a:lnTo>
                  <a:pt x="4466" y="264179"/>
                </a:lnTo>
                <a:lnTo>
                  <a:pt x="0" y="219868"/>
                </a:lnTo>
                <a:lnTo>
                  <a:pt x="439737" y="219869"/>
                </a:lnTo>
                <a:lnTo>
                  <a:pt x="435270" y="264179"/>
                </a:lnTo>
                <a:lnTo>
                  <a:pt x="422458" y="305451"/>
                </a:lnTo>
                <a:lnTo>
                  <a:pt x="402187" y="342799"/>
                </a:lnTo>
                <a:lnTo>
                  <a:pt x="375339" y="375339"/>
                </a:lnTo>
                <a:lnTo>
                  <a:pt x="342799" y="402186"/>
                </a:lnTo>
                <a:lnTo>
                  <a:pt x="305451" y="422458"/>
                </a:lnTo>
                <a:lnTo>
                  <a:pt x="264179" y="435270"/>
                </a:lnTo>
                <a:lnTo>
                  <a:pt x="219868" y="439737"/>
                </a:lnTo>
                <a:close/>
              </a:path>
            </a:pathLst>
          </a:custGeom>
          <a:solidFill>
            <a:srgbClr val="FF0000"/>
          </a:solidFill>
        </p:spPr>
        <p:txBody>
          <a:bodyPr wrap="square" lIns="0" tIns="0" rIns="0" bIns="0" rtlCol="0"/>
          <a:lstStyle/>
          <a:p/>
        </p:txBody>
      </p:sp>
      <p:sp>
        <p:nvSpPr>
          <p:cNvPr id="7" name="object 7"/>
          <p:cNvSpPr txBox="1"/>
          <p:nvPr/>
        </p:nvSpPr>
        <p:spPr>
          <a:xfrm>
            <a:off x="5468937" y="4016156"/>
            <a:ext cx="103505" cy="528320"/>
          </a:xfrm>
          <a:prstGeom prst="rect">
            <a:avLst/>
          </a:prstGeom>
        </p:spPr>
        <p:txBody>
          <a:bodyPr vert="horz" wrap="square" lIns="0" tIns="96520" rIns="0" bIns="0" rtlCol="0">
            <a:spAutoFit/>
          </a:bodyPr>
          <a:lstStyle/>
          <a:p>
            <a:pPr marL="12700">
              <a:lnSpc>
                <a:spcPct val="100000"/>
              </a:lnSpc>
              <a:spcBef>
                <a:spcPts val="760"/>
              </a:spcBef>
            </a:pPr>
            <a:r>
              <a:rPr sz="1100" b="1">
                <a:solidFill>
                  <a:srgbClr val="FFFFFF"/>
                </a:solidFill>
                <a:latin typeface="Arial"/>
                <a:cs typeface="Arial"/>
              </a:rPr>
              <a:t>0</a:t>
            </a:r>
            <a:endParaRPr sz="1100">
              <a:latin typeface="Arial"/>
              <a:cs typeface="Arial"/>
            </a:endParaRPr>
          </a:p>
          <a:p>
            <a:pPr marL="12700">
              <a:lnSpc>
                <a:spcPct val="100000"/>
              </a:lnSpc>
              <a:spcBef>
                <a:spcPts val="660"/>
              </a:spcBef>
            </a:pPr>
            <a:r>
              <a:rPr sz="1100" b="1">
                <a:solidFill>
                  <a:srgbClr val="FFFFFF"/>
                </a:solidFill>
                <a:latin typeface="Arial"/>
                <a:cs typeface="Arial"/>
              </a:rPr>
              <a:t>1</a:t>
            </a:r>
            <a:endParaRPr sz="1100">
              <a:latin typeface="Arial"/>
              <a:cs typeface="Arial"/>
            </a:endParaRPr>
          </a:p>
        </p:txBody>
      </p:sp>
      <p:sp>
        <p:nvSpPr>
          <p:cNvPr id="8" name="object 8"/>
          <p:cNvSpPr txBox="1"/>
          <p:nvPr/>
        </p:nvSpPr>
        <p:spPr>
          <a:xfrm>
            <a:off x="5870575" y="4037436"/>
            <a:ext cx="2251075" cy="443865"/>
          </a:xfrm>
          <a:prstGeom prst="rect">
            <a:avLst/>
          </a:prstGeom>
        </p:spPr>
        <p:txBody>
          <a:bodyPr vert="horz" wrap="square" lIns="0" tIns="12700" rIns="0" bIns="0" rtlCol="0">
            <a:spAutoFit/>
          </a:bodyPr>
          <a:lstStyle/>
          <a:p>
            <a:pPr marL="12700">
              <a:lnSpc>
                <a:spcPct val="100000"/>
              </a:lnSpc>
              <a:spcBef>
                <a:spcPts val="100"/>
              </a:spcBef>
            </a:pPr>
            <a:r>
              <a:rPr sz="900" b="1" spc="-10">
                <a:solidFill>
                  <a:srgbClr val="404040"/>
                </a:solidFill>
                <a:latin typeface="微软雅黑"/>
                <a:cs typeface="微软雅黑"/>
              </a:rPr>
              <a:t>请替换文字内容</a:t>
            </a:r>
            <a:endParaRPr sz="900">
              <a:latin typeface="微软雅黑"/>
              <a:cs typeface="微软雅黑"/>
            </a:endParaRPr>
          </a:p>
          <a:p>
            <a:pPr marL="15875" marR="5080">
              <a:lnSpc>
                <a:spcPct val="150000"/>
              </a:lnSpc>
              <a:spcBef>
                <a:spcPts val="409"/>
              </a:spcBef>
            </a:pPr>
            <a:r>
              <a:rPr sz="500" b="1" spc="-5">
                <a:solidFill>
                  <a:srgbClr val="404040"/>
                </a:solidFill>
                <a:latin typeface="微软雅黑"/>
                <a:cs typeface="微软雅黑"/>
              </a:rPr>
              <a:t>请替换文字内容，修改文字内容，也可以直接复制你的内容到此。请替换文字内容，修改文字内容，也可以直接复制你的内容到此。</a:t>
            </a:r>
            <a:endParaRPr sz="500">
              <a:latin typeface="微软雅黑"/>
              <a:cs typeface="微软雅黑"/>
            </a:endParaRPr>
          </a:p>
        </p:txBody>
      </p:sp>
      <p:sp>
        <p:nvSpPr>
          <p:cNvPr id="9" name="object 9"/>
          <p:cNvSpPr/>
          <p:nvPr/>
        </p:nvSpPr>
        <p:spPr>
          <a:xfrm>
            <a:off x="5300661" y="4827587"/>
            <a:ext cx="440055" cy="438150"/>
          </a:xfrm>
          <a:custGeom>
            <a:rect l="l" t="t" r="r" b="b"/>
            <a:pathLst>
              <a:path w="440054" h="438150">
                <a:moveTo>
                  <a:pt x="219868" y="0"/>
                </a:moveTo>
                <a:close/>
              </a:path>
              <a:path w="440054" h="438150">
                <a:moveTo>
                  <a:pt x="439737" y="219075"/>
                </a:moveTo>
                <a:lnTo>
                  <a:pt x="0" y="219075"/>
                </a:lnTo>
                <a:lnTo>
                  <a:pt x="4467" y="174923"/>
                </a:lnTo>
                <a:lnTo>
                  <a:pt x="17279" y="133800"/>
                </a:lnTo>
                <a:lnTo>
                  <a:pt x="37551" y="96587"/>
                </a:lnTo>
                <a:lnTo>
                  <a:pt x="64399" y="64165"/>
                </a:lnTo>
                <a:lnTo>
                  <a:pt x="96939" y="37414"/>
                </a:lnTo>
                <a:lnTo>
                  <a:pt x="134287" y="17215"/>
                </a:lnTo>
                <a:lnTo>
                  <a:pt x="175560" y="4450"/>
                </a:lnTo>
                <a:lnTo>
                  <a:pt x="219868" y="0"/>
                </a:lnTo>
                <a:lnTo>
                  <a:pt x="264180" y="4450"/>
                </a:lnTo>
                <a:lnTo>
                  <a:pt x="305452" y="17216"/>
                </a:lnTo>
                <a:lnTo>
                  <a:pt x="342800" y="37414"/>
                </a:lnTo>
                <a:lnTo>
                  <a:pt x="375340" y="64165"/>
                </a:lnTo>
                <a:lnTo>
                  <a:pt x="402187" y="96588"/>
                </a:lnTo>
                <a:lnTo>
                  <a:pt x="422459" y="133801"/>
                </a:lnTo>
                <a:lnTo>
                  <a:pt x="435270" y="174924"/>
                </a:lnTo>
                <a:lnTo>
                  <a:pt x="439737" y="219075"/>
                </a:lnTo>
                <a:close/>
              </a:path>
              <a:path w="440054" h="438150">
                <a:moveTo>
                  <a:pt x="219868" y="438149"/>
                </a:moveTo>
                <a:lnTo>
                  <a:pt x="175557" y="433698"/>
                </a:lnTo>
                <a:lnTo>
                  <a:pt x="134285" y="420933"/>
                </a:lnTo>
                <a:lnTo>
                  <a:pt x="96938" y="400734"/>
                </a:lnTo>
                <a:lnTo>
                  <a:pt x="64398" y="373984"/>
                </a:lnTo>
                <a:lnTo>
                  <a:pt x="37550" y="341561"/>
                </a:lnTo>
                <a:lnTo>
                  <a:pt x="17278" y="304348"/>
                </a:lnTo>
                <a:lnTo>
                  <a:pt x="4466" y="263225"/>
                </a:lnTo>
                <a:lnTo>
                  <a:pt x="0" y="219074"/>
                </a:lnTo>
                <a:lnTo>
                  <a:pt x="439737" y="219075"/>
                </a:lnTo>
                <a:lnTo>
                  <a:pt x="435270" y="263225"/>
                </a:lnTo>
                <a:lnTo>
                  <a:pt x="422458" y="304348"/>
                </a:lnTo>
                <a:lnTo>
                  <a:pt x="402187" y="341561"/>
                </a:lnTo>
                <a:lnTo>
                  <a:pt x="375339" y="373984"/>
                </a:lnTo>
                <a:lnTo>
                  <a:pt x="342799" y="400735"/>
                </a:lnTo>
                <a:lnTo>
                  <a:pt x="305451" y="420933"/>
                </a:lnTo>
                <a:lnTo>
                  <a:pt x="264179" y="433698"/>
                </a:lnTo>
                <a:lnTo>
                  <a:pt x="219868" y="438149"/>
                </a:lnTo>
                <a:close/>
              </a:path>
            </a:pathLst>
          </a:custGeom>
          <a:solidFill>
            <a:srgbClr val="F4990F"/>
          </a:solidFill>
        </p:spPr>
        <p:txBody>
          <a:bodyPr wrap="square" lIns="0" tIns="0" rIns="0" bIns="0" rtlCol="0"/>
          <a:lstStyle/>
          <a:p/>
        </p:txBody>
      </p:sp>
      <p:sp>
        <p:nvSpPr>
          <p:cNvPr id="10" name="object 10"/>
          <p:cNvSpPr txBox="1"/>
          <p:nvPr/>
        </p:nvSpPr>
        <p:spPr>
          <a:xfrm>
            <a:off x="5468937" y="4755137"/>
            <a:ext cx="103505" cy="528320"/>
          </a:xfrm>
          <a:prstGeom prst="rect">
            <a:avLst/>
          </a:prstGeom>
        </p:spPr>
        <p:txBody>
          <a:bodyPr vert="horz" wrap="square" lIns="0" tIns="96520" rIns="0" bIns="0" rtlCol="0">
            <a:spAutoFit/>
          </a:bodyPr>
          <a:lstStyle/>
          <a:p>
            <a:pPr marL="12700">
              <a:lnSpc>
                <a:spcPct val="100000"/>
              </a:lnSpc>
              <a:spcBef>
                <a:spcPts val="760"/>
              </a:spcBef>
            </a:pPr>
            <a:r>
              <a:rPr sz="1100" b="1">
                <a:solidFill>
                  <a:srgbClr val="FFFFFF"/>
                </a:solidFill>
                <a:latin typeface="Arial"/>
                <a:cs typeface="Arial"/>
              </a:rPr>
              <a:t>0</a:t>
            </a:r>
            <a:endParaRPr sz="1100">
              <a:latin typeface="Arial"/>
              <a:cs typeface="Arial"/>
            </a:endParaRPr>
          </a:p>
          <a:p>
            <a:pPr marL="12700">
              <a:lnSpc>
                <a:spcPct val="100000"/>
              </a:lnSpc>
              <a:spcBef>
                <a:spcPts val="660"/>
              </a:spcBef>
            </a:pPr>
            <a:r>
              <a:rPr sz="1100" b="1">
                <a:solidFill>
                  <a:srgbClr val="FFFFFF"/>
                </a:solidFill>
                <a:latin typeface="Arial"/>
                <a:cs typeface="Arial"/>
              </a:rPr>
              <a:t>2</a:t>
            </a:r>
            <a:endParaRPr sz="1100">
              <a:latin typeface="Arial"/>
              <a:cs typeface="Arial"/>
            </a:endParaRPr>
          </a:p>
        </p:txBody>
      </p:sp>
      <p:sp>
        <p:nvSpPr>
          <p:cNvPr id="11" name="object 11"/>
          <p:cNvSpPr txBox="1"/>
          <p:nvPr/>
        </p:nvSpPr>
        <p:spPr>
          <a:xfrm>
            <a:off x="5870575" y="4777211"/>
            <a:ext cx="2251075" cy="443865"/>
          </a:xfrm>
          <a:prstGeom prst="rect">
            <a:avLst/>
          </a:prstGeom>
        </p:spPr>
        <p:txBody>
          <a:bodyPr vert="horz" wrap="square" lIns="0" tIns="12700" rIns="0" bIns="0" rtlCol="0">
            <a:spAutoFit/>
          </a:bodyPr>
          <a:lstStyle/>
          <a:p>
            <a:pPr marL="12700">
              <a:lnSpc>
                <a:spcPct val="100000"/>
              </a:lnSpc>
              <a:spcBef>
                <a:spcPts val="100"/>
              </a:spcBef>
            </a:pPr>
            <a:r>
              <a:rPr sz="900" b="1" spc="-10">
                <a:solidFill>
                  <a:srgbClr val="404040"/>
                </a:solidFill>
                <a:latin typeface="微软雅黑"/>
                <a:cs typeface="微软雅黑"/>
              </a:rPr>
              <a:t>请替换文字内容</a:t>
            </a:r>
            <a:endParaRPr sz="900">
              <a:latin typeface="微软雅黑"/>
              <a:cs typeface="微软雅黑"/>
            </a:endParaRPr>
          </a:p>
          <a:p>
            <a:pPr marL="15875" marR="5080">
              <a:lnSpc>
                <a:spcPct val="150000"/>
              </a:lnSpc>
              <a:spcBef>
                <a:spcPts val="409"/>
              </a:spcBef>
            </a:pPr>
            <a:r>
              <a:rPr sz="500" b="1" spc="-5">
                <a:solidFill>
                  <a:srgbClr val="404040"/>
                </a:solidFill>
                <a:latin typeface="微软雅黑"/>
                <a:cs typeface="微软雅黑"/>
              </a:rPr>
              <a:t>请替换文字内容，修改文字内容，也可以直接复制你的内容到此。请替换文字内容，修改文字内容，也可以直接复制你的内容到此。</a:t>
            </a:r>
            <a:endParaRPr sz="500">
              <a:latin typeface="微软雅黑"/>
              <a:cs typeface="微软雅黑"/>
            </a:endParaRPr>
          </a:p>
        </p:txBody>
      </p:sp>
      <p:sp>
        <p:nvSpPr>
          <p:cNvPr id="12" name="object 12"/>
          <p:cNvSpPr txBox="1"/>
          <p:nvPr/>
        </p:nvSpPr>
        <p:spPr>
          <a:xfrm>
            <a:off x="993775" y="4057684"/>
            <a:ext cx="3771900" cy="817244"/>
          </a:xfrm>
          <a:prstGeom prst="rect">
            <a:avLst/>
          </a:prstGeom>
        </p:spPr>
        <p:txBody>
          <a:bodyPr vert="horz" wrap="square" lIns="0" tIns="12700" rIns="0" bIns="0" rtlCol="0">
            <a:spAutoFit/>
          </a:bodyPr>
          <a:lstStyle/>
          <a:p>
            <a:pPr marL="12700">
              <a:lnSpc>
                <a:spcPct val="100000"/>
              </a:lnSpc>
              <a:spcBef>
                <a:spcPts val="100"/>
              </a:spcBef>
            </a:pPr>
            <a:r>
              <a:rPr sz="900" b="1" spc="-10">
                <a:solidFill>
                  <a:srgbClr val="404040"/>
                </a:solidFill>
                <a:latin typeface="微软雅黑"/>
                <a:cs typeface="微软雅黑"/>
              </a:rPr>
              <a:t>请替换文字内容</a:t>
            </a:r>
            <a:endParaRPr sz="900">
              <a:latin typeface="微软雅黑"/>
              <a:cs typeface="微软雅黑"/>
            </a:endParaRPr>
          </a:p>
          <a:p>
            <a:pPr marL="12700" marR="5080" algn="just">
              <a:lnSpc>
                <a:spcPct val="150000"/>
              </a:lnSpc>
              <a:spcBef>
                <a:spcPts val="650"/>
              </a:spcBef>
            </a:pPr>
            <a:r>
              <a:rPr sz="500" b="1" spc="-5">
                <a:solidFill>
                  <a:srgbClr val="404040"/>
                </a:solidFill>
                <a:latin typeface="微软雅黑"/>
                <a:cs typeface="微软雅黑"/>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sz="500">
              <a:latin typeface="微软雅黑"/>
              <a:cs typeface="微软雅黑"/>
            </a:endParaRPr>
          </a:p>
        </p:txBody>
      </p:sp>
      <p:pic>
        <p:nvPicPr>
          <p:cNvPr id="13" name="object 13"/>
          <p:cNvPicPr/>
          <p:nvPr/>
        </p:nvPicPr>
        <p:blipFill>
          <a:blip r:embed="rId2"/>
          <a:stretch>
            <a:fillRect/>
          </a:stretch>
        </p:blipFill>
        <p:spPr>
          <a:xfrm>
            <a:off x="1003300" y="1651000"/>
            <a:ext cx="2359025" cy="2193925"/>
          </a:xfrm>
          <a:prstGeom prst="rect">
            <a:avLst/>
          </a:prstGeom>
        </p:spPr>
      </p:pic>
      <p:sp>
        <p:nvSpPr>
          <p:cNvPr id="14" name="object 14"/>
          <p:cNvSpPr txBox="1">
            <a:spLocks noGrp="1"/>
          </p:cNvSpPr>
          <p:nvPr>
            <p:ph type="title"/>
          </p:nvPr>
        </p:nvSpPr>
        <p:spPr>
          <a:xfrm>
            <a:off x="832802" y="1094600"/>
            <a:ext cx="4902200" cy="391160"/>
          </a:xfrm>
          <a:prstGeom prst="rect">
            <a:avLst/>
          </a:prstGeom>
        </p:spPr>
        <p:txBody>
          <a:bodyPr vert="horz" wrap="square" lIns="0" tIns="12700" rIns="0" bIns="0" rtlCol="0">
            <a:spAutoFit/>
          </a:bodyPr>
          <a:lstStyle/>
          <a:p>
            <a:pPr marL="12700">
              <a:lnSpc>
                <a:spcPct val="100000"/>
              </a:lnSpc>
              <a:spcBef>
                <a:spcPts val="100"/>
              </a:spcBef>
            </a:pPr>
            <a:r>
              <a:rPr sz="2400" spc="-5">
                <a:solidFill>
                  <a:srgbClr val="C00000"/>
                </a:solidFill>
                <a:latin typeface="微软雅黑"/>
                <a:cs typeface="微软雅黑"/>
              </a:rPr>
              <a:t>备用页，如无需添加内容可删除本页</a:t>
            </a:r>
            <a:endParaRPr sz="2400">
              <a:latin typeface="微软雅黑"/>
              <a:cs typeface="微软雅黑"/>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121727" y="609856"/>
            <a:ext cx="7366000" cy="5020310"/>
          </a:xfrm>
          <a:prstGeom prst="rect">
            <a:avLst/>
          </a:prstGeom>
        </p:spPr>
        <p:txBody>
          <a:bodyPr vert="horz" wrap="square" lIns="0" tIns="60960" rIns="0" bIns="0" rtlCol="0">
            <a:spAutoFit/>
          </a:bodyPr>
          <a:lstStyle/>
          <a:p>
            <a:pPr marL="241300" marR="5080" indent="-228600" algn="just">
              <a:lnSpc>
                <a:spcPts val="3020"/>
              </a:lnSpc>
              <a:spcBef>
                <a:spcPts val="480"/>
              </a:spcBef>
              <a:buSzPct val="101785"/>
              <a:buFont typeface="Arial"/>
              <a:buChar char="•"/>
              <a:tabLst>
                <a:tab pos="241300"/>
              </a:tabLst>
            </a:pPr>
            <a:r>
              <a:rPr sz="2800" b="1">
                <a:solidFill>
                  <a:srgbClr val="F5310B"/>
                </a:solidFill>
                <a:latin typeface="微软雅黑"/>
                <a:cs typeface="微软雅黑"/>
              </a:rPr>
              <a:t>权利亦即义务。</a:t>
            </a:r>
            <a:r>
              <a:rPr sz="2800" b="1">
                <a:latin typeface="Times New Roman"/>
                <a:cs typeface="Times New Roman"/>
              </a:rPr>
              <a:t>“</a:t>
            </a:r>
            <a:r>
              <a:rPr sz="2800" b="1">
                <a:latin typeface="微软雅黑"/>
                <a:cs typeface="微软雅黑"/>
              </a:rPr>
              <a:t>八项权利</a:t>
            </a:r>
            <a:r>
              <a:rPr sz="2800" b="1">
                <a:latin typeface="Times New Roman"/>
                <a:cs typeface="Times New Roman"/>
              </a:rPr>
              <a:t>”</a:t>
            </a:r>
            <a:r>
              <a:rPr sz="2800" b="1" spc="-10">
                <a:latin typeface="微软雅黑"/>
                <a:cs typeface="微软雅黑"/>
              </a:rPr>
              <a:t>主要包括：①接受</a:t>
            </a:r>
            <a:r>
              <a:rPr sz="2800" b="1" spc="-5">
                <a:latin typeface="微软雅黑"/>
                <a:cs typeface="微软雅黑"/>
              </a:rPr>
              <a:t>教育和培训权；②对党的政策问题的讨论权；</a:t>
            </a:r>
            <a:endParaRPr sz="2800">
              <a:latin typeface="微软雅黑"/>
              <a:cs typeface="微软雅黑"/>
            </a:endParaRPr>
          </a:p>
          <a:p>
            <a:pPr marL="241300" marR="5080" algn="just">
              <a:lnSpc>
                <a:spcPts val="3020"/>
              </a:lnSpc>
              <a:spcBef>
                <a:spcPts val="10"/>
              </a:spcBef>
            </a:pPr>
            <a:r>
              <a:rPr sz="2800" b="1" spc="-5">
                <a:latin typeface="微软雅黑"/>
                <a:cs typeface="微软雅黑"/>
              </a:rPr>
              <a:t>③对党的工作的建议、倡议权；④对党组织和党员的批评、揭发、检举权；⑤行使表决权、选举权和被选举权；⑥为自己或他人申辩、作证、辩护权；⑦向上级提出意见权；⑧提出请</a:t>
            </a:r>
            <a:r>
              <a:rPr sz="2800" b="1" spc="-10">
                <a:latin typeface="微软雅黑"/>
                <a:cs typeface="微软雅黑"/>
              </a:rPr>
              <a:t>求、申诉和控告权。</a:t>
            </a:r>
            <a:endParaRPr sz="2800">
              <a:latin typeface="微软雅黑"/>
              <a:cs typeface="微软雅黑"/>
            </a:endParaRPr>
          </a:p>
          <a:p>
            <a:pPr marL="241300" marR="5080" indent="-228600" algn="just">
              <a:lnSpc>
                <a:spcPts val="3020"/>
              </a:lnSpc>
              <a:spcBef>
                <a:spcPts val="1019"/>
              </a:spcBef>
              <a:buSzPct val="101785"/>
              <a:buFont typeface="Arial"/>
              <a:buChar char="•"/>
              <a:tabLst>
                <a:tab pos="241300"/>
              </a:tabLst>
            </a:pPr>
            <a:r>
              <a:rPr sz="2800" b="1" spc="-5">
                <a:solidFill>
                  <a:srgbClr val="DD09A0"/>
                </a:solidFill>
                <a:latin typeface="微软雅黑"/>
                <a:cs typeface="微软雅黑"/>
              </a:rPr>
              <a:t>行使好八项权利，对于发扬党内民主、提高执政能力、净化政治生态、及时纠错纠偏等有着无可替代的重要作用。</a:t>
            </a:r>
            <a:endParaRPr sz="2800">
              <a:latin typeface="微软雅黑"/>
              <a:cs typeface="微软雅黑"/>
            </a:endParaRPr>
          </a:p>
          <a:p>
            <a:pPr marL="241300" marR="5080" indent="-228600" algn="just">
              <a:lnSpc>
                <a:spcPct val="110900"/>
              </a:lnSpc>
              <a:spcBef>
                <a:spcPts val="260"/>
              </a:spcBef>
              <a:buSzPct val="101785"/>
              <a:buFont typeface="Arial"/>
              <a:buChar char="•"/>
              <a:tabLst>
                <a:tab pos="241300"/>
              </a:tabLst>
            </a:pPr>
            <a:r>
              <a:rPr sz="2800" b="1" spc="-5">
                <a:solidFill>
                  <a:srgbClr val="DD09A0"/>
                </a:solidFill>
                <a:latin typeface="微软雅黑"/>
                <a:cs typeface="微软雅黑"/>
              </a:rPr>
              <a:t>从这个意义上讲，党员在行使权利的时候，其实也就是在为党的事业作贡献、尽义务。</a:t>
            </a:r>
            <a:endParaRPr sz="2800">
              <a:latin typeface="微软雅黑"/>
              <a:cs typeface="微软雅黑"/>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121727" y="741782"/>
            <a:ext cx="7721600" cy="5887085"/>
          </a:xfrm>
          <a:prstGeom prst="rect">
            <a:avLst/>
          </a:prstGeom>
        </p:spPr>
        <p:txBody>
          <a:bodyPr vert="horz" wrap="square" lIns="0" tIns="12700" rIns="0" bIns="0" rtlCol="0">
            <a:spAutoFit/>
          </a:bodyPr>
          <a:lstStyle/>
          <a:p>
            <a:pPr marL="241300" indent="-228600">
              <a:lnSpc>
                <a:spcPct val="100000"/>
              </a:lnSpc>
              <a:spcBef>
                <a:spcPts val="100"/>
              </a:spcBef>
              <a:buSzPct val="101388"/>
              <a:buFont typeface="Arial"/>
              <a:buChar char="•"/>
              <a:tabLst>
                <a:tab pos="241300"/>
              </a:tabLst>
            </a:pPr>
            <a:r>
              <a:rPr sz="3600">
                <a:solidFill>
                  <a:srgbClr val="F5310B"/>
                </a:solidFill>
                <a:latin typeface="微软雅黑"/>
                <a:cs typeface="微软雅黑"/>
              </a:rPr>
              <a:t>（二）</a:t>
            </a:r>
            <a:r>
              <a:rPr sz="3600" spc="-15">
                <a:solidFill>
                  <a:srgbClr val="F5310B"/>
                </a:solidFill>
                <a:latin typeface="微软雅黑"/>
                <a:cs typeface="微软雅黑"/>
              </a:rPr>
              <a:t>党规党纪</a:t>
            </a:r>
            <a:endParaRPr sz="3600">
              <a:latin typeface="微软雅黑"/>
              <a:cs typeface="微软雅黑"/>
            </a:endParaRPr>
          </a:p>
          <a:p>
            <a:pPr marL="241300" indent="-228600" algn="just">
              <a:lnSpc>
                <a:spcPct val="100000"/>
              </a:lnSpc>
              <a:spcBef>
                <a:spcPts val="2745"/>
              </a:spcBef>
              <a:buSzPct val="101785"/>
              <a:buFont typeface="Arial"/>
              <a:buChar char="•"/>
              <a:tabLst>
                <a:tab pos="241300"/>
              </a:tabLst>
            </a:pPr>
            <a:r>
              <a:rPr sz="2800" b="1" spc="-20">
                <a:solidFill>
                  <a:srgbClr val="F57F09"/>
                </a:solidFill>
                <a:latin typeface="微软雅黑"/>
                <a:cs typeface="微软雅黑"/>
              </a:rPr>
              <a:t>党规：</a:t>
            </a:r>
            <a:endParaRPr sz="2800">
              <a:latin typeface="微软雅黑"/>
              <a:cs typeface="微软雅黑"/>
            </a:endParaRPr>
          </a:p>
          <a:p>
            <a:pPr marL="241300" marR="309880" indent="-228600" algn="just">
              <a:lnSpc>
                <a:spcPts val="2590"/>
              </a:lnSpc>
              <a:spcBef>
                <a:spcPts val="1040"/>
              </a:spcBef>
              <a:buSzPct val="102083"/>
              <a:buFont typeface="Arial"/>
              <a:buChar char="•"/>
              <a:tabLst>
                <a:tab pos="241300"/>
              </a:tabLst>
            </a:pPr>
            <a:r>
              <a:rPr sz="2400" b="1">
                <a:latin typeface="微软雅黑"/>
                <a:cs typeface="微软雅黑"/>
              </a:rPr>
              <a:t>邓小平：</a:t>
            </a:r>
            <a:r>
              <a:rPr sz="2400" b="1">
                <a:latin typeface="Times New Roman"/>
                <a:cs typeface="Times New Roman"/>
              </a:rPr>
              <a:t>“</a:t>
            </a:r>
            <a:r>
              <a:rPr sz="2400" b="1" spc="-5">
                <a:latin typeface="微软雅黑"/>
                <a:cs typeface="微软雅黑"/>
              </a:rPr>
              <a:t>国要有国法，党要有党规党法。党章是最根</a:t>
            </a:r>
            <a:r>
              <a:rPr sz="2400" b="1">
                <a:latin typeface="微软雅黑"/>
                <a:cs typeface="微软雅黑"/>
              </a:rPr>
              <a:t>本的党规党法。没有党规党法，国法就很难保障</a:t>
            </a:r>
            <a:r>
              <a:rPr sz="2400" b="1">
                <a:latin typeface="Times New Roman"/>
                <a:cs typeface="Times New Roman"/>
              </a:rPr>
              <a:t>”</a:t>
            </a:r>
            <a:r>
              <a:rPr sz="2400" b="1" spc="-50">
                <a:latin typeface="微软雅黑"/>
                <a:cs typeface="微软雅黑"/>
              </a:rPr>
              <a:t>。</a:t>
            </a:r>
            <a:endParaRPr sz="2400">
              <a:latin typeface="微软雅黑"/>
              <a:cs typeface="微软雅黑"/>
            </a:endParaRPr>
          </a:p>
          <a:p>
            <a:pPr marL="241300" indent="-228600" algn="just">
              <a:lnSpc>
                <a:spcPct val="100000"/>
              </a:lnSpc>
              <a:spcBef>
                <a:spcPts val="2540"/>
              </a:spcBef>
              <a:buSzPct val="102083"/>
              <a:buFont typeface="Arial"/>
              <a:buChar char="•"/>
              <a:tabLst>
                <a:tab pos="241300"/>
              </a:tabLst>
            </a:pPr>
            <a:r>
              <a:rPr sz="2400" b="1" spc="-10">
                <a:solidFill>
                  <a:srgbClr val="E7E6E6"/>
                </a:solidFill>
                <a:latin typeface="微软雅黑"/>
                <a:cs typeface="微软雅黑"/>
              </a:rPr>
              <a:t>具体包括：</a:t>
            </a:r>
            <a:endParaRPr sz="2400">
              <a:latin typeface="微软雅黑"/>
              <a:cs typeface="微软雅黑"/>
            </a:endParaRPr>
          </a:p>
          <a:p>
            <a:pPr marL="241300" marR="245110" indent="-228600" algn="just">
              <a:lnSpc>
                <a:spcPts val="2590"/>
              </a:lnSpc>
              <a:spcBef>
                <a:spcPts val="1040"/>
              </a:spcBef>
              <a:buSzPct val="102083"/>
              <a:buFont typeface="Arial"/>
              <a:buChar char="•"/>
              <a:tabLst>
                <a:tab pos="241300"/>
              </a:tabLst>
            </a:pPr>
            <a:r>
              <a:rPr sz="2400" b="1">
                <a:solidFill>
                  <a:srgbClr val="E7E6E6"/>
                </a:solidFill>
                <a:latin typeface="Verdana"/>
                <a:cs typeface="Verdana"/>
              </a:rPr>
              <a:t>1</a:t>
            </a:r>
            <a:r>
              <a:rPr sz="2400" b="1">
                <a:solidFill>
                  <a:srgbClr val="E7E6E6"/>
                </a:solidFill>
                <a:latin typeface="微软雅黑"/>
                <a:cs typeface="微软雅黑"/>
              </a:rPr>
              <a:t>、党内法规。</a:t>
            </a:r>
            <a:r>
              <a:rPr sz="2400" spc="-5">
                <a:latin typeface="微软雅黑"/>
                <a:cs typeface="微软雅黑"/>
              </a:rPr>
              <a:t>分为党章、准则、条例、规则、规定、</a:t>
            </a:r>
            <a:r>
              <a:rPr sz="2400">
                <a:latin typeface="微软雅黑"/>
                <a:cs typeface="微软雅黑"/>
              </a:rPr>
              <a:t>办法、细则等</a:t>
            </a:r>
            <a:r>
              <a:rPr sz="2400">
                <a:latin typeface="Verdana"/>
                <a:cs typeface="Verdana"/>
              </a:rPr>
              <a:t>7</a:t>
            </a:r>
            <a:r>
              <a:rPr sz="2400" spc="-25">
                <a:latin typeface="微软雅黑"/>
                <a:cs typeface="微软雅黑"/>
              </a:rPr>
              <a:t>类。</a:t>
            </a:r>
            <a:endParaRPr sz="2400">
              <a:latin typeface="微软雅黑"/>
              <a:cs typeface="微软雅黑"/>
            </a:endParaRPr>
          </a:p>
          <a:p>
            <a:pPr marL="241300" marR="191135" indent="-228600" algn="just">
              <a:lnSpc>
                <a:spcPts val="2590"/>
              </a:lnSpc>
              <a:spcBef>
                <a:spcPts val="1005"/>
              </a:spcBef>
              <a:buSzPct val="102083"/>
              <a:buFont typeface="Arial"/>
              <a:buChar char="•"/>
              <a:tabLst>
                <a:tab pos="241300"/>
              </a:tabLst>
            </a:pPr>
            <a:r>
              <a:rPr sz="2400" b="1">
                <a:solidFill>
                  <a:srgbClr val="E7E6E6"/>
                </a:solidFill>
                <a:latin typeface="Verdana"/>
                <a:cs typeface="Verdana"/>
              </a:rPr>
              <a:t>2</a:t>
            </a:r>
            <a:r>
              <a:rPr sz="2400" b="1">
                <a:solidFill>
                  <a:srgbClr val="E7E6E6"/>
                </a:solidFill>
                <a:latin typeface="微软雅黑"/>
                <a:cs typeface="微软雅黑"/>
              </a:rPr>
              <a:t>、规范性文件。</a:t>
            </a:r>
            <a:r>
              <a:rPr sz="2400" spc="-5">
                <a:latin typeface="微软雅黑"/>
                <a:cs typeface="微软雅黑"/>
              </a:rPr>
              <a:t>包括：条例、规定、通告、办法、决</a:t>
            </a:r>
            <a:r>
              <a:rPr sz="2400">
                <a:latin typeface="微软雅黑"/>
                <a:cs typeface="微软雅黑"/>
              </a:rPr>
              <a:t>定。也就是老百姓俗称的</a:t>
            </a:r>
            <a:r>
              <a:rPr sz="2400">
                <a:latin typeface="Times New Roman"/>
                <a:cs typeface="Times New Roman"/>
              </a:rPr>
              <a:t>“</a:t>
            </a:r>
            <a:r>
              <a:rPr sz="2400">
                <a:latin typeface="微软雅黑"/>
                <a:cs typeface="微软雅黑"/>
              </a:rPr>
              <a:t>红头文件</a:t>
            </a:r>
            <a:r>
              <a:rPr sz="2400">
                <a:latin typeface="Times New Roman"/>
                <a:cs typeface="Times New Roman"/>
              </a:rPr>
              <a:t>”</a:t>
            </a:r>
            <a:r>
              <a:rPr sz="2400" spc="-10">
                <a:latin typeface="微软雅黑"/>
                <a:cs typeface="微软雅黑"/>
              </a:rPr>
              <a:t>。具有一定的法的</a:t>
            </a:r>
            <a:r>
              <a:rPr sz="2400">
                <a:latin typeface="微软雅黑"/>
                <a:cs typeface="微软雅黑"/>
              </a:rPr>
              <a:t>特征，</a:t>
            </a:r>
            <a:r>
              <a:rPr sz="2400" u="heavy" spc="-10">
                <a:uFill>
                  <a:solidFill>
                    <a:srgbClr val="000000"/>
                  </a:solidFill>
                </a:uFill>
                <a:latin typeface="微软雅黑"/>
                <a:cs typeface="微软雅黑"/>
              </a:rPr>
              <a:t>效力低于法律法规。</a:t>
            </a:r>
            <a:endParaRPr sz="2400">
              <a:latin typeface="微软雅黑"/>
              <a:cs typeface="微软雅黑"/>
            </a:endParaRPr>
          </a:p>
          <a:p>
            <a:pPr>
              <a:lnSpc>
                <a:spcPct val="100000"/>
              </a:lnSpc>
              <a:spcBef>
                <a:spcPts val="50"/>
              </a:spcBef>
              <a:buFont typeface="Arial"/>
              <a:buChar char="•"/>
            </a:pPr>
            <a:endParaRPr sz="1650">
              <a:latin typeface="微软雅黑"/>
              <a:cs typeface="微软雅黑"/>
            </a:endParaRPr>
          </a:p>
          <a:p>
            <a:pPr marL="241300" marR="5080" indent="-228600" algn="just">
              <a:lnSpc>
                <a:spcPts val="3020"/>
              </a:lnSpc>
              <a:buSzPct val="101785"/>
              <a:buFont typeface="Arial"/>
              <a:buChar char="•"/>
              <a:tabLst>
                <a:tab pos="241300"/>
              </a:tabLst>
            </a:pPr>
            <a:r>
              <a:rPr sz="2800" b="1">
                <a:solidFill>
                  <a:srgbClr val="F57F09"/>
                </a:solidFill>
                <a:latin typeface="Verdana"/>
                <a:cs typeface="Verdana"/>
              </a:rPr>
              <a:t>——</a:t>
            </a:r>
            <a:r>
              <a:rPr sz="2800" b="1" spc="-5">
                <a:solidFill>
                  <a:srgbClr val="F57F09"/>
                </a:solidFill>
                <a:latin typeface="微软雅黑"/>
                <a:cs typeface="微软雅黑"/>
              </a:rPr>
              <a:t>习近平：治理一个国家，关键是要立规矩、</a:t>
            </a:r>
            <a:r>
              <a:rPr sz="2800" b="1" spc="-10">
                <a:solidFill>
                  <a:srgbClr val="F57F09"/>
                </a:solidFill>
                <a:latin typeface="微软雅黑"/>
                <a:cs typeface="微软雅黑"/>
              </a:rPr>
              <a:t>讲规矩、守规矩。</a:t>
            </a:r>
            <a:endParaRPr sz="2800">
              <a:latin typeface="微软雅黑"/>
              <a:cs typeface="微软雅黑"/>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121727" y="442137"/>
            <a:ext cx="8016240" cy="5702935"/>
          </a:xfrm>
          <a:prstGeom prst="rect">
            <a:avLst/>
          </a:prstGeom>
        </p:spPr>
        <p:txBody>
          <a:bodyPr vert="horz" wrap="square" lIns="0" tIns="108585" rIns="0" bIns="0" rtlCol="0">
            <a:spAutoFit/>
          </a:bodyPr>
          <a:lstStyle/>
          <a:p>
            <a:pPr marL="241300" indent="-228600">
              <a:lnSpc>
                <a:spcPct val="100000"/>
              </a:lnSpc>
              <a:spcBef>
                <a:spcPts val="855"/>
              </a:spcBef>
              <a:buSzPct val="101785"/>
              <a:buFont typeface="Arial"/>
              <a:buChar char="•"/>
              <a:tabLst>
                <a:tab pos="241300"/>
              </a:tabLst>
            </a:pPr>
            <a:r>
              <a:rPr sz="2800" b="1" spc="-5">
                <a:solidFill>
                  <a:srgbClr val="F57F09"/>
                </a:solidFill>
                <a:latin typeface="微软雅黑"/>
                <a:cs typeface="微软雅黑"/>
              </a:rPr>
              <a:t>新一代中央领导集体高度重视党内法规建设：</a:t>
            </a:r>
            <a:endParaRPr sz="2800">
              <a:latin typeface="微软雅黑"/>
              <a:cs typeface="微软雅黑"/>
            </a:endParaRPr>
          </a:p>
          <a:p>
            <a:pPr marL="241300" marR="586740" indent="-228600">
              <a:lnSpc>
                <a:spcPts val="2590"/>
              </a:lnSpc>
              <a:spcBef>
                <a:spcPts val="1045"/>
              </a:spcBef>
              <a:buSzPct val="102083"/>
              <a:buFont typeface="Arial"/>
              <a:buChar char="•"/>
              <a:tabLst>
                <a:tab pos="241300"/>
              </a:tabLst>
            </a:pPr>
            <a:r>
              <a:rPr sz="2400" b="1" spc="-10">
                <a:latin typeface="Verdana"/>
                <a:cs typeface="Verdana"/>
              </a:rPr>
              <a:t>2012</a:t>
            </a:r>
            <a:r>
              <a:rPr sz="2400" b="1">
                <a:latin typeface="微软雅黑"/>
                <a:cs typeface="微软雅黑"/>
              </a:rPr>
              <a:t>年</a:t>
            </a:r>
            <a:r>
              <a:rPr sz="2400" b="1">
                <a:latin typeface="Verdana"/>
                <a:cs typeface="Verdana"/>
              </a:rPr>
              <a:t>5</a:t>
            </a:r>
            <a:r>
              <a:rPr sz="2400" b="1" spc="-5">
                <a:latin typeface="微软雅黑"/>
                <a:cs typeface="微软雅黑"/>
              </a:rPr>
              <a:t>月，中央出台《中国共产党党内法规制定条例》和《中国共产党党内法规和规范性文件备案规定</a:t>
            </a:r>
            <a:endParaRPr sz="2400">
              <a:latin typeface="微软雅黑"/>
              <a:cs typeface="微软雅黑"/>
            </a:endParaRPr>
          </a:p>
          <a:p>
            <a:pPr marL="241300" marR="5080">
              <a:lnSpc>
                <a:spcPts val="2590"/>
              </a:lnSpc>
              <a:tabLst>
                <a:tab pos="738505"/>
                <a:tab pos="2760345"/>
                <a:tab pos="3105785"/>
                <a:tab pos="4213860"/>
                <a:tab pos="4650105"/>
              </a:tabLst>
            </a:pPr>
            <a:r>
              <a:rPr sz="2400" b="1" spc="-50">
                <a:latin typeface="微软雅黑"/>
                <a:cs typeface="微软雅黑"/>
              </a:rPr>
              <a:t>》</a:t>
            </a:r>
            <a:r>
              <a:rPr sz="2400" b="1">
                <a:latin typeface="微软雅黑"/>
                <a:cs typeface="微软雅黑"/>
              </a:rPr>
              <a:t>	（相当于党</a:t>
            </a:r>
            <a:r>
              <a:rPr sz="2400" b="1" spc="-50">
                <a:latin typeface="微软雅黑"/>
                <a:cs typeface="微软雅黑"/>
              </a:rPr>
              <a:t>内</a:t>
            </a:r>
            <a:r>
              <a:rPr sz="2400" b="1">
                <a:latin typeface="微软雅黑"/>
                <a:cs typeface="微软雅黑"/>
              </a:rPr>
              <a:t>	</a:t>
            </a:r>
            <a:r>
              <a:rPr sz="2400" b="1" spc="-50">
                <a:latin typeface="Times New Roman"/>
                <a:cs typeface="Times New Roman"/>
              </a:rPr>
              <a:t>“</a:t>
            </a:r>
            <a:r>
              <a:rPr sz="2400" b="1">
                <a:latin typeface="Times New Roman"/>
                <a:cs typeface="Times New Roman"/>
              </a:rPr>
              <a:t>	</a:t>
            </a:r>
            <a:r>
              <a:rPr sz="2400" b="1">
                <a:latin typeface="微软雅黑"/>
                <a:cs typeface="微软雅黑"/>
              </a:rPr>
              <a:t>立法</a:t>
            </a:r>
            <a:r>
              <a:rPr sz="2400" b="1" spc="-50">
                <a:latin typeface="微软雅黑"/>
                <a:cs typeface="微软雅黑"/>
              </a:rPr>
              <a:t>法</a:t>
            </a:r>
            <a:r>
              <a:rPr sz="2400" b="1">
                <a:latin typeface="微软雅黑"/>
                <a:cs typeface="微软雅黑"/>
              </a:rPr>
              <a:t>	</a:t>
            </a:r>
            <a:r>
              <a:rPr sz="2400" b="1" spc="-50">
                <a:latin typeface="Times New Roman"/>
                <a:cs typeface="Times New Roman"/>
              </a:rPr>
              <a:t>”</a:t>
            </a:r>
            <a:r>
              <a:rPr sz="2400" b="1">
                <a:latin typeface="Times New Roman"/>
                <a:cs typeface="Times New Roman"/>
              </a:rPr>
              <a:t>	</a:t>
            </a:r>
            <a:r>
              <a:rPr sz="2400" b="1">
                <a:latin typeface="微软雅黑"/>
                <a:cs typeface="微软雅黑"/>
              </a:rPr>
              <a:t>），并据此先后两次部</a:t>
            </a:r>
            <a:r>
              <a:rPr sz="2400" b="1" spc="-50">
                <a:latin typeface="微软雅黑"/>
                <a:cs typeface="微软雅黑"/>
              </a:rPr>
              <a:t>署</a:t>
            </a:r>
            <a:r>
              <a:rPr sz="2400" b="1">
                <a:latin typeface="微软雅黑"/>
                <a:cs typeface="微软雅黑"/>
              </a:rPr>
              <a:t>展了对党内法规和规范性文件的</a:t>
            </a:r>
            <a:r>
              <a:rPr sz="2400" b="1">
                <a:solidFill>
                  <a:srgbClr val="F5310B"/>
                </a:solidFill>
                <a:latin typeface="微软雅黑"/>
                <a:cs typeface="微软雅黑"/>
              </a:rPr>
              <a:t>集中清理</a:t>
            </a:r>
            <a:r>
              <a:rPr sz="2400" b="1">
                <a:latin typeface="微软雅黑"/>
                <a:cs typeface="微软雅黑"/>
              </a:rPr>
              <a:t>工作</a:t>
            </a:r>
            <a:r>
              <a:rPr sz="2400" b="1" spc="-50">
                <a:latin typeface="微软雅黑"/>
                <a:cs typeface="微软雅黑"/>
              </a:rPr>
              <a:t>；</a:t>
            </a:r>
            <a:endParaRPr sz="2400">
              <a:latin typeface="微软雅黑"/>
              <a:cs typeface="微软雅黑"/>
            </a:endParaRPr>
          </a:p>
          <a:p>
            <a:pPr marL="241300" marR="451484" indent="-228600">
              <a:lnSpc>
                <a:spcPts val="2590"/>
              </a:lnSpc>
              <a:spcBef>
                <a:spcPts val="1005"/>
              </a:spcBef>
              <a:buSzPct val="102083"/>
              <a:buFont typeface="Arial"/>
              <a:buChar char="•"/>
              <a:tabLst>
                <a:tab pos="241300"/>
              </a:tabLst>
            </a:pPr>
            <a:r>
              <a:rPr sz="2400">
                <a:latin typeface="微软雅黑"/>
                <a:cs typeface="微软雅黑"/>
              </a:rPr>
              <a:t>通过对新中国成立至</a:t>
            </a:r>
            <a:r>
              <a:rPr sz="2400" spc="-10">
                <a:latin typeface="Verdana"/>
                <a:cs typeface="Verdana"/>
              </a:rPr>
              <a:t>2012</a:t>
            </a:r>
            <a:r>
              <a:rPr sz="2400">
                <a:latin typeface="微软雅黑"/>
                <a:cs typeface="微软雅黑"/>
              </a:rPr>
              <a:t>年</a:t>
            </a:r>
            <a:r>
              <a:rPr sz="2400">
                <a:latin typeface="Verdana"/>
                <a:cs typeface="Verdana"/>
              </a:rPr>
              <a:t>6</a:t>
            </a:r>
            <a:r>
              <a:rPr sz="2400">
                <a:latin typeface="微软雅黑"/>
                <a:cs typeface="微软雅黑"/>
              </a:rPr>
              <a:t>月期间出台的</a:t>
            </a:r>
            <a:r>
              <a:rPr sz="2400" spc="-10">
                <a:latin typeface="Verdana"/>
                <a:cs typeface="Verdana"/>
              </a:rPr>
              <a:t>23000</a:t>
            </a:r>
            <a:r>
              <a:rPr sz="2400" spc="-50">
                <a:latin typeface="微软雅黑"/>
                <a:cs typeface="微软雅黑"/>
              </a:rPr>
              <a:t>多</a:t>
            </a:r>
            <a:r>
              <a:rPr sz="2400" spc="-5">
                <a:latin typeface="微软雅黑"/>
                <a:cs typeface="微软雅黑"/>
              </a:rPr>
              <a:t>件中央文件进行全面筛查，共梳理出规范党组织工作、</a:t>
            </a:r>
            <a:r>
              <a:rPr sz="2400">
                <a:latin typeface="微软雅黑"/>
                <a:cs typeface="微软雅黑"/>
              </a:rPr>
              <a:t>活动和党员行为的党内法规和规范性文件</a:t>
            </a:r>
            <a:r>
              <a:rPr sz="2400" spc="-10">
                <a:latin typeface="Verdana"/>
                <a:cs typeface="Verdana"/>
              </a:rPr>
              <a:t>1178</a:t>
            </a:r>
            <a:r>
              <a:rPr sz="2400" spc="-20">
                <a:latin typeface="微软雅黑"/>
                <a:cs typeface="微软雅黑"/>
              </a:rPr>
              <a:t>件。经</a:t>
            </a:r>
            <a:r>
              <a:rPr sz="2400">
                <a:latin typeface="微软雅黑"/>
                <a:cs typeface="微软雅黑"/>
              </a:rPr>
              <a:t>清理，废止</a:t>
            </a:r>
            <a:r>
              <a:rPr sz="2400" spc="-10">
                <a:latin typeface="Verdana"/>
                <a:cs typeface="Verdana"/>
              </a:rPr>
              <a:t>322</a:t>
            </a:r>
            <a:r>
              <a:rPr sz="2400">
                <a:latin typeface="微软雅黑"/>
                <a:cs typeface="微软雅黑"/>
              </a:rPr>
              <a:t>件，宣布失效</a:t>
            </a:r>
            <a:r>
              <a:rPr sz="2400" spc="-10">
                <a:latin typeface="Verdana"/>
                <a:cs typeface="Verdana"/>
              </a:rPr>
              <a:t>369</a:t>
            </a:r>
            <a:r>
              <a:rPr sz="2400" spc="-10">
                <a:latin typeface="微软雅黑"/>
                <a:cs typeface="微软雅黑"/>
              </a:rPr>
              <a:t>件，二者共占</a:t>
            </a:r>
            <a:r>
              <a:rPr sz="2400" spc="-50">
                <a:latin typeface="微软雅黑"/>
                <a:cs typeface="微软雅黑"/>
              </a:rPr>
              <a:t> </a:t>
            </a:r>
            <a:r>
              <a:rPr sz="2400" spc="-10">
                <a:latin typeface="Verdana"/>
                <a:cs typeface="Verdana"/>
              </a:rPr>
              <a:t>58.7%</a:t>
            </a:r>
            <a:r>
              <a:rPr sz="2400" spc="-10">
                <a:latin typeface="微软雅黑"/>
                <a:cs typeface="微软雅黑"/>
              </a:rPr>
              <a:t>；</a:t>
            </a:r>
            <a:r>
              <a:rPr sz="2400">
                <a:solidFill>
                  <a:srgbClr val="F5310B"/>
                </a:solidFill>
                <a:latin typeface="微软雅黑"/>
                <a:cs typeface="微软雅黑"/>
              </a:rPr>
              <a:t>继续有效的</a:t>
            </a:r>
            <a:r>
              <a:rPr sz="2400" spc="-10">
                <a:solidFill>
                  <a:srgbClr val="F5310B"/>
                </a:solidFill>
                <a:latin typeface="Verdana"/>
                <a:cs typeface="Verdana"/>
              </a:rPr>
              <a:t>487</a:t>
            </a:r>
            <a:r>
              <a:rPr sz="2400">
                <a:solidFill>
                  <a:srgbClr val="F5310B"/>
                </a:solidFill>
                <a:latin typeface="微软雅黑"/>
                <a:cs typeface="微软雅黑"/>
              </a:rPr>
              <a:t>件，</a:t>
            </a:r>
            <a:r>
              <a:rPr sz="2400">
                <a:latin typeface="微软雅黑"/>
                <a:cs typeface="微软雅黑"/>
              </a:rPr>
              <a:t>其中</a:t>
            </a:r>
            <a:r>
              <a:rPr sz="2400" spc="-10">
                <a:latin typeface="Verdana"/>
                <a:cs typeface="Verdana"/>
              </a:rPr>
              <a:t>42</a:t>
            </a:r>
            <a:r>
              <a:rPr sz="2400" spc="-10">
                <a:latin typeface="微软雅黑"/>
                <a:cs typeface="微软雅黑"/>
              </a:rPr>
              <a:t>件需适时进行修</a:t>
            </a:r>
            <a:r>
              <a:rPr sz="2400" spc="-25">
                <a:latin typeface="微软雅黑"/>
                <a:cs typeface="微软雅黑"/>
              </a:rPr>
              <a:t>改。</a:t>
            </a:r>
            <a:endParaRPr sz="2400">
              <a:latin typeface="微软雅黑"/>
              <a:cs typeface="微软雅黑"/>
            </a:endParaRPr>
          </a:p>
          <a:p>
            <a:pPr marL="241300" marR="607060" indent="-228600" algn="just">
              <a:lnSpc>
                <a:spcPct val="89900"/>
              </a:lnSpc>
              <a:spcBef>
                <a:spcPts val="975"/>
              </a:spcBef>
              <a:buSzPct val="102083"/>
              <a:buFont typeface="Arial"/>
              <a:buChar char="•"/>
              <a:tabLst>
                <a:tab pos="241300"/>
              </a:tabLst>
            </a:pPr>
            <a:r>
              <a:rPr sz="2400" b="1" spc="-10">
                <a:latin typeface="Verdana"/>
                <a:cs typeface="Verdana"/>
              </a:rPr>
              <a:t>2013</a:t>
            </a:r>
            <a:r>
              <a:rPr sz="2400" b="1">
                <a:latin typeface="微软雅黑"/>
                <a:cs typeface="微软雅黑"/>
              </a:rPr>
              <a:t>年</a:t>
            </a:r>
            <a:r>
              <a:rPr sz="2400" b="1" spc="-10">
                <a:latin typeface="Verdana"/>
                <a:cs typeface="Verdana"/>
              </a:rPr>
              <a:t>11</a:t>
            </a:r>
            <a:r>
              <a:rPr sz="2400" b="1" spc="-5">
                <a:latin typeface="微软雅黑"/>
                <a:cs typeface="微软雅黑"/>
              </a:rPr>
              <a:t>月，中央颁布《中央党内法规制定工作五</a:t>
            </a:r>
            <a:r>
              <a:rPr sz="2400" b="1">
                <a:latin typeface="微软雅黑"/>
                <a:cs typeface="微软雅黑"/>
              </a:rPr>
              <a:t>年规划纲要</a:t>
            </a:r>
            <a:r>
              <a:rPr sz="2400" b="1" spc="-10">
                <a:latin typeface="微软雅黑"/>
                <a:cs typeface="微软雅黑"/>
              </a:rPr>
              <a:t>（</a:t>
            </a:r>
            <a:r>
              <a:rPr sz="2400" b="1" spc="-10">
                <a:latin typeface="Verdana"/>
                <a:cs typeface="Verdana"/>
              </a:rPr>
              <a:t>2013</a:t>
            </a:r>
            <a:r>
              <a:rPr sz="2400" b="1" spc="-10">
                <a:latin typeface="Times New Roman"/>
                <a:cs typeface="Times New Roman"/>
              </a:rPr>
              <a:t>—</a:t>
            </a:r>
            <a:r>
              <a:rPr sz="2400" b="1" spc="-10">
                <a:latin typeface="Verdana"/>
                <a:cs typeface="Verdana"/>
              </a:rPr>
              <a:t>2017</a:t>
            </a:r>
            <a:r>
              <a:rPr sz="2400" b="1">
                <a:latin typeface="微软雅黑"/>
                <a:cs typeface="微软雅黑"/>
              </a:rPr>
              <a:t>年）》，提出：</a:t>
            </a:r>
            <a:r>
              <a:rPr sz="2800" b="1" spc="-20">
                <a:solidFill>
                  <a:srgbClr val="F5310B"/>
                </a:solidFill>
                <a:latin typeface="微软雅黑"/>
                <a:cs typeface="微软雅黑"/>
              </a:rPr>
              <a:t>到建党</a:t>
            </a:r>
            <a:r>
              <a:rPr sz="2800" b="1" spc="-50">
                <a:solidFill>
                  <a:srgbClr val="F5310B"/>
                </a:solidFill>
                <a:latin typeface="微软雅黑"/>
                <a:cs typeface="微软雅黑"/>
              </a:rPr>
              <a:t> </a:t>
            </a:r>
            <a:r>
              <a:rPr sz="2800" b="1" spc="-10">
                <a:solidFill>
                  <a:srgbClr val="F5310B"/>
                </a:solidFill>
                <a:latin typeface="Verdana"/>
                <a:cs typeface="Verdana"/>
              </a:rPr>
              <a:t>100</a:t>
            </a:r>
            <a:r>
              <a:rPr sz="2800" b="1" spc="-5">
                <a:solidFill>
                  <a:srgbClr val="F5310B"/>
                </a:solidFill>
                <a:latin typeface="微软雅黑"/>
                <a:cs typeface="微软雅黑"/>
              </a:rPr>
              <a:t>周年时，全面建成内容科学、程序严密、配套完备、运行有效的党内法规制度体系。</a:t>
            </a:r>
            <a:endParaRPr sz="2800">
              <a:latin typeface="微软雅黑"/>
              <a:cs typeface="微软雅黑"/>
            </a:endParaRPr>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121727" y="513574"/>
            <a:ext cx="7698105" cy="5956935"/>
          </a:xfrm>
          <a:prstGeom prst="rect">
            <a:avLst/>
          </a:prstGeom>
        </p:spPr>
        <p:txBody>
          <a:bodyPr vert="horz" wrap="square" lIns="0" tIns="108585" rIns="0" bIns="0" rtlCol="0">
            <a:spAutoFit/>
          </a:bodyPr>
          <a:lstStyle/>
          <a:p>
            <a:pPr marL="241300" indent="-228600">
              <a:lnSpc>
                <a:spcPct val="100000"/>
              </a:lnSpc>
              <a:spcBef>
                <a:spcPts val="855"/>
              </a:spcBef>
              <a:buSzPct val="101785"/>
              <a:buFont typeface="Arial"/>
              <a:buChar char="•"/>
              <a:tabLst>
                <a:tab pos="241300"/>
              </a:tabLst>
            </a:pPr>
            <a:r>
              <a:rPr sz="2800" b="1" spc="-20">
                <a:solidFill>
                  <a:srgbClr val="F57F09"/>
                </a:solidFill>
                <a:latin typeface="微软雅黑"/>
                <a:cs typeface="微软雅黑"/>
              </a:rPr>
              <a:t>党纪：</a:t>
            </a:r>
            <a:endParaRPr sz="2800">
              <a:latin typeface="微软雅黑"/>
              <a:cs typeface="微软雅黑"/>
            </a:endParaRPr>
          </a:p>
          <a:p>
            <a:pPr marL="241300" marR="5080" indent="-228600">
              <a:lnSpc>
                <a:spcPts val="2590"/>
              </a:lnSpc>
              <a:spcBef>
                <a:spcPts val="1045"/>
              </a:spcBef>
              <a:buSzPct val="102083"/>
              <a:buFont typeface="Arial"/>
              <a:buChar char="•"/>
              <a:tabLst>
                <a:tab pos="241300"/>
              </a:tabLst>
            </a:pPr>
            <a:r>
              <a:rPr sz="2400" b="1" spc="-5">
                <a:latin typeface="微软雅黑"/>
                <a:cs typeface="微软雅黑"/>
              </a:rPr>
              <a:t>纪律是党的生命线，纪律立党，纪律兴党，纪律强党。</a:t>
            </a:r>
            <a:r>
              <a:rPr sz="2400" b="1">
                <a:latin typeface="微软雅黑"/>
                <a:cs typeface="微软雅黑"/>
              </a:rPr>
              <a:t>从中共一大的</a:t>
            </a:r>
            <a:r>
              <a:rPr sz="2400" b="1" spc="-10">
                <a:latin typeface="Verdana"/>
                <a:cs typeface="Verdana"/>
              </a:rPr>
              <a:t>15</a:t>
            </a:r>
            <a:r>
              <a:rPr sz="2400" b="1">
                <a:latin typeface="微软雅黑"/>
                <a:cs typeface="微软雅黑"/>
              </a:rPr>
              <a:t>条纲领开始，我党就奠定了</a:t>
            </a:r>
            <a:r>
              <a:rPr sz="2400" b="1">
                <a:latin typeface="Times New Roman"/>
                <a:cs typeface="Times New Roman"/>
              </a:rPr>
              <a:t>“</a:t>
            </a:r>
            <a:r>
              <a:rPr sz="2400" b="1">
                <a:latin typeface="微软雅黑"/>
                <a:cs typeface="微软雅黑"/>
              </a:rPr>
              <a:t>纪律立党</a:t>
            </a:r>
            <a:r>
              <a:rPr sz="2400" b="1" spc="-50">
                <a:latin typeface="Times New Roman"/>
                <a:cs typeface="Times New Roman"/>
              </a:rPr>
              <a:t>”</a:t>
            </a:r>
            <a:r>
              <a:rPr sz="2400" b="1" spc="-5">
                <a:latin typeface="微软雅黑"/>
                <a:cs typeface="微软雅黑"/>
              </a:rPr>
              <a:t>的基石。严明的党纪，是我们党创建、发展、壮大的根</a:t>
            </a:r>
            <a:r>
              <a:rPr sz="2400" b="1">
                <a:latin typeface="微软雅黑"/>
                <a:cs typeface="微软雅黑"/>
              </a:rPr>
              <a:t>本保障，亦是</a:t>
            </a:r>
            <a:r>
              <a:rPr sz="2400" b="1" spc="-5">
                <a:solidFill>
                  <a:srgbClr val="F5310B"/>
                </a:solidFill>
                <a:latin typeface="微软雅黑"/>
                <a:cs typeface="微软雅黑"/>
              </a:rPr>
              <a:t>我们党区别于其他一切政党和派别组织的独特优势和“政治基因”。</a:t>
            </a:r>
            <a:endParaRPr sz="2400">
              <a:latin typeface="微软雅黑"/>
              <a:cs typeface="微软雅黑"/>
            </a:endParaRPr>
          </a:p>
          <a:p>
            <a:pPr>
              <a:lnSpc>
                <a:spcPct val="100000"/>
              </a:lnSpc>
              <a:spcBef>
                <a:spcPts val="45"/>
              </a:spcBef>
              <a:buFont typeface="Arial"/>
              <a:buChar char="•"/>
            </a:pPr>
            <a:endParaRPr sz="1650">
              <a:latin typeface="微软雅黑"/>
              <a:cs typeface="微软雅黑"/>
            </a:endParaRPr>
          </a:p>
          <a:p>
            <a:pPr marL="241300" marR="133350" indent="-228600" algn="just">
              <a:lnSpc>
                <a:spcPts val="2590"/>
              </a:lnSpc>
              <a:buSzPct val="102083"/>
              <a:buFont typeface="Arial"/>
              <a:buChar char="•"/>
              <a:tabLst>
                <a:tab pos="241300"/>
              </a:tabLst>
            </a:pPr>
            <a:r>
              <a:rPr sz="2400" b="1">
                <a:latin typeface="微软雅黑"/>
                <a:cs typeface="微软雅黑"/>
              </a:rPr>
              <a:t>惟有坚守</a:t>
            </a:r>
            <a:r>
              <a:rPr sz="2400" b="1">
                <a:solidFill>
                  <a:srgbClr val="F5310B"/>
                </a:solidFill>
                <a:latin typeface="微软雅黑"/>
                <a:cs typeface="微软雅黑"/>
              </a:rPr>
              <a:t>“纪律严明性”，</a:t>
            </a:r>
            <a:r>
              <a:rPr sz="2400" b="1" spc="-5">
                <a:latin typeface="微软雅黑"/>
                <a:cs typeface="微软雅黑"/>
              </a:rPr>
              <a:t>强调制度治党、严明党规党</a:t>
            </a:r>
            <a:r>
              <a:rPr sz="2400" b="1">
                <a:latin typeface="微软雅黑"/>
                <a:cs typeface="微软雅黑"/>
              </a:rPr>
              <a:t>纪，才能永葆</a:t>
            </a:r>
            <a:r>
              <a:rPr sz="2400" b="1" u="heavy">
                <a:solidFill>
                  <a:srgbClr val="F5310B"/>
                </a:solidFill>
                <a:uFill>
                  <a:solidFill>
                    <a:srgbClr val="F5310B"/>
                  </a:solidFill>
                </a:uFill>
                <a:latin typeface="微软雅黑"/>
                <a:cs typeface="微软雅黑"/>
              </a:rPr>
              <a:t>理论先进性</a:t>
            </a:r>
            <a:r>
              <a:rPr sz="2400" b="1">
                <a:solidFill>
                  <a:srgbClr val="F5310B"/>
                </a:solidFill>
                <a:latin typeface="微软雅黑"/>
                <a:cs typeface="微软雅黑"/>
              </a:rPr>
              <a:t>、</a:t>
            </a:r>
            <a:r>
              <a:rPr sz="2400" b="1" u="heavy">
                <a:solidFill>
                  <a:srgbClr val="F5310B"/>
                </a:solidFill>
                <a:uFill>
                  <a:solidFill>
                    <a:srgbClr val="F5310B"/>
                  </a:solidFill>
                </a:uFill>
                <a:latin typeface="微软雅黑"/>
                <a:cs typeface="微软雅黑"/>
              </a:rPr>
              <a:t>信念坚定性</a:t>
            </a:r>
            <a:r>
              <a:rPr sz="2400" b="1">
                <a:solidFill>
                  <a:srgbClr val="F5310B"/>
                </a:solidFill>
                <a:latin typeface="微软雅黑"/>
                <a:cs typeface="微软雅黑"/>
              </a:rPr>
              <a:t>、</a:t>
            </a:r>
            <a:r>
              <a:rPr sz="2400" b="1" u="heavy">
                <a:solidFill>
                  <a:srgbClr val="F5310B"/>
                </a:solidFill>
                <a:uFill>
                  <a:solidFill>
                    <a:srgbClr val="F5310B"/>
                  </a:solidFill>
                </a:uFill>
                <a:latin typeface="微软雅黑"/>
                <a:cs typeface="微软雅黑"/>
              </a:rPr>
              <a:t>成员广泛性</a:t>
            </a:r>
            <a:r>
              <a:rPr sz="2400" b="1" spc="-50">
                <a:solidFill>
                  <a:srgbClr val="F5310B"/>
                </a:solidFill>
                <a:latin typeface="微软雅黑"/>
                <a:cs typeface="微软雅黑"/>
              </a:rPr>
              <a:t>、</a:t>
            </a:r>
            <a:r>
              <a:rPr sz="2400" b="1" u="heavy">
                <a:solidFill>
                  <a:srgbClr val="F5310B"/>
                </a:solidFill>
                <a:uFill>
                  <a:solidFill>
                    <a:srgbClr val="F5310B"/>
                  </a:solidFill>
                </a:uFill>
                <a:latin typeface="微软雅黑"/>
                <a:cs typeface="微软雅黑"/>
              </a:rPr>
              <a:t>目标崇高性</a:t>
            </a:r>
            <a:r>
              <a:rPr sz="2400" b="1">
                <a:solidFill>
                  <a:srgbClr val="F5310B"/>
                </a:solidFill>
                <a:latin typeface="微软雅黑"/>
                <a:cs typeface="微软雅黑"/>
              </a:rPr>
              <a:t>、</a:t>
            </a:r>
            <a:r>
              <a:rPr sz="2400" b="1" u="heavy">
                <a:solidFill>
                  <a:srgbClr val="F5310B"/>
                </a:solidFill>
                <a:uFill>
                  <a:solidFill>
                    <a:srgbClr val="F5310B"/>
                  </a:solidFill>
                </a:uFill>
                <a:latin typeface="微软雅黑"/>
                <a:cs typeface="微软雅黑"/>
              </a:rPr>
              <a:t>组织严密性</a:t>
            </a:r>
            <a:r>
              <a:rPr sz="2400" b="1" spc="-5">
                <a:latin typeface="微软雅黑"/>
                <a:cs typeface="微软雅黑"/>
              </a:rPr>
              <a:t>等等独特优势，才能保证党和国家的事业永远立于不败之地。</a:t>
            </a:r>
            <a:endParaRPr sz="2400">
              <a:latin typeface="微软雅黑"/>
              <a:cs typeface="微软雅黑"/>
            </a:endParaRPr>
          </a:p>
          <a:p>
            <a:pPr>
              <a:lnSpc>
                <a:spcPct val="100000"/>
              </a:lnSpc>
              <a:spcBef>
                <a:spcPts val="55"/>
              </a:spcBef>
              <a:buFont typeface="Arial"/>
              <a:buChar char="•"/>
            </a:pPr>
            <a:endParaRPr sz="1650">
              <a:latin typeface="微软雅黑"/>
              <a:cs typeface="微软雅黑"/>
            </a:endParaRPr>
          </a:p>
          <a:p>
            <a:pPr marL="241300" marR="99695" indent="-228600" algn="just">
              <a:lnSpc>
                <a:spcPts val="3020"/>
              </a:lnSpc>
              <a:buSzPct val="101785"/>
              <a:buFont typeface="Arial"/>
              <a:buChar char="•"/>
              <a:tabLst>
                <a:tab pos="241300"/>
              </a:tabLst>
            </a:pPr>
            <a:r>
              <a:rPr sz="2800" b="1" spc="-10">
                <a:latin typeface="Verdana"/>
                <a:cs typeface="Verdana"/>
              </a:rPr>
              <a:t>2015</a:t>
            </a:r>
            <a:r>
              <a:rPr sz="2800" b="1">
                <a:latin typeface="微软雅黑"/>
                <a:cs typeface="微软雅黑"/>
              </a:rPr>
              <a:t>年</a:t>
            </a:r>
            <a:r>
              <a:rPr sz="2800" b="1">
                <a:latin typeface="Verdana"/>
                <a:cs typeface="Verdana"/>
              </a:rPr>
              <a:t>6</a:t>
            </a:r>
            <a:r>
              <a:rPr sz="2800" b="1" spc="-5">
                <a:latin typeface="微软雅黑"/>
                <a:cs typeface="微软雅黑"/>
              </a:rPr>
              <a:t>月份，中央纪委监察部网站推出一项</a:t>
            </a:r>
            <a:r>
              <a:rPr sz="2800" b="1">
                <a:latin typeface="微软雅黑"/>
                <a:cs typeface="微软雅黑"/>
              </a:rPr>
              <a:t>调查，面对</a:t>
            </a:r>
            <a:r>
              <a:rPr sz="2800" b="1">
                <a:latin typeface="Times New Roman"/>
                <a:cs typeface="Times New Roman"/>
              </a:rPr>
              <a:t>“</a:t>
            </a:r>
            <a:r>
              <a:rPr sz="2800" b="1">
                <a:latin typeface="微软雅黑"/>
                <a:cs typeface="微软雅黑"/>
              </a:rPr>
              <a:t>你身边的</a:t>
            </a:r>
            <a:r>
              <a:rPr sz="2800" b="1">
                <a:latin typeface="Times New Roman"/>
                <a:cs typeface="Times New Roman"/>
              </a:rPr>
              <a:t>‘</a:t>
            </a:r>
            <a:r>
              <a:rPr sz="2800" b="1">
                <a:solidFill>
                  <a:srgbClr val="E7E6E6"/>
                </a:solidFill>
                <a:latin typeface="微软雅黑"/>
                <a:cs typeface="微软雅黑"/>
              </a:rPr>
              <a:t>组织涣散、纪律松弛</a:t>
            </a:r>
            <a:r>
              <a:rPr sz="2800" b="1">
                <a:latin typeface="Times New Roman"/>
                <a:cs typeface="Times New Roman"/>
              </a:rPr>
              <a:t>’”</a:t>
            </a:r>
            <a:r>
              <a:rPr sz="2800" b="1" spc="-50">
                <a:latin typeface="微软雅黑"/>
                <a:cs typeface="微软雅黑"/>
              </a:rPr>
              <a:t>现</a:t>
            </a:r>
            <a:r>
              <a:rPr sz="2800" b="1">
                <a:latin typeface="微软雅黑"/>
                <a:cs typeface="微软雅黑"/>
              </a:rPr>
              <a:t>象，</a:t>
            </a:r>
            <a:r>
              <a:rPr sz="2800" b="1">
                <a:latin typeface="Verdana"/>
                <a:cs typeface="Verdana"/>
              </a:rPr>
              <a:t>4</a:t>
            </a:r>
            <a:r>
              <a:rPr sz="2800" b="1">
                <a:latin typeface="微软雅黑"/>
                <a:cs typeface="微软雅黑"/>
              </a:rPr>
              <a:t>万多名参与的网友，有</a:t>
            </a:r>
            <a:r>
              <a:rPr sz="2800" b="1" spc="-10">
                <a:latin typeface="Verdana"/>
                <a:cs typeface="Verdana"/>
              </a:rPr>
              <a:t>74.1%</a:t>
            </a:r>
            <a:r>
              <a:rPr sz="2800" b="1" spc="-15">
                <a:latin typeface="微软雅黑"/>
                <a:cs typeface="微软雅黑"/>
              </a:rPr>
              <a:t>的人把票</a:t>
            </a:r>
            <a:r>
              <a:rPr sz="2800" b="1">
                <a:latin typeface="微软雅黑"/>
                <a:cs typeface="微软雅黑"/>
              </a:rPr>
              <a:t>投给了</a:t>
            </a:r>
            <a:r>
              <a:rPr sz="2800" b="1">
                <a:solidFill>
                  <a:srgbClr val="E7E6E6"/>
                </a:solidFill>
                <a:latin typeface="微软雅黑"/>
                <a:cs typeface="微软雅黑"/>
              </a:rPr>
              <a:t>“程度严重”</a:t>
            </a:r>
            <a:r>
              <a:rPr sz="2800" b="1" spc="-15">
                <a:latin typeface="微软雅黑"/>
                <a:cs typeface="微软雅黑"/>
              </a:rPr>
              <a:t>的选项。</a:t>
            </a:r>
            <a:endParaRPr sz="2800">
              <a:latin typeface="微软雅黑"/>
              <a:cs typeface="微软雅黑"/>
            </a:endParaRPr>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050290" y="1041656"/>
            <a:ext cx="7721600" cy="3521710"/>
          </a:xfrm>
          <a:prstGeom prst="rect">
            <a:avLst/>
          </a:prstGeom>
        </p:spPr>
        <p:txBody>
          <a:bodyPr vert="horz" wrap="square" lIns="0" tIns="60960" rIns="0" bIns="0" rtlCol="0">
            <a:spAutoFit/>
          </a:bodyPr>
          <a:lstStyle/>
          <a:p>
            <a:pPr marL="241300" marR="5080" indent="-228600">
              <a:lnSpc>
                <a:spcPts val="3020"/>
              </a:lnSpc>
              <a:spcBef>
                <a:spcPts val="480"/>
              </a:spcBef>
              <a:buSzPct val="101785"/>
              <a:buFont typeface="Arial"/>
              <a:buChar char="•"/>
              <a:tabLst>
                <a:tab pos="241300"/>
              </a:tabLst>
            </a:pPr>
            <a:r>
              <a:rPr sz="2800" spc="-5">
                <a:solidFill>
                  <a:srgbClr val="000810"/>
                </a:solidFill>
                <a:latin typeface="微软雅黑"/>
                <a:cs typeface="微软雅黑"/>
              </a:rPr>
              <a:t>党纪主要包括政治纪律、经济纪律、组织纪律、人事纪律、宣传纪律、群众纪律、外事纪律、</a:t>
            </a:r>
            <a:r>
              <a:rPr sz="2800" spc="-50">
                <a:solidFill>
                  <a:srgbClr val="000810"/>
                </a:solidFill>
                <a:latin typeface="微软雅黑"/>
                <a:cs typeface="微软雅黑"/>
              </a:rPr>
              <a:t> </a:t>
            </a:r>
            <a:r>
              <a:rPr sz="2800" spc="-10">
                <a:solidFill>
                  <a:srgbClr val="000810"/>
                </a:solidFill>
                <a:latin typeface="微软雅黑"/>
                <a:cs typeface="微软雅黑"/>
              </a:rPr>
              <a:t>保密纪律等。</a:t>
            </a:r>
            <a:endParaRPr sz="2800">
              <a:latin typeface="微软雅黑"/>
              <a:cs typeface="微软雅黑"/>
            </a:endParaRPr>
          </a:p>
          <a:p>
            <a:pPr marL="241300" marR="133985" indent="-228600">
              <a:lnSpc>
                <a:spcPts val="3020"/>
              </a:lnSpc>
              <a:spcBef>
                <a:spcPts val="1015"/>
              </a:spcBef>
              <a:buSzPct val="101785"/>
              <a:buFont typeface="Arial"/>
              <a:buChar char="•"/>
              <a:tabLst>
                <a:tab pos="241300"/>
              </a:tabLst>
            </a:pPr>
            <a:r>
              <a:rPr sz="2800">
                <a:solidFill>
                  <a:srgbClr val="000810"/>
                </a:solidFill>
                <a:latin typeface="微软雅黑"/>
                <a:cs typeface="微软雅黑"/>
              </a:rPr>
              <a:t>党纪处分种类（</a:t>
            </a:r>
            <a:r>
              <a:rPr sz="2800">
                <a:solidFill>
                  <a:srgbClr val="000810"/>
                </a:solidFill>
                <a:latin typeface="Verdana"/>
                <a:cs typeface="Verdana"/>
              </a:rPr>
              <a:t>5</a:t>
            </a:r>
            <a:r>
              <a:rPr sz="2800">
                <a:solidFill>
                  <a:srgbClr val="000810"/>
                </a:solidFill>
                <a:latin typeface="微软雅黑"/>
                <a:cs typeface="微软雅黑"/>
              </a:rPr>
              <a:t>类）：</a:t>
            </a:r>
            <a:r>
              <a:rPr sz="2800" spc="-5">
                <a:solidFill>
                  <a:srgbClr val="000810"/>
                </a:solidFill>
                <a:latin typeface="微软雅黑"/>
                <a:cs typeface="微软雅黑"/>
              </a:rPr>
              <a:t>警告、严重警告、撤销党内职务、留党察看、开除党籍。</a:t>
            </a:r>
            <a:endParaRPr sz="2800">
              <a:latin typeface="微软雅黑"/>
              <a:cs typeface="微软雅黑"/>
            </a:endParaRPr>
          </a:p>
          <a:p>
            <a:pPr marL="241300" indent="-228600">
              <a:lnSpc>
                <a:spcPct val="100000"/>
              </a:lnSpc>
              <a:spcBef>
                <a:spcPts val="625"/>
              </a:spcBef>
              <a:buSzPct val="101785"/>
              <a:buFont typeface="Arial"/>
              <a:buChar char="•"/>
              <a:tabLst>
                <a:tab pos="241300"/>
              </a:tabLst>
            </a:pPr>
            <a:r>
              <a:rPr sz="2800">
                <a:solidFill>
                  <a:srgbClr val="000810"/>
                </a:solidFill>
                <a:latin typeface="Verdana"/>
                <a:cs typeface="Verdana"/>
              </a:rPr>
              <a:t>——</a:t>
            </a:r>
            <a:r>
              <a:rPr sz="2800" spc="-5">
                <a:solidFill>
                  <a:srgbClr val="000810"/>
                </a:solidFill>
                <a:latin typeface="微软雅黑"/>
                <a:cs typeface="微软雅黑"/>
              </a:rPr>
              <a:t>主要涉及对违章违规行为的处理。</a:t>
            </a:r>
            <a:endParaRPr sz="2800">
              <a:latin typeface="微软雅黑"/>
              <a:cs typeface="微软雅黑"/>
            </a:endParaRPr>
          </a:p>
          <a:p>
            <a:pPr marL="241300" marR="360680" indent="-228600">
              <a:lnSpc>
                <a:spcPts val="3020"/>
              </a:lnSpc>
              <a:spcBef>
                <a:spcPts val="1045"/>
              </a:spcBef>
              <a:buSzPct val="101785"/>
              <a:buFont typeface="Arial"/>
              <a:buChar char="•"/>
              <a:tabLst>
                <a:tab pos="241300"/>
              </a:tabLst>
            </a:pPr>
            <a:r>
              <a:rPr sz="2800" b="1">
                <a:latin typeface="微软雅黑"/>
                <a:cs typeface="微软雅黑"/>
              </a:rPr>
              <a:t>最基本最管用的党纪：</a:t>
            </a:r>
            <a:r>
              <a:rPr sz="2800" spc="-5">
                <a:latin typeface="微软雅黑"/>
                <a:cs typeface="微软雅黑"/>
              </a:rPr>
              <a:t>《中国共产党纪律处分</a:t>
            </a:r>
            <a:r>
              <a:rPr sz="2800">
                <a:latin typeface="微软雅黑"/>
                <a:cs typeface="微软雅黑"/>
              </a:rPr>
              <a:t>条例</a:t>
            </a:r>
            <a:r>
              <a:rPr sz="2800">
                <a:latin typeface="Verdana"/>
                <a:cs typeface="Verdana"/>
              </a:rPr>
              <a:t>(</a:t>
            </a:r>
            <a:r>
              <a:rPr sz="2800">
                <a:latin typeface="微软雅黑"/>
                <a:cs typeface="微软雅黑"/>
              </a:rPr>
              <a:t>试行</a:t>
            </a:r>
            <a:r>
              <a:rPr sz="2800" spc="15">
                <a:latin typeface="Verdana"/>
                <a:cs typeface="Verdana"/>
              </a:rPr>
              <a:t>) </a:t>
            </a:r>
            <a:r>
              <a:rPr sz="2800">
                <a:latin typeface="微软雅黑"/>
                <a:cs typeface="微软雅黑"/>
              </a:rPr>
              <a:t>》自</a:t>
            </a:r>
            <a:r>
              <a:rPr sz="2800" spc="-10">
                <a:latin typeface="Verdana"/>
                <a:cs typeface="Verdana"/>
              </a:rPr>
              <a:t>1997</a:t>
            </a:r>
            <a:r>
              <a:rPr sz="2800">
                <a:latin typeface="微软雅黑"/>
                <a:cs typeface="微软雅黑"/>
              </a:rPr>
              <a:t>年</a:t>
            </a:r>
            <a:r>
              <a:rPr sz="2800">
                <a:latin typeface="Verdana"/>
                <a:cs typeface="Verdana"/>
              </a:rPr>
              <a:t>2</a:t>
            </a:r>
            <a:r>
              <a:rPr sz="2800" spc="-10">
                <a:latin typeface="微软雅黑"/>
                <a:cs typeface="微软雅黑"/>
              </a:rPr>
              <a:t>月发布实施。</a:t>
            </a:r>
            <a:endParaRPr sz="2800">
              <a:latin typeface="微软雅黑"/>
              <a:cs typeface="微软雅黑"/>
            </a:endParaRPr>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581792" rIns="0" bIns="0" rtlCol="0">
            <a:spAutoFit/>
          </a:bodyPr>
          <a:lstStyle/>
          <a:p>
            <a:pPr marL="85725">
              <a:lnSpc>
                <a:spcPct val="100000"/>
              </a:lnSpc>
              <a:spcBef>
                <a:spcPts val="100"/>
              </a:spcBef>
            </a:pPr>
            <a:r>
              <a:rPr sz="2500">
                <a:solidFill>
                  <a:srgbClr val="F5310B"/>
                </a:solidFill>
              </a:rPr>
              <a:t>中国共产党纪律处分条例：</a:t>
            </a:r>
            <a:r>
              <a:rPr sz="2500">
                <a:solidFill>
                  <a:srgbClr val="F5310B"/>
                </a:solidFill>
                <a:latin typeface="Consolas"/>
                <a:cs typeface="Consolas"/>
              </a:rPr>
              <a:t>“</a:t>
            </a:r>
            <a:r>
              <a:rPr sz="2500">
                <a:solidFill>
                  <a:srgbClr val="F5310B"/>
                </a:solidFill>
              </a:rPr>
              <a:t>史上最严党纪戒尺</a:t>
            </a:r>
            <a:r>
              <a:rPr sz="2500" spc="-50">
                <a:solidFill>
                  <a:srgbClr val="F5310B"/>
                </a:solidFill>
                <a:latin typeface="MS Gothic"/>
                <a:cs typeface="MS Gothic"/>
              </a:rPr>
              <a:t>”</a:t>
            </a:r>
            <a:endParaRPr sz="2500">
              <a:latin typeface="MS Gothic"/>
              <a:cs typeface="MS Gothic"/>
            </a:endParaRPr>
          </a:p>
        </p:txBody>
      </p:sp>
      <p:sp>
        <p:nvSpPr>
          <p:cNvPr id="3" name="object 3"/>
          <p:cNvSpPr txBox="1"/>
          <p:nvPr/>
        </p:nvSpPr>
        <p:spPr>
          <a:xfrm>
            <a:off x="1050290" y="1637196"/>
            <a:ext cx="7604125" cy="398780"/>
          </a:xfrm>
          <a:prstGeom prst="rect">
            <a:avLst/>
          </a:prstGeom>
        </p:spPr>
        <p:txBody>
          <a:bodyPr vert="horz" wrap="square" lIns="0" tIns="12700" rIns="0" bIns="0" rtlCol="0">
            <a:spAutoFit/>
          </a:bodyPr>
          <a:lstStyle/>
          <a:p>
            <a:pPr marL="12700">
              <a:lnSpc>
                <a:spcPct val="100000"/>
              </a:lnSpc>
              <a:spcBef>
                <a:spcPts val="100"/>
              </a:spcBef>
            </a:pPr>
            <a:r>
              <a:rPr sz="2450" spc="-10">
                <a:solidFill>
                  <a:srgbClr val="A5A5A5"/>
                </a:solidFill>
                <a:latin typeface="Wingdings"/>
                <a:cs typeface="Wingdings"/>
              </a:rPr>
              <a:t></a:t>
            </a:r>
            <a:r>
              <a:rPr sz="2400" b="1" spc="-10">
                <a:latin typeface="Verdana"/>
                <a:cs typeface="Verdana"/>
              </a:rPr>
              <a:t>10</a:t>
            </a:r>
            <a:r>
              <a:rPr sz="2400" b="1" i="1">
                <a:latin typeface="微软雅黑"/>
                <a:cs typeface="微软雅黑"/>
              </a:rPr>
              <a:t>月</a:t>
            </a:r>
            <a:r>
              <a:rPr sz="2400" b="1" spc="-10">
                <a:latin typeface="Verdana"/>
                <a:cs typeface="Verdana"/>
              </a:rPr>
              <a:t>21</a:t>
            </a:r>
            <a:r>
              <a:rPr sz="2400" b="1" i="1" spc="-5">
                <a:latin typeface="微软雅黑"/>
                <a:cs typeface="微软雅黑"/>
              </a:rPr>
              <a:t>日，中央印发了新修订的《中国共产党廉洁自</a:t>
            </a:r>
            <a:endParaRPr sz="2400">
              <a:latin typeface="微软雅黑"/>
              <a:cs typeface="微软雅黑"/>
            </a:endParaRPr>
          </a:p>
        </p:txBody>
      </p:sp>
      <p:sp>
        <p:nvSpPr>
          <p:cNvPr id="4" name="object 4"/>
          <p:cNvSpPr txBox="1"/>
          <p:nvPr/>
        </p:nvSpPr>
        <p:spPr>
          <a:xfrm>
            <a:off x="1324610" y="1899578"/>
            <a:ext cx="7292975" cy="391160"/>
          </a:xfrm>
          <a:prstGeom prst="rect">
            <a:avLst/>
          </a:prstGeom>
        </p:spPr>
        <p:txBody>
          <a:bodyPr vert="horz" wrap="square" lIns="0" tIns="12700" rIns="0" bIns="0" rtlCol="0">
            <a:spAutoFit/>
          </a:bodyPr>
          <a:lstStyle/>
          <a:p>
            <a:pPr marL="12700">
              <a:lnSpc>
                <a:spcPct val="100000"/>
              </a:lnSpc>
              <a:spcBef>
                <a:spcPts val="100"/>
              </a:spcBef>
            </a:pPr>
            <a:r>
              <a:rPr sz="2400" b="1" i="1">
                <a:latin typeface="微软雅黑"/>
                <a:cs typeface="微软雅黑"/>
              </a:rPr>
              <a:t>律准则》和《中国共产党纪律处分条例》。自</a:t>
            </a:r>
            <a:r>
              <a:rPr sz="2400" b="1" spc="-10">
                <a:latin typeface="Verdana"/>
                <a:cs typeface="Verdana"/>
              </a:rPr>
              <a:t>2016</a:t>
            </a:r>
            <a:r>
              <a:rPr sz="2400" b="1" i="1" spc="-50">
                <a:latin typeface="微软雅黑"/>
                <a:cs typeface="微软雅黑"/>
              </a:rPr>
              <a:t>年</a:t>
            </a:r>
            <a:endParaRPr sz="2400">
              <a:latin typeface="微软雅黑"/>
              <a:cs typeface="微软雅黑"/>
            </a:endParaRPr>
          </a:p>
        </p:txBody>
      </p:sp>
      <p:sp>
        <p:nvSpPr>
          <p:cNvPr id="5" name="object 5"/>
          <p:cNvSpPr txBox="1"/>
          <p:nvPr/>
        </p:nvSpPr>
        <p:spPr>
          <a:xfrm>
            <a:off x="1050290" y="1947350"/>
            <a:ext cx="7651750" cy="1185545"/>
          </a:xfrm>
          <a:prstGeom prst="rect">
            <a:avLst/>
          </a:prstGeom>
        </p:spPr>
        <p:txBody>
          <a:bodyPr vert="horz" wrap="square" lIns="0" tIns="220980" rIns="0" bIns="0" rtlCol="0">
            <a:spAutoFit/>
          </a:bodyPr>
          <a:lstStyle/>
          <a:p>
            <a:pPr marL="287020">
              <a:lnSpc>
                <a:spcPct val="100000"/>
              </a:lnSpc>
              <a:spcBef>
                <a:spcPts val="1740"/>
              </a:spcBef>
            </a:pPr>
            <a:r>
              <a:rPr sz="2400" b="1">
                <a:latin typeface="Verdana"/>
                <a:cs typeface="Verdana"/>
              </a:rPr>
              <a:t>1</a:t>
            </a:r>
            <a:r>
              <a:rPr sz="2400" b="1" i="1">
                <a:latin typeface="微软雅黑"/>
                <a:cs typeface="微软雅黑"/>
              </a:rPr>
              <a:t>月</a:t>
            </a:r>
            <a:r>
              <a:rPr sz="2400" b="1">
                <a:latin typeface="Verdana"/>
                <a:cs typeface="Verdana"/>
              </a:rPr>
              <a:t>1</a:t>
            </a:r>
            <a:r>
              <a:rPr sz="2400" b="1" i="1" spc="-10">
                <a:latin typeface="微软雅黑"/>
                <a:cs typeface="微软雅黑"/>
              </a:rPr>
              <a:t>日起施行。</a:t>
            </a:r>
            <a:endParaRPr sz="2400">
              <a:latin typeface="微软雅黑"/>
              <a:cs typeface="微软雅黑"/>
            </a:endParaRPr>
          </a:p>
          <a:p>
            <a:pPr marL="12700">
              <a:lnSpc>
                <a:spcPct val="100000"/>
              </a:lnSpc>
              <a:spcBef>
                <a:spcPts val="1670"/>
              </a:spcBef>
            </a:pPr>
            <a:r>
              <a:rPr sz="2450">
                <a:solidFill>
                  <a:srgbClr val="A5A5A5"/>
                </a:solidFill>
                <a:latin typeface="Wingdings"/>
                <a:cs typeface="Wingdings"/>
              </a:rPr>
              <a:t></a:t>
            </a:r>
            <a:r>
              <a:rPr sz="2400" b="1" i="1" spc="-5">
                <a:solidFill>
                  <a:srgbClr val="E7E6E6"/>
                </a:solidFill>
                <a:latin typeface="微软雅黑"/>
                <a:cs typeface="微软雅黑"/>
              </a:rPr>
              <a:t>《准则》在对象上做“加法”，在内容上做“减法”。</a:t>
            </a:r>
            <a:endParaRPr sz="2400">
              <a:latin typeface="微软雅黑"/>
              <a:cs typeface="微软雅黑"/>
            </a:endParaRPr>
          </a:p>
        </p:txBody>
      </p:sp>
      <p:sp>
        <p:nvSpPr>
          <p:cNvPr id="6" name="object 6"/>
          <p:cNvSpPr txBox="1"/>
          <p:nvPr/>
        </p:nvSpPr>
        <p:spPr>
          <a:xfrm>
            <a:off x="1324610" y="2996350"/>
            <a:ext cx="7367270" cy="391160"/>
          </a:xfrm>
          <a:prstGeom prst="rect">
            <a:avLst/>
          </a:prstGeom>
        </p:spPr>
        <p:txBody>
          <a:bodyPr vert="horz" wrap="square" lIns="0" tIns="12700" rIns="0" bIns="0" rtlCol="0">
            <a:spAutoFit/>
          </a:bodyPr>
          <a:lstStyle/>
          <a:p>
            <a:pPr marL="12700">
              <a:lnSpc>
                <a:spcPct val="100000"/>
              </a:lnSpc>
              <a:spcBef>
                <a:spcPts val="100"/>
              </a:spcBef>
            </a:pPr>
            <a:r>
              <a:rPr sz="2400">
                <a:latin typeface="微软雅黑"/>
                <a:cs typeface="微软雅黑"/>
              </a:rPr>
              <a:t>原《准则》共</a:t>
            </a:r>
            <a:r>
              <a:rPr sz="2400">
                <a:latin typeface="Verdana"/>
                <a:cs typeface="Verdana"/>
              </a:rPr>
              <a:t>4</a:t>
            </a:r>
            <a:r>
              <a:rPr sz="2400">
                <a:latin typeface="微软雅黑"/>
                <a:cs typeface="微软雅黑"/>
              </a:rPr>
              <a:t>个部分、</a:t>
            </a:r>
            <a:r>
              <a:rPr sz="2400" spc="-10">
                <a:latin typeface="Verdana"/>
                <a:cs typeface="Verdana"/>
              </a:rPr>
              <a:t>18</a:t>
            </a:r>
            <a:r>
              <a:rPr sz="2400">
                <a:latin typeface="微软雅黑"/>
                <a:cs typeface="微软雅黑"/>
              </a:rPr>
              <a:t>条、</a:t>
            </a:r>
            <a:r>
              <a:rPr sz="2400" spc="-10">
                <a:latin typeface="Verdana"/>
                <a:cs typeface="Verdana"/>
              </a:rPr>
              <a:t>3600</a:t>
            </a:r>
            <a:r>
              <a:rPr sz="2400">
                <a:latin typeface="微软雅黑"/>
                <a:cs typeface="微软雅黑"/>
              </a:rPr>
              <a:t>余字，修订后共</a:t>
            </a:r>
            <a:r>
              <a:rPr sz="2400" spc="-50">
                <a:latin typeface="Verdana"/>
                <a:cs typeface="Verdana"/>
              </a:rPr>
              <a:t>8</a:t>
            </a:r>
            <a:endParaRPr sz="2400">
              <a:latin typeface="Verdana"/>
              <a:cs typeface="Verdana"/>
            </a:endParaRPr>
          </a:p>
        </p:txBody>
      </p:sp>
      <p:sp>
        <p:nvSpPr>
          <p:cNvPr id="7" name="object 7"/>
          <p:cNvSpPr txBox="1"/>
          <p:nvPr/>
        </p:nvSpPr>
        <p:spPr>
          <a:xfrm>
            <a:off x="1324610" y="3252382"/>
            <a:ext cx="7113905" cy="391160"/>
          </a:xfrm>
          <a:prstGeom prst="rect">
            <a:avLst/>
          </a:prstGeom>
        </p:spPr>
        <p:txBody>
          <a:bodyPr vert="horz" wrap="square" lIns="0" tIns="12700" rIns="0" bIns="0" rtlCol="0">
            <a:spAutoFit/>
          </a:bodyPr>
          <a:lstStyle/>
          <a:p>
            <a:pPr marL="12700">
              <a:lnSpc>
                <a:spcPct val="100000"/>
              </a:lnSpc>
              <a:spcBef>
                <a:spcPts val="100"/>
              </a:spcBef>
            </a:pPr>
            <a:r>
              <a:rPr sz="2400">
                <a:latin typeface="微软雅黑"/>
                <a:cs typeface="微软雅黑"/>
              </a:rPr>
              <a:t>条、</a:t>
            </a:r>
            <a:r>
              <a:rPr sz="2400" spc="-10">
                <a:latin typeface="Verdana"/>
                <a:cs typeface="Verdana"/>
              </a:rPr>
              <a:t>309</a:t>
            </a:r>
            <a:r>
              <a:rPr sz="2400">
                <a:latin typeface="微软雅黑"/>
                <a:cs typeface="微软雅黑"/>
              </a:rPr>
              <a:t>字，篇幅一下子少了</a:t>
            </a:r>
            <a:r>
              <a:rPr sz="2400" spc="-10">
                <a:latin typeface="Verdana"/>
                <a:cs typeface="Verdana"/>
              </a:rPr>
              <a:t>90%</a:t>
            </a:r>
            <a:r>
              <a:rPr sz="2400" spc="-10">
                <a:latin typeface="微软雅黑"/>
                <a:cs typeface="微软雅黑"/>
              </a:rPr>
              <a:t>以上。原《准则》</a:t>
            </a:r>
            <a:endParaRPr sz="2400">
              <a:latin typeface="微软雅黑"/>
              <a:cs typeface="微软雅黑"/>
            </a:endParaRPr>
          </a:p>
        </p:txBody>
      </p:sp>
      <p:sp>
        <p:nvSpPr>
          <p:cNvPr id="8" name="object 8"/>
          <p:cNvSpPr txBox="1"/>
          <p:nvPr/>
        </p:nvSpPr>
        <p:spPr>
          <a:xfrm>
            <a:off x="1324610" y="3508414"/>
            <a:ext cx="7257415" cy="391160"/>
          </a:xfrm>
          <a:prstGeom prst="rect">
            <a:avLst/>
          </a:prstGeom>
        </p:spPr>
        <p:txBody>
          <a:bodyPr vert="horz" wrap="square" lIns="0" tIns="12700" rIns="0" bIns="0" rtlCol="0">
            <a:spAutoFit/>
          </a:bodyPr>
          <a:lstStyle/>
          <a:p>
            <a:pPr marL="12700">
              <a:lnSpc>
                <a:spcPct val="100000"/>
              </a:lnSpc>
              <a:spcBef>
                <a:spcPts val="100"/>
              </a:spcBef>
            </a:pPr>
            <a:r>
              <a:rPr sz="2400" spc="-10">
                <a:latin typeface="Times New Roman"/>
                <a:cs typeface="Times New Roman"/>
              </a:rPr>
              <a:t>“</a:t>
            </a:r>
            <a:r>
              <a:rPr sz="2400" spc="-10">
                <a:latin typeface="Verdana"/>
                <a:cs typeface="Verdana"/>
              </a:rPr>
              <a:t>52</a:t>
            </a:r>
            <a:r>
              <a:rPr sz="2400">
                <a:latin typeface="微软雅黑"/>
                <a:cs typeface="微软雅黑"/>
              </a:rPr>
              <a:t>个不准</a:t>
            </a:r>
            <a:r>
              <a:rPr sz="2400" spc="75">
                <a:latin typeface="Times New Roman"/>
                <a:cs typeface="Times New Roman"/>
              </a:rPr>
              <a:t>” </a:t>
            </a:r>
            <a:r>
              <a:rPr sz="2400">
                <a:latin typeface="微软雅黑"/>
                <a:cs typeface="微软雅黑"/>
              </a:rPr>
              <a:t>，有</a:t>
            </a:r>
            <a:r>
              <a:rPr sz="2400" spc="-10">
                <a:latin typeface="Verdana"/>
                <a:cs typeface="Verdana"/>
              </a:rPr>
              <a:t>48</a:t>
            </a:r>
            <a:r>
              <a:rPr sz="2400" spc="-5">
                <a:latin typeface="微软雅黑"/>
                <a:cs typeface="微软雅黑"/>
              </a:rPr>
              <a:t>个经修订后被吸收进新《条例》。</a:t>
            </a:r>
            <a:endParaRPr sz="2400">
              <a:latin typeface="微软雅黑"/>
              <a:cs typeface="微软雅黑"/>
            </a:endParaRPr>
          </a:p>
        </p:txBody>
      </p:sp>
      <p:sp>
        <p:nvSpPr>
          <p:cNvPr id="9" name="object 9"/>
          <p:cNvSpPr txBox="1"/>
          <p:nvPr/>
        </p:nvSpPr>
        <p:spPr>
          <a:xfrm>
            <a:off x="1050290" y="4097439"/>
            <a:ext cx="7651750" cy="398780"/>
          </a:xfrm>
          <a:prstGeom prst="rect">
            <a:avLst/>
          </a:prstGeom>
        </p:spPr>
        <p:txBody>
          <a:bodyPr vert="horz" wrap="square" lIns="0" tIns="12700" rIns="0" bIns="0" rtlCol="0">
            <a:spAutoFit/>
          </a:bodyPr>
          <a:lstStyle/>
          <a:p>
            <a:pPr marL="12700">
              <a:lnSpc>
                <a:spcPct val="100000"/>
              </a:lnSpc>
              <a:spcBef>
                <a:spcPts val="100"/>
              </a:spcBef>
            </a:pPr>
            <a:r>
              <a:rPr sz="2450">
                <a:solidFill>
                  <a:srgbClr val="A5A5A5"/>
                </a:solidFill>
                <a:latin typeface="Wingdings"/>
                <a:cs typeface="Wingdings"/>
              </a:rPr>
              <a:t></a:t>
            </a:r>
            <a:r>
              <a:rPr sz="2400" b="1" i="1" spc="-5">
                <a:solidFill>
                  <a:srgbClr val="E7E6E6"/>
                </a:solidFill>
                <a:latin typeface="微软雅黑"/>
                <a:cs typeface="微软雅黑"/>
              </a:rPr>
              <a:t>《条例》原先十大类变为六大类，“纪法分开、纪法各</a:t>
            </a:r>
            <a:endParaRPr sz="2400">
              <a:latin typeface="微软雅黑"/>
              <a:cs typeface="微软雅黑"/>
            </a:endParaRPr>
          </a:p>
        </p:txBody>
      </p:sp>
      <p:sp>
        <p:nvSpPr>
          <p:cNvPr id="10" name="object 10"/>
          <p:cNvSpPr txBox="1"/>
          <p:nvPr/>
        </p:nvSpPr>
        <p:spPr>
          <a:xfrm>
            <a:off x="1324610" y="4359821"/>
            <a:ext cx="7477759" cy="391160"/>
          </a:xfrm>
          <a:prstGeom prst="rect">
            <a:avLst/>
          </a:prstGeom>
        </p:spPr>
        <p:txBody>
          <a:bodyPr vert="horz" wrap="square" lIns="0" tIns="12700" rIns="0" bIns="0" rtlCol="0">
            <a:spAutoFit/>
          </a:bodyPr>
          <a:lstStyle/>
          <a:p>
            <a:pPr marL="12700">
              <a:lnSpc>
                <a:spcPct val="100000"/>
              </a:lnSpc>
              <a:spcBef>
                <a:spcPts val="100"/>
              </a:spcBef>
            </a:pPr>
            <a:r>
              <a:rPr sz="2400" b="1" i="1">
                <a:solidFill>
                  <a:srgbClr val="E7E6E6"/>
                </a:solidFill>
                <a:latin typeface="微软雅黑"/>
                <a:cs typeface="微软雅黑"/>
              </a:rPr>
              <a:t>表”。</a:t>
            </a:r>
            <a:r>
              <a:rPr sz="2400" b="1" i="1">
                <a:latin typeface="微软雅黑"/>
                <a:cs typeface="微软雅黑"/>
              </a:rPr>
              <a:t>原</a:t>
            </a:r>
            <a:r>
              <a:rPr sz="2400">
                <a:latin typeface="微软雅黑"/>
                <a:cs typeface="微软雅黑"/>
              </a:rPr>
              <a:t>《条例》共</a:t>
            </a:r>
            <a:r>
              <a:rPr sz="2400">
                <a:latin typeface="Verdana"/>
                <a:cs typeface="Verdana"/>
              </a:rPr>
              <a:t>3</a:t>
            </a:r>
            <a:r>
              <a:rPr sz="2400">
                <a:latin typeface="微软雅黑"/>
                <a:cs typeface="微软雅黑"/>
              </a:rPr>
              <a:t>编、</a:t>
            </a:r>
            <a:r>
              <a:rPr sz="2400" spc="-10">
                <a:latin typeface="Verdana"/>
                <a:cs typeface="Verdana"/>
              </a:rPr>
              <a:t>15</a:t>
            </a:r>
            <a:r>
              <a:rPr sz="2400">
                <a:latin typeface="微软雅黑"/>
                <a:cs typeface="微软雅黑"/>
              </a:rPr>
              <a:t>章、</a:t>
            </a:r>
            <a:r>
              <a:rPr sz="2400" spc="-10">
                <a:latin typeface="Verdana"/>
                <a:cs typeface="Verdana"/>
              </a:rPr>
              <a:t>178</a:t>
            </a:r>
            <a:r>
              <a:rPr sz="2400">
                <a:latin typeface="微软雅黑"/>
                <a:cs typeface="微软雅黑"/>
              </a:rPr>
              <a:t>条、</a:t>
            </a:r>
            <a:r>
              <a:rPr sz="2400" spc="-10">
                <a:latin typeface="Verdana"/>
                <a:cs typeface="Verdana"/>
              </a:rPr>
              <a:t>2.4</a:t>
            </a:r>
            <a:r>
              <a:rPr sz="2400" spc="-15">
                <a:latin typeface="微软雅黑"/>
                <a:cs typeface="微软雅黑"/>
              </a:rPr>
              <a:t>万余字，</a:t>
            </a:r>
            <a:endParaRPr sz="2400">
              <a:latin typeface="微软雅黑"/>
              <a:cs typeface="微软雅黑"/>
            </a:endParaRPr>
          </a:p>
        </p:txBody>
      </p:sp>
      <p:sp>
        <p:nvSpPr>
          <p:cNvPr id="11" name="object 11"/>
          <p:cNvSpPr txBox="1"/>
          <p:nvPr/>
        </p:nvSpPr>
        <p:spPr>
          <a:xfrm>
            <a:off x="1324610" y="4615853"/>
            <a:ext cx="7201534" cy="391160"/>
          </a:xfrm>
          <a:prstGeom prst="rect">
            <a:avLst/>
          </a:prstGeom>
        </p:spPr>
        <p:txBody>
          <a:bodyPr vert="horz" wrap="square" lIns="0" tIns="12700" rIns="0" bIns="0" rtlCol="0">
            <a:spAutoFit/>
          </a:bodyPr>
          <a:lstStyle/>
          <a:p>
            <a:pPr marL="12700">
              <a:lnSpc>
                <a:spcPct val="100000"/>
              </a:lnSpc>
              <a:spcBef>
                <a:spcPts val="100"/>
              </a:spcBef>
            </a:pPr>
            <a:r>
              <a:rPr sz="2400">
                <a:latin typeface="微软雅黑"/>
                <a:cs typeface="微软雅黑"/>
              </a:rPr>
              <a:t>修订后的《条例》共</a:t>
            </a:r>
            <a:r>
              <a:rPr sz="2400">
                <a:latin typeface="Verdana"/>
                <a:cs typeface="Verdana"/>
              </a:rPr>
              <a:t>3</a:t>
            </a:r>
            <a:r>
              <a:rPr sz="2400">
                <a:latin typeface="微软雅黑"/>
                <a:cs typeface="微软雅黑"/>
              </a:rPr>
              <a:t>编、</a:t>
            </a:r>
            <a:r>
              <a:rPr sz="2400" spc="-10">
                <a:latin typeface="Verdana"/>
                <a:cs typeface="Verdana"/>
              </a:rPr>
              <a:t>11</a:t>
            </a:r>
            <a:r>
              <a:rPr sz="2400">
                <a:latin typeface="微软雅黑"/>
                <a:cs typeface="微软雅黑"/>
              </a:rPr>
              <a:t>章、</a:t>
            </a:r>
            <a:r>
              <a:rPr sz="2400" spc="-10">
                <a:latin typeface="Verdana"/>
                <a:cs typeface="Verdana"/>
              </a:rPr>
              <a:t>1.7</a:t>
            </a:r>
            <a:r>
              <a:rPr sz="2400" spc="-10">
                <a:latin typeface="微软雅黑"/>
                <a:cs typeface="微软雅黑"/>
              </a:rPr>
              <a:t>万余字，新增、</a:t>
            </a:r>
            <a:endParaRPr sz="2400">
              <a:latin typeface="微软雅黑"/>
              <a:cs typeface="微软雅黑"/>
            </a:endParaRPr>
          </a:p>
        </p:txBody>
      </p:sp>
      <p:sp>
        <p:nvSpPr>
          <p:cNvPr id="12" name="object 12"/>
          <p:cNvSpPr txBox="1"/>
          <p:nvPr/>
        </p:nvSpPr>
        <p:spPr>
          <a:xfrm>
            <a:off x="1324610" y="4871885"/>
            <a:ext cx="7225030" cy="391160"/>
          </a:xfrm>
          <a:prstGeom prst="rect">
            <a:avLst/>
          </a:prstGeom>
        </p:spPr>
        <p:txBody>
          <a:bodyPr vert="horz" wrap="square" lIns="0" tIns="12700" rIns="0" bIns="0" rtlCol="0">
            <a:spAutoFit/>
          </a:bodyPr>
          <a:lstStyle/>
          <a:p>
            <a:pPr marL="12700">
              <a:lnSpc>
                <a:spcPct val="100000"/>
              </a:lnSpc>
              <a:spcBef>
                <a:spcPts val="100"/>
              </a:spcBef>
            </a:pPr>
            <a:r>
              <a:rPr sz="2400">
                <a:latin typeface="微软雅黑"/>
                <a:cs typeface="微软雅黑"/>
              </a:rPr>
              <a:t>去除、修改条文比例高达近</a:t>
            </a:r>
            <a:r>
              <a:rPr sz="2400" spc="-10">
                <a:latin typeface="Verdana"/>
                <a:cs typeface="Verdana"/>
              </a:rPr>
              <a:t>90%</a:t>
            </a:r>
            <a:r>
              <a:rPr sz="2400">
                <a:latin typeface="微软雅黑"/>
                <a:cs typeface="微软雅黑"/>
              </a:rPr>
              <a:t>。修订删除了</a:t>
            </a:r>
            <a:r>
              <a:rPr sz="2400" spc="-10">
                <a:latin typeface="Verdana"/>
                <a:cs typeface="Verdana"/>
              </a:rPr>
              <a:t>70</a:t>
            </a:r>
            <a:r>
              <a:rPr sz="2400" spc="-25">
                <a:latin typeface="微软雅黑"/>
                <a:cs typeface="微软雅黑"/>
              </a:rPr>
              <a:t>余条</a:t>
            </a:r>
            <a:endParaRPr sz="2400">
              <a:latin typeface="微软雅黑"/>
              <a:cs typeface="微软雅黑"/>
            </a:endParaRPr>
          </a:p>
        </p:txBody>
      </p:sp>
      <p:sp>
        <p:nvSpPr>
          <p:cNvPr id="13" name="object 13"/>
          <p:cNvSpPr txBox="1"/>
          <p:nvPr/>
        </p:nvSpPr>
        <p:spPr>
          <a:xfrm>
            <a:off x="1050290" y="5127917"/>
            <a:ext cx="7437755" cy="988060"/>
          </a:xfrm>
          <a:prstGeom prst="rect">
            <a:avLst/>
          </a:prstGeom>
        </p:spPr>
        <p:txBody>
          <a:bodyPr vert="horz" wrap="square" lIns="0" tIns="12700" rIns="0" bIns="0" rtlCol="0">
            <a:spAutoFit/>
          </a:bodyPr>
          <a:lstStyle/>
          <a:p>
            <a:pPr marL="287020">
              <a:lnSpc>
                <a:spcPct val="100000"/>
              </a:lnSpc>
              <a:spcBef>
                <a:spcPts val="100"/>
              </a:spcBef>
            </a:pPr>
            <a:r>
              <a:rPr sz="2400" spc="-5">
                <a:latin typeface="微软雅黑"/>
                <a:cs typeface="微软雅黑"/>
              </a:rPr>
              <a:t>与刑法、治安管理处罚法等法律法规重复的内容。</a:t>
            </a:r>
            <a:endParaRPr sz="2400">
              <a:latin typeface="微软雅黑"/>
              <a:cs typeface="微软雅黑"/>
            </a:endParaRPr>
          </a:p>
          <a:p>
            <a:pPr marL="12700">
              <a:lnSpc>
                <a:spcPct val="100000"/>
              </a:lnSpc>
              <a:spcBef>
                <a:spcPts val="1755"/>
              </a:spcBef>
            </a:pPr>
            <a:r>
              <a:rPr sz="2450">
                <a:solidFill>
                  <a:srgbClr val="A5A5A5"/>
                </a:solidFill>
                <a:latin typeface="Wingdings"/>
                <a:cs typeface="Wingdings"/>
              </a:rPr>
              <a:t></a:t>
            </a:r>
            <a:r>
              <a:rPr sz="2400" spc="-5">
                <a:solidFill>
                  <a:srgbClr val="F5310B"/>
                </a:solidFill>
                <a:latin typeface="微软雅黑"/>
                <a:cs typeface="微软雅黑"/>
              </a:rPr>
              <a:t>《准则》确立“行为高线” ；《条例》划定“行为底</a:t>
            </a:r>
            <a:endParaRPr sz="2400">
              <a:latin typeface="微软雅黑"/>
              <a:cs typeface="微软雅黑"/>
            </a:endParaRPr>
          </a:p>
        </p:txBody>
      </p:sp>
      <p:sp>
        <p:nvSpPr>
          <p:cNvPr id="14" name="object 14"/>
          <p:cNvSpPr txBox="1"/>
          <p:nvPr/>
        </p:nvSpPr>
        <p:spPr>
          <a:xfrm>
            <a:off x="1324610" y="5979325"/>
            <a:ext cx="939800" cy="391160"/>
          </a:xfrm>
          <a:prstGeom prst="rect">
            <a:avLst/>
          </a:prstGeom>
        </p:spPr>
        <p:txBody>
          <a:bodyPr vert="horz" wrap="square" lIns="0" tIns="12700" rIns="0" bIns="0" rtlCol="0">
            <a:spAutoFit/>
          </a:bodyPr>
          <a:lstStyle/>
          <a:p>
            <a:pPr marL="12700">
              <a:lnSpc>
                <a:spcPct val="100000"/>
              </a:lnSpc>
              <a:spcBef>
                <a:spcPts val="100"/>
              </a:spcBef>
            </a:pPr>
            <a:r>
              <a:rPr sz="2400" spc="-20">
                <a:solidFill>
                  <a:srgbClr val="F5310B"/>
                </a:solidFill>
                <a:latin typeface="微软雅黑"/>
                <a:cs typeface="微软雅黑"/>
              </a:rPr>
              <a:t>线”。</a:t>
            </a:r>
            <a:endParaRPr sz="2400">
              <a:latin typeface="微软雅黑"/>
              <a:cs typeface="微软雅黑"/>
            </a:endParaRPr>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object 2"/>
          <p:cNvGrpSpPr/>
          <p:nvPr/>
        </p:nvGrpSpPr>
        <p:grpSpPr>
          <a:xfrm>
            <a:off x="1041400" y="266700"/>
            <a:ext cx="7416800" cy="6428105"/>
            <a:chOff x="1041400" y="266700"/>
            <a:chExt cx="7416800" cy="6428105"/>
          </a:xfrm>
        </p:grpSpPr>
        <p:pic>
          <p:nvPicPr>
            <p:cNvPr id="3" name="object 3"/>
            <p:cNvPicPr/>
            <p:nvPr/>
          </p:nvPicPr>
          <p:blipFill>
            <a:blip r:embed="rId2"/>
            <a:stretch>
              <a:fillRect/>
            </a:stretch>
          </p:blipFill>
          <p:spPr>
            <a:xfrm>
              <a:off x="1041400" y="266700"/>
              <a:ext cx="7416800" cy="4102100"/>
            </a:xfrm>
            <a:prstGeom prst="rect">
              <a:avLst/>
            </a:prstGeom>
          </p:spPr>
        </p:pic>
        <p:pic>
          <p:nvPicPr>
            <p:cNvPr id="4" name="object 4"/>
            <p:cNvPicPr/>
            <p:nvPr/>
          </p:nvPicPr>
          <p:blipFill>
            <a:blip r:embed="rId3"/>
            <a:stretch>
              <a:fillRect/>
            </a:stretch>
          </p:blipFill>
          <p:spPr>
            <a:xfrm>
              <a:off x="1041400" y="4368800"/>
              <a:ext cx="2735262" cy="2325687"/>
            </a:xfrm>
            <a:prstGeom prst="rect">
              <a:avLst/>
            </a:prstGeom>
          </p:spPr>
        </p:pic>
      </p:grpSp>
      <p:sp>
        <p:nvSpPr>
          <p:cNvPr id="5" name="object 5"/>
          <p:cNvSpPr txBox="1"/>
          <p:nvPr/>
        </p:nvSpPr>
        <p:spPr>
          <a:xfrm>
            <a:off x="3858577" y="4410868"/>
            <a:ext cx="4648200" cy="2159000"/>
          </a:xfrm>
          <a:prstGeom prst="rect">
            <a:avLst/>
          </a:prstGeom>
        </p:spPr>
        <p:txBody>
          <a:bodyPr vert="horz" wrap="square" lIns="0" tIns="12700" rIns="0" bIns="0" rtlCol="0">
            <a:spAutoFit/>
          </a:bodyPr>
          <a:lstStyle/>
          <a:p>
            <a:pPr marL="12700" marR="5080" algn="just">
              <a:lnSpc>
                <a:spcPct val="100000"/>
              </a:lnSpc>
              <a:spcBef>
                <a:spcPts val="100"/>
              </a:spcBef>
            </a:pPr>
            <a:r>
              <a:rPr sz="2800" b="1" spc="-5">
                <a:latin typeface="Microsoft JhengHei"/>
                <a:cs typeface="Microsoft JhengHei"/>
              </a:rPr>
              <a:t>第四十六条：妄议中央大政方针，破坏党的集中统一的；丑化党和国家形象，或者诋毁、诬蔑党和国家领导人，或者歪</a:t>
            </a:r>
            <a:r>
              <a:rPr sz="2800" b="1" spc="-10">
                <a:latin typeface="Microsoft JhengHei"/>
                <a:cs typeface="Microsoft JhengHei"/>
              </a:rPr>
              <a:t>曲党史、军史的。</a:t>
            </a:r>
            <a:endParaRPr sz="2800">
              <a:latin typeface="Microsoft JhengHei"/>
              <a:cs typeface="Microsoft JhengHei"/>
            </a:endParaRPr>
          </a:p>
        </p:txBody>
      </p:sp>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1041400" y="1270000"/>
            <a:ext cx="7921625" cy="3019425"/>
          </a:xfrm>
          <a:prstGeom prst="rect">
            <a:avLst/>
          </a:prstGeom>
        </p:spPr>
      </p:pic>
      <p:sp>
        <p:nvSpPr>
          <p:cNvPr id="3" name="object 3"/>
          <p:cNvSpPr txBox="1"/>
          <p:nvPr/>
        </p:nvSpPr>
        <p:spPr>
          <a:xfrm>
            <a:off x="1266189" y="3854926"/>
            <a:ext cx="2768600" cy="299720"/>
          </a:xfrm>
          <a:prstGeom prst="rect">
            <a:avLst/>
          </a:prstGeom>
        </p:spPr>
        <p:txBody>
          <a:bodyPr vert="horz" wrap="square" lIns="0" tIns="12700" rIns="0" bIns="0" rtlCol="0">
            <a:spAutoFit/>
          </a:bodyPr>
          <a:lstStyle/>
          <a:p>
            <a:pPr marL="12700">
              <a:lnSpc>
                <a:spcPct val="100000"/>
              </a:lnSpc>
              <a:spcBef>
                <a:spcPts val="100"/>
              </a:spcBef>
            </a:pPr>
            <a:r>
              <a:rPr sz="1800" b="1" spc="-5">
                <a:solidFill>
                  <a:srgbClr val="FF5050"/>
                </a:solidFill>
                <a:latin typeface="Microsoft JhengHei"/>
                <a:cs typeface="Microsoft JhengHei"/>
              </a:rPr>
              <a:t>不如实报告个人有关事项。</a:t>
            </a:r>
            <a:endParaRPr sz="1800">
              <a:latin typeface="Microsoft JhengHei"/>
              <a:cs typeface="Microsoft JhengHei"/>
            </a:endParaRPr>
          </a:p>
        </p:txBody>
      </p:sp>
      <p:sp>
        <p:nvSpPr>
          <p:cNvPr id="4" name="object 4"/>
          <p:cNvSpPr txBox="1"/>
          <p:nvPr/>
        </p:nvSpPr>
        <p:spPr>
          <a:xfrm>
            <a:off x="1194752" y="4410709"/>
            <a:ext cx="7493000" cy="1709420"/>
          </a:xfrm>
          <a:prstGeom prst="rect">
            <a:avLst/>
          </a:prstGeom>
        </p:spPr>
        <p:txBody>
          <a:bodyPr vert="horz" wrap="square" lIns="0" tIns="12700" rIns="0" bIns="0" rtlCol="0">
            <a:spAutoFit/>
          </a:bodyPr>
          <a:lstStyle/>
          <a:p>
            <a:pPr marL="12700" marR="5080">
              <a:lnSpc>
                <a:spcPct val="100000"/>
              </a:lnSpc>
              <a:spcBef>
                <a:spcPts val="100"/>
              </a:spcBef>
            </a:pPr>
            <a:r>
              <a:rPr sz="2800" b="1" spc="-5">
                <a:latin typeface="Microsoft JhengHei"/>
                <a:cs typeface="Microsoft JhengHei"/>
              </a:rPr>
              <a:t>第六十八条：违反有关规定组织、参加自发成立的老乡会、校友会、战友会等，</a:t>
            </a:r>
            <a:endParaRPr sz="2800">
              <a:latin typeface="Microsoft JhengHei"/>
              <a:cs typeface="Microsoft JhengHei"/>
            </a:endParaRPr>
          </a:p>
          <a:p>
            <a:pPr marL="12700" marR="5080">
              <a:lnSpc>
                <a:spcPts val="3180"/>
              </a:lnSpc>
              <a:spcBef>
                <a:spcPts val="254"/>
              </a:spcBef>
            </a:pPr>
            <a:r>
              <a:rPr sz="2800" b="1" spc="-5">
                <a:latin typeface="Microsoft JhengHei"/>
                <a:cs typeface="Microsoft JhengHei"/>
              </a:rPr>
              <a:t>第七十六条：违反有关规定取得外国国籍或者获</a:t>
            </a:r>
            <a:r>
              <a:rPr sz="2800" b="1">
                <a:latin typeface="Microsoft JhengHei"/>
                <a:cs typeface="Microsoft JhengHei"/>
              </a:rPr>
              <a:t>取国</a:t>
            </a:r>
            <a:r>
              <a:rPr sz="2800" b="1">
                <a:latin typeface="Times New Roman"/>
                <a:cs typeface="Times New Roman"/>
              </a:rPr>
              <a:t>(</a:t>
            </a:r>
            <a:r>
              <a:rPr sz="2800" b="1">
                <a:latin typeface="Microsoft JhengHei"/>
                <a:cs typeface="Microsoft JhengHei"/>
              </a:rPr>
              <a:t>境</a:t>
            </a:r>
            <a:r>
              <a:rPr sz="2800" b="1">
                <a:latin typeface="Times New Roman"/>
                <a:cs typeface="Times New Roman"/>
              </a:rPr>
              <a:t>)</a:t>
            </a:r>
            <a:r>
              <a:rPr sz="2800" b="1" spc="-5">
                <a:latin typeface="Microsoft JhengHei"/>
                <a:cs typeface="Microsoft JhengHei"/>
              </a:rPr>
              <a:t>外永久居留资格、长期居留许可的，</a:t>
            </a:r>
            <a:endParaRPr sz="2800">
              <a:latin typeface="Microsoft JhengHei"/>
              <a:cs typeface="Microsoft JhengHei"/>
            </a:endParaRPr>
          </a:p>
        </p:txBody>
      </p:sp>
    </p:spTree>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1041400" y="406400"/>
            <a:ext cx="7921625" cy="3595687"/>
          </a:xfrm>
          <a:prstGeom prst="rect">
            <a:avLst/>
          </a:prstGeom>
        </p:spPr>
      </p:pic>
      <p:sp>
        <p:nvSpPr>
          <p:cNvPr id="3" name="object 3"/>
          <p:cNvSpPr txBox="1"/>
          <p:nvPr/>
        </p:nvSpPr>
        <p:spPr>
          <a:xfrm>
            <a:off x="1194752" y="4050664"/>
            <a:ext cx="7581900" cy="2585720"/>
          </a:xfrm>
          <a:prstGeom prst="rect">
            <a:avLst/>
          </a:prstGeom>
        </p:spPr>
        <p:txBody>
          <a:bodyPr vert="horz" wrap="square" lIns="0" tIns="12700" rIns="0" bIns="0" rtlCol="0">
            <a:spAutoFit/>
          </a:bodyPr>
          <a:lstStyle/>
          <a:p>
            <a:pPr marL="12700" marR="5080">
              <a:lnSpc>
                <a:spcPct val="100000"/>
              </a:lnSpc>
              <a:spcBef>
                <a:spcPts val="100"/>
              </a:spcBef>
            </a:pPr>
            <a:r>
              <a:rPr sz="2800" b="1">
                <a:latin typeface="Microsoft JhengHei"/>
                <a:cs typeface="Microsoft JhengHei"/>
              </a:rPr>
              <a:t>第八十三条、第八十四条：收受（</a:t>
            </a:r>
            <a:r>
              <a:rPr sz="2800" b="1" spc="-50">
                <a:latin typeface="Microsoft JhengHei"/>
                <a:cs typeface="Microsoft JhengHei"/>
              </a:rPr>
              <a:t>赠送 </a:t>
            </a:r>
            <a:r>
              <a:rPr sz="2800" b="1">
                <a:latin typeface="Microsoft JhengHei"/>
                <a:cs typeface="Microsoft JhengHei"/>
              </a:rPr>
              <a:t>）</a:t>
            </a:r>
            <a:r>
              <a:rPr sz="2800" b="1" spc="-20">
                <a:latin typeface="Microsoft JhengHei"/>
                <a:cs typeface="Microsoft JhengHei"/>
              </a:rPr>
              <a:t>明显超</a:t>
            </a:r>
            <a:r>
              <a:rPr sz="2800" b="1" spc="-5">
                <a:latin typeface="Microsoft JhengHei"/>
                <a:cs typeface="Microsoft JhengHei"/>
              </a:rPr>
              <a:t>出正常礼尚往来的礼品、礼金、消费卡等的，</a:t>
            </a:r>
            <a:endParaRPr sz="2800">
              <a:latin typeface="Microsoft JhengHei"/>
              <a:cs typeface="Microsoft JhengHei"/>
            </a:endParaRPr>
          </a:p>
          <a:p>
            <a:pPr marL="12700">
              <a:lnSpc>
                <a:spcPts val="3175"/>
              </a:lnSpc>
            </a:pPr>
            <a:r>
              <a:rPr sz="2800" b="1">
                <a:latin typeface="Microsoft JhengHei"/>
                <a:cs typeface="Microsoft JhengHei"/>
              </a:rPr>
              <a:t>第八十八条：违反有关规定从事营利活动</a:t>
            </a:r>
            <a:r>
              <a:rPr sz="2800" b="1">
                <a:latin typeface="Times New Roman"/>
                <a:cs typeface="Times New Roman"/>
              </a:rPr>
              <a:t>…</a:t>
            </a:r>
            <a:r>
              <a:rPr sz="2800" b="1" spc="-25">
                <a:latin typeface="Microsoft JhengHei"/>
                <a:cs typeface="Microsoft JhengHei"/>
              </a:rPr>
              <a:t>买卖</a:t>
            </a:r>
            <a:endParaRPr sz="2800">
              <a:latin typeface="Microsoft JhengHei"/>
              <a:cs typeface="Microsoft JhengHei"/>
            </a:endParaRPr>
          </a:p>
          <a:p>
            <a:pPr marL="12700">
              <a:lnSpc>
                <a:spcPct val="100000"/>
              </a:lnSpc>
              <a:spcBef>
                <a:spcPts val="180"/>
              </a:spcBef>
            </a:pPr>
            <a:r>
              <a:rPr sz="2800" b="1" spc="-5">
                <a:latin typeface="Microsoft JhengHei"/>
                <a:cs typeface="Microsoft JhengHei"/>
              </a:rPr>
              <a:t>股票或者进行其他证券投资的；</a:t>
            </a:r>
            <a:endParaRPr sz="2800">
              <a:latin typeface="Microsoft JhengHei"/>
              <a:cs typeface="Microsoft JhengHei"/>
            </a:endParaRPr>
          </a:p>
          <a:p>
            <a:pPr marL="12700" marR="94615">
              <a:lnSpc>
                <a:spcPct val="100000"/>
              </a:lnSpc>
            </a:pPr>
            <a:r>
              <a:rPr sz="2800" b="1" spc="-5">
                <a:latin typeface="Microsoft JhengHei"/>
                <a:cs typeface="Microsoft JhengHei"/>
              </a:rPr>
              <a:t>第九十七条：违反有关规定自定薪酬或者滥发津</a:t>
            </a:r>
            <a:r>
              <a:rPr sz="2800" b="1" spc="-10">
                <a:latin typeface="Microsoft JhengHei"/>
                <a:cs typeface="Microsoft JhengHei"/>
              </a:rPr>
              <a:t>贴、补贴、奖金等，</a:t>
            </a:r>
            <a:endParaRPr sz="2800">
              <a:latin typeface="Microsoft JhengHei"/>
              <a:cs typeface="Microsoft JhengHei"/>
            </a:endParaRPr>
          </a:p>
        </p:txBody>
      </p:sp>
    </p:spTree>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1041400" y="698500"/>
            <a:ext cx="7921625" cy="2419350"/>
          </a:xfrm>
          <a:prstGeom prst="rect">
            <a:avLst/>
          </a:prstGeom>
        </p:spPr>
      </p:pic>
      <p:sp>
        <p:nvSpPr>
          <p:cNvPr id="3" name="object 3"/>
          <p:cNvSpPr txBox="1">
            <a:spLocks noGrp="1"/>
          </p:cNvSpPr>
          <p:nvPr>
            <p:ph type="title"/>
          </p:nvPr>
        </p:nvSpPr>
        <p:spPr>
          <a:xfrm>
            <a:off x="1266189" y="2821463"/>
            <a:ext cx="1625600" cy="299720"/>
          </a:xfrm>
          <a:prstGeom prst="rect">
            <a:avLst/>
          </a:prstGeom>
        </p:spPr>
        <p:txBody>
          <a:bodyPr vert="horz" wrap="square" lIns="0" tIns="12700" rIns="0" bIns="0" rtlCol="0">
            <a:spAutoFit/>
          </a:bodyPr>
          <a:lstStyle/>
          <a:p>
            <a:pPr marL="12700">
              <a:lnSpc>
                <a:spcPct val="100000"/>
              </a:lnSpc>
              <a:spcBef>
                <a:spcPts val="100"/>
              </a:spcBef>
            </a:pPr>
            <a:r>
              <a:rPr sz="1800" spc="-10">
                <a:solidFill>
                  <a:srgbClr val="FF5050"/>
                </a:solidFill>
              </a:rPr>
              <a:t>群众民主权利。</a:t>
            </a:r>
            <a:endParaRPr sz="1800"/>
          </a:p>
        </p:txBody>
      </p:sp>
      <p:sp>
        <p:nvSpPr>
          <p:cNvPr id="4" name="object 4"/>
          <p:cNvSpPr txBox="1"/>
          <p:nvPr/>
        </p:nvSpPr>
        <p:spPr>
          <a:xfrm>
            <a:off x="1121727" y="3187223"/>
            <a:ext cx="7493000" cy="2989580"/>
          </a:xfrm>
          <a:prstGeom prst="rect">
            <a:avLst/>
          </a:prstGeom>
        </p:spPr>
        <p:txBody>
          <a:bodyPr vert="horz" wrap="square" lIns="0" tIns="12700" rIns="0" bIns="0" rtlCol="0">
            <a:spAutoFit/>
          </a:bodyPr>
          <a:lstStyle/>
          <a:p>
            <a:pPr marL="12700" marR="5080">
              <a:lnSpc>
                <a:spcPct val="100000"/>
              </a:lnSpc>
              <a:spcBef>
                <a:spcPts val="100"/>
              </a:spcBef>
            </a:pPr>
            <a:r>
              <a:rPr sz="2800" b="1" spc="-5">
                <a:latin typeface="Microsoft JhengHei"/>
                <a:cs typeface="Microsoft JhengHei"/>
              </a:rPr>
              <a:t>第一百零八条：对待群众态度恶劣、简单粗暴，</a:t>
            </a:r>
            <a:r>
              <a:rPr sz="2800" b="1" spc="-10">
                <a:latin typeface="Microsoft JhengHei"/>
                <a:cs typeface="Microsoft JhengHei"/>
              </a:rPr>
              <a:t>造成不良影响的；</a:t>
            </a:r>
            <a:endParaRPr sz="2800">
              <a:latin typeface="Microsoft JhengHei"/>
              <a:cs typeface="Microsoft JhengHei"/>
            </a:endParaRPr>
          </a:p>
          <a:p>
            <a:pPr marL="12700" marR="5080" algn="just">
              <a:lnSpc>
                <a:spcPct val="100000"/>
              </a:lnSpc>
            </a:pPr>
            <a:r>
              <a:rPr sz="2800" b="1" spc="-5">
                <a:latin typeface="Microsoft JhengHei"/>
                <a:cs typeface="Microsoft JhengHei"/>
              </a:rPr>
              <a:t>第一百零九条：不顾群众意愿，盲目铺摊子、上项目，致使国家、集体或者群众财产和利益遭受</a:t>
            </a:r>
            <a:r>
              <a:rPr sz="2800" b="1" spc="-10">
                <a:latin typeface="Microsoft JhengHei"/>
                <a:cs typeface="Microsoft JhengHei"/>
              </a:rPr>
              <a:t>较大损失的，</a:t>
            </a:r>
            <a:endParaRPr sz="2800">
              <a:latin typeface="Microsoft JhengHei"/>
              <a:cs typeface="Microsoft JhengHei"/>
            </a:endParaRPr>
          </a:p>
          <a:p>
            <a:pPr marL="12700" marR="5080">
              <a:lnSpc>
                <a:spcPts val="3180"/>
              </a:lnSpc>
              <a:spcBef>
                <a:spcPts val="254"/>
              </a:spcBef>
            </a:pPr>
            <a:r>
              <a:rPr sz="2800" b="1" spc="-5">
                <a:latin typeface="Microsoft JhengHei"/>
                <a:cs typeface="Microsoft JhengHei"/>
              </a:rPr>
              <a:t>第一百一十一条：不按照规定公开党务、政务、</a:t>
            </a:r>
            <a:r>
              <a:rPr sz="2800" b="1">
                <a:latin typeface="Microsoft JhengHei"/>
                <a:cs typeface="Microsoft JhengHei"/>
              </a:rPr>
              <a:t>厂务、村</a:t>
            </a:r>
            <a:r>
              <a:rPr sz="2800" b="1">
                <a:latin typeface="Times New Roman"/>
                <a:cs typeface="Times New Roman"/>
              </a:rPr>
              <a:t>(</a:t>
            </a:r>
            <a:r>
              <a:rPr sz="2800" b="1">
                <a:latin typeface="Microsoft JhengHei"/>
                <a:cs typeface="Microsoft JhengHei"/>
              </a:rPr>
              <a:t>居</a:t>
            </a:r>
            <a:r>
              <a:rPr sz="2800" b="1">
                <a:latin typeface="Times New Roman"/>
                <a:cs typeface="Times New Roman"/>
              </a:rPr>
              <a:t>)</a:t>
            </a:r>
            <a:r>
              <a:rPr sz="2800" b="1" spc="-5">
                <a:latin typeface="Microsoft JhengHei"/>
                <a:cs typeface="Microsoft JhengHei"/>
              </a:rPr>
              <a:t>务等，侵犯群众知情权，</a:t>
            </a:r>
            <a:endParaRPr sz="2800">
              <a:latin typeface="Microsoft JhengHei"/>
              <a:cs typeface="Microsoft JhengHei"/>
            </a:endParaRPr>
          </a:p>
        </p:txBody>
      </p:sp>
    </p:spTree>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1041400" y="1409700"/>
            <a:ext cx="7921625" cy="2492375"/>
          </a:xfrm>
          <a:prstGeom prst="rect">
            <a:avLst/>
          </a:prstGeom>
        </p:spPr>
      </p:pic>
      <p:sp>
        <p:nvSpPr>
          <p:cNvPr id="3" name="object 3"/>
          <p:cNvSpPr txBox="1"/>
          <p:nvPr/>
        </p:nvSpPr>
        <p:spPr>
          <a:xfrm>
            <a:off x="1121727" y="3979068"/>
            <a:ext cx="7493000" cy="2159000"/>
          </a:xfrm>
          <a:prstGeom prst="rect">
            <a:avLst/>
          </a:prstGeom>
        </p:spPr>
        <p:txBody>
          <a:bodyPr vert="horz" wrap="square" lIns="0" tIns="12700" rIns="0" bIns="0" rtlCol="0">
            <a:spAutoFit/>
          </a:bodyPr>
          <a:lstStyle/>
          <a:p>
            <a:pPr marL="12700" marR="5080">
              <a:lnSpc>
                <a:spcPct val="100000"/>
              </a:lnSpc>
              <a:spcBef>
                <a:spcPts val="100"/>
              </a:spcBef>
            </a:pPr>
            <a:r>
              <a:rPr sz="2800" b="1" spc="-5">
                <a:latin typeface="Microsoft JhengHei"/>
                <a:cs typeface="Microsoft JhengHei"/>
              </a:rPr>
              <a:t>第一百一十八条：党员领导干部违反有关规定干预和插手市场经济活动，</a:t>
            </a:r>
            <a:endParaRPr sz="2800">
              <a:latin typeface="Microsoft JhengHei"/>
              <a:cs typeface="Microsoft JhengHei"/>
            </a:endParaRPr>
          </a:p>
          <a:p>
            <a:pPr marL="12700" marR="5080" algn="just">
              <a:lnSpc>
                <a:spcPct val="100000"/>
              </a:lnSpc>
            </a:pPr>
            <a:r>
              <a:rPr sz="2800" b="1" spc="-5">
                <a:latin typeface="Microsoft JhengHei"/>
                <a:cs typeface="Microsoft JhengHei"/>
              </a:rPr>
              <a:t>第一百二十一条：在考试、录取工作中，有泄露试题、考场舞弊、涂改考卷、违规录取等违反有</a:t>
            </a:r>
            <a:r>
              <a:rPr sz="2800" b="1" spc="-10">
                <a:latin typeface="Microsoft JhengHei"/>
                <a:cs typeface="Microsoft JhengHei"/>
              </a:rPr>
              <a:t>关规定行为的，</a:t>
            </a:r>
            <a:endParaRPr sz="2800">
              <a:latin typeface="Microsoft JhengHei"/>
              <a:cs typeface="Microsoft JhengHei"/>
            </a:endParaRPr>
          </a:p>
        </p:txBody>
      </p:sp>
    </p:spTree>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1041400" y="1409700"/>
            <a:ext cx="7921625" cy="2274887"/>
          </a:xfrm>
          <a:prstGeom prst="rect">
            <a:avLst/>
          </a:prstGeom>
        </p:spPr>
      </p:pic>
      <p:sp>
        <p:nvSpPr>
          <p:cNvPr id="3" name="object 3"/>
          <p:cNvSpPr txBox="1"/>
          <p:nvPr/>
        </p:nvSpPr>
        <p:spPr>
          <a:xfrm>
            <a:off x="1121727" y="3309177"/>
            <a:ext cx="7493000" cy="2967355"/>
          </a:xfrm>
          <a:prstGeom prst="rect">
            <a:avLst/>
          </a:prstGeom>
        </p:spPr>
        <p:txBody>
          <a:bodyPr vert="horz" wrap="square" lIns="0" tIns="54610" rIns="0" bIns="0" rtlCol="0">
            <a:spAutoFit/>
          </a:bodyPr>
          <a:lstStyle/>
          <a:p>
            <a:pPr marL="156845">
              <a:lnSpc>
                <a:spcPct val="100000"/>
              </a:lnSpc>
              <a:spcBef>
                <a:spcPts val="430"/>
              </a:spcBef>
            </a:pPr>
            <a:r>
              <a:rPr sz="1800" b="1">
                <a:solidFill>
                  <a:srgbClr val="FF5050"/>
                </a:solidFill>
                <a:latin typeface="Times New Roman"/>
                <a:cs typeface="Times New Roman"/>
              </a:rPr>
              <a:t>“</a:t>
            </a:r>
            <a:r>
              <a:rPr sz="1800" b="1">
                <a:solidFill>
                  <a:srgbClr val="FF5050"/>
                </a:solidFill>
                <a:latin typeface="Microsoft JhengHei"/>
                <a:cs typeface="Microsoft JhengHei"/>
              </a:rPr>
              <a:t>包养情妇</a:t>
            </a:r>
            <a:r>
              <a:rPr sz="1800" b="1">
                <a:solidFill>
                  <a:srgbClr val="FF5050"/>
                </a:solidFill>
                <a:latin typeface="Times New Roman"/>
                <a:cs typeface="Times New Roman"/>
              </a:rPr>
              <a:t>”</a:t>
            </a:r>
            <a:r>
              <a:rPr sz="1800" b="1">
                <a:solidFill>
                  <a:srgbClr val="FF5050"/>
                </a:solidFill>
                <a:latin typeface="Microsoft JhengHei"/>
                <a:cs typeface="Microsoft JhengHei"/>
              </a:rPr>
              <a:t>，代之以</a:t>
            </a:r>
            <a:r>
              <a:rPr sz="1800" b="1">
                <a:solidFill>
                  <a:srgbClr val="FF5050"/>
                </a:solidFill>
                <a:latin typeface="Times New Roman"/>
                <a:cs typeface="Times New Roman"/>
              </a:rPr>
              <a:t>“</a:t>
            </a:r>
            <a:r>
              <a:rPr sz="1800" b="1">
                <a:solidFill>
                  <a:srgbClr val="FF5050"/>
                </a:solidFill>
                <a:latin typeface="Microsoft JhengHei"/>
                <a:cs typeface="Microsoft JhengHei"/>
              </a:rPr>
              <a:t>与他人发生不正当性关系</a:t>
            </a:r>
            <a:r>
              <a:rPr sz="1800" b="1">
                <a:solidFill>
                  <a:srgbClr val="FF5050"/>
                </a:solidFill>
                <a:latin typeface="Times New Roman"/>
                <a:cs typeface="Times New Roman"/>
              </a:rPr>
              <a:t>”</a:t>
            </a:r>
            <a:r>
              <a:rPr sz="1800" b="1" spc="-50">
                <a:solidFill>
                  <a:srgbClr val="FF5050"/>
                </a:solidFill>
                <a:latin typeface="Microsoft JhengHei"/>
                <a:cs typeface="Microsoft JhengHei"/>
              </a:rPr>
              <a:t>。</a:t>
            </a:r>
            <a:endParaRPr sz="1800">
              <a:latin typeface="Microsoft JhengHei"/>
              <a:cs typeface="Microsoft JhengHei"/>
            </a:endParaRPr>
          </a:p>
          <a:p>
            <a:pPr marL="12700" marR="5080">
              <a:lnSpc>
                <a:spcPct val="100000"/>
              </a:lnSpc>
              <a:spcBef>
                <a:spcPts val="509"/>
              </a:spcBef>
            </a:pPr>
            <a:r>
              <a:rPr sz="2800" b="1" spc="-5">
                <a:latin typeface="Microsoft JhengHei"/>
                <a:cs typeface="Microsoft JhengHei"/>
              </a:rPr>
              <a:t>第一百二十六条：生活奢靡、贪图享乐、追求低级趣味，造成不良影响的，</a:t>
            </a:r>
            <a:endParaRPr sz="2800">
              <a:latin typeface="Microsoft JhengHei"/>
              <a:cs typeface="Microsoft JhengHei"/>
            </a:endParaRPr>
          </a:p>
          <a:p>
            <a:pPr marL="12700" marR="5080">
              <a:lnSpc>
                <a:spcPct val="100000"/>
              </a:lnSpc>
            </a:pPr>
            <a:r>
              <a:rPr sz="2800" b="1" spc="-5">
                <a:latin typeface="Microsoft JhengHei"/>
                <a:cs typeface="Microsoft JhengHei"/>
              </a:rPr>
              <a:t>第一百二十七条：与他人发生不正当性关系，造</a:t>
            </a:r>
            <a:r>
              <a:rPr sz="2800" b="1" spc="-10">
                <a:latin typeface="Microsoft JhengHei"/>
                <a:cs typeface="Microsoft JhengHei"/>
              </a:rPr>
              <a:t>成不良影响的，</a:t>
            </a:r>
            <a:endParaRPr sz="2800">
              <a:latin typeface="Microsoft JhengHei"/>
              <a:cs typeface="Microsoft JhengHei"/>
            </a:endParaRPr>
          </a:p>
          <a:p>
            <a:pPr marL="12700" marR="5080">
              <a:lnSpc>
                <a:spcPct val="100000"/>
              </a:lnSpc>
            </a:pPr>
            <a:r>
              <a:rPr sz="2800" b="1" spc="-5">
                <a:latin typeface="Microsoft JhengHei"/>
                <a:cs typeface="Microsoft JhengHei"/>
              </a:rPr>
              <a:t>第一百二十八条：违背社会公序良俗，在公共场所有不当行为，造成不良影响的，</a:t>
            </a:r>
            <a:endParaRPr sz="2800">
              <a:latin typeface="Microsoft JhengHei"/>
              <a:cs typeface="Microsoft JhengHei"/>
            </a:endParaRPr>
          </a:p>
        </p:txBody>
      </p:sp>
    </p:spTree>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703512" y="1057951"/>
            <a:ext cx="4597400" cy="574040"/>
          </a:xfrm>
          <a:prstGeom prst="rect">
            <a:avLst/>
          </a:prstGeom>
        </p:spPr>
        <p:txBody>
          <a:bodyPr vert="horz" wrap="square" lIns="0" tIns="12700" rIns="0" bIns="0" rtlCol="0">
            <a:spAutoFit/>
          </a:bodyPr>
          <a:lstStyle/>
          <a:p>
            <a:pPr marL="12700">
              <a:lnSpc>
                <a:spcPct val="100000"/>
              </a:lnSpc>
              <a:spcBef>
                <a:spcPts val="100"/>
              </a:spcBef>
            </a:pPr>
            <a:r>
              <a:rPr sz="3600" spc="-45">
                <a:solidFill>
                  <a:srgbClr val="F5310B"/>
                </a:solidFill>
                <a:latin typeface="MS Gothic"/>
                <a:cs typeface="MS Gothic"/>
              </a:rPr>
              <a:t>“</a:t>
            </a:r>
            <a:r>
              <a:rPr sz="3600">
                <a:solidFill>
                  <a:srgbClr val="F5310B"/>
                </a:solidFill>
              </a:rPr>
              <a:t>最严党纪</a:t>
            </a:r>
            <a:r>
              <a:rPr sz="3600" spc="-45">
                <a:solidFill>
                  <a:srgbClr val="F5310B"/>
                </a:solidFill>
                <a:latin typeface="MS Gothic"/>
                <a:cs typeface="MS Gothic"/>
              </a:rPr>
              <a:t>”</a:t>
            </a:r>
            <a:r>
              <a:rPr sz="3600" spc="-15">
                <a:solidFill>
                  <a:srgbClr val="F5310B"/>
                </a:solidFill>
              </a:rPr>
              <a:t>十大看点</a:t>
            </a:r>
            <a:endParaRPr sz="3600">
              <a:latin typeface="MS Gothic"/>
              <a:cs typeface="MS Gothic"/>
            </a:endParaRPr>
          </a:p>
        </p:txBody>
      </p:sp>
      <p:sp>
        <p:nvSpPr>
          <p:cNvPr id="3" name="object 3"/>
          <p:cNvSpPr txBox="1"/>
          <p:nvPr/>
        </p:nvSpPr>
        <p:spPr>
          <a:xfrm>
            <a:off x="1121727" y="1751019"/>
            <a:ext cx="7463155" cy="4312920"/>
          </a:xfrm>
          <a:prstGeom prst="rect">
            <a:avLst/>
          </a:prstGeom>
        </p:spPr>
        <p:txBody>
          <a:bodyPr vert="horz" wrap="square" lIns="0" tIns="98425" rIns="0" bIns="0" rtlCol="0">
            <a:spAutoFit/>
          </a:bodyPr>
          <a:lstStyle/>
          <a:p>
            <a:pPr marL="12700">
              <a:lnSpc>
                <a:spcPct val="100000"/>
              </a:lnSpc>
              <a:spcBef>
                <a:spcPts val="775"/>
              </a:spcBef>
            </a:pPr>
            <a:r>
              <a:rPr sz="2250">
                <a:solidFill>
                  <a:srgbClr val="A5A5A5"/>
                </a:solidFill>
                <a:latin typeface="Wingdings"/>
                <a:cs typeface="Wingdings"/>
              </a:rPr>
              <a:t></a:t>
            </a:r>
            <a:r>
              <a:rPr sz="2200" b="1" i="1" spc="-10">
                <a:solidFill>
                  <a:srgbClr val="04032F"/>
                </a:solidFill>
                <a:latin typeface="微软雅黑"/>
                <a:cs typeface="微软雅黑"/>
              </a:rPr>
              <a:t>一是 “我行我素，顶风违纪”将被从重或者加重处分。</a:t>
            </a:r>
            <a:endParaRPr sz="2200">
              <a:latin typeface="微软雅黑"/>
              <a:cs typeface="微软雅黑"/>
            </a:endParaRPr>
          </a:p>
          <a:p>
            <a:pPr marL="12700">
              <a:lnSpc>
                <a:spcPct val="100000"/>
              </a:lnSpc>
              <a:spcBef>
                <a:spcPts val="675"/>
              </a:spcBef>
            </a:pPr>
            <a:r>
              <a:rPr sz="2250">
                <a:solidFill>
                  <a:srgbClr val="A5A5A5"/>
                </a:solidFill>
                <a:latin typeface="Wingdings"/>
                <a:cs typeface="Wingdings"/>
              </a:rPr>
              <a:t></a:t>
            </a:r>
            <a:r>
              <a:rPr sz="2200" b="1" i="1" spc="-10">
                <a:solidFill>
                  <a:srgbClr val="04032F"/>
                </a:solidFill>
                <a:latin typeface="微软雅黑"/>
                <a:cs typeface="微软雅黑"/>
              </a:rPr>
              <a:t>二是 “尾大不掉，妄议中央” 情节严重的将被开除党籍。</a:t>
            </a:r>
            <a:endParaRPr sz="2200">
              <a:latin typeface="微软雅黑"/>
              <a:cs typeface="微软雅黑"/>
            </a:endParaRPr>
          </a:p>
          <a:p>
            <a:pPr marL="12700">
              <a:lnSpc>
                <a:spcPct val="100000"/>
              </a:lnSpc>
              <a:spcBef>
                <a:spcPts val="675"/>
              </a:spcBef>
            </a:pPr>
            <a:r>
              <a:rPr sz="2250">
                <a:solidFill>
                  <a:srgbClr val="A5A5A5"/>
                </a:solidFill>
                <a:latin typeface="Wingdings"/>
                <a:cs typeface="Wingdings"/>
              </a:rPr>
              <a:t></a:t>
            </a:r>
            <a:r>
              <a:rPr sz="2200" b="1" i="1" spc="-10">
                <a:solidFill>
                  <a:srgbClr val="04032F"/>
                </a:solidFill>
                <a:latin typeface="微软雅黑"/>
                <a:cs typeface="微软雅黑"/>
              </a:rPr>
              <a:t>三是 “结党营私、拉帮结派”情节严重的将被开除党籍。</a:t>
            </a:r>
            <a:endParaRPr sz="2200">
              <a:latin typeface="微软雅黑"/>
              <a:cs typeface="微软雅黑"/>
            </a:endParaRPr>
          </a:p>
          <a:p>
            <a:pPr marL="12700">
              <a:lnSpc>
                <a:spcPct val="100000"/>
              </a:lnSpc>
              <a:spcBef>
                <a:spcPts val="675"/>
              </a:spcBef>
            </a:pPr>
            <a:r>
              <a:rPr sz="2250">
                <a:solidFill>
                  <a:srgbClr val="A5A5A5"/>
                </a:solidFill>
                <a:latin typeface="Wingdings"/>
                <a:cs typeface="Wingdings"/>
              </a:rPr>
              <a:t></a:t>
            </a:r>
            <a:r>
              <a:rPr sz="2200" b="1" i="1" spc="-5">
                <a:solidFill>
                  <a:srgbClr val="04032F"/>
                </a:solidFill>
                <a:latin typeface="微软雅黑"/>
                <a:cs typeface="微软雅黑"/>
              </a:rPr>
              <a:t>四是“烧香拜佛，问计于神”情节严重的将被开除党籍。</a:t>
            </a:r>
            <a:endParaRPr sz="2200">
              <a:latin typeface="微软雅黑"/>
              <a:cs typeface="微软雅黑"/>
            </a:endParaRPr>
          </a:p>
          <a:p>
            <a:pPr marL="12700">
              <a:lnSpc>
                <a:spcPct val="100000"/>
              </a:lnSpc>
              <a:spcBef>
                <a:spcPts val="680"/>
              </a:spcBef>
            </a:pPr>
            <a:r>
              <a:rPr sz="2250">
                <a:solidFill>
                  <a:srgbClr val="A5A5A5"/>
                </a:solidFill>
                <a:latin typeface="Wingdings"/>
                <a:cs typeface="Wingdings"/>
              </a:rPr>
              <a:t></a:t>
            </a:r>
            <a:r>
              <a:rPr sz="2200" b="1" i="1" spc="-10">
                <a:solidFill>
                  <a:srgbClr val="04032F"/>
                </a:solidFill>
                <a:latin typeface="微软雅黑"/>
                <a:cs typeface="微软雅黑"/>
              </a:rPr>
              <a:t>五是 “不讲原则，一团和气”者将受处分。</a:t>
            </a:r>
            <a:endParaRPr sz="2200">
              <a:latin typeface="微软雅黑"/>
              <a:cs typeface="微软雅黑"/>
            </a:endParaRPr>
          </a:p>
          <a:p>
            <a:pPr marL="12700">
              <a:lnSpc>
                <a:spcPct val="100000"/>
              </a:lnSpc>
              <a:spcBef>
                <a:spcPts val="675"/>
              </a:spcBef>
            </a:pPr>
            <a:r>
              <a:rPr sz="2250">
                <a:solidFill>
                  <a:srgbClr val="A5A5A5"/>
                </a:solidFill>
                <a:latin typeface="Wingdings"/>
                <a:cs typeface="Wingdings"/>
              </a:rPr>
              <a:t></a:t>
            </a:r>
            <a:r>
              <a:rPr sz="2200" b="1" i="1" spc="-10">
                <a:solidFill>
                  <a:srgbClr val="04032F"/>
                </a:solidFill>
                <a:latin typeface="微软雅黑"/>
                <a:cs typeface="微软雅黑"/>
              </a:rPr>
              <a:t>六是 “对党不忠，欺骗组织”者将受处分。</a:t>
            </a:r>
            <a:endParaRPr sz="2200">
              <a:latin typeface="微软雅黑"/>
              <a:cs typeface="微软雅黑"/>
            </a:endParaRPr>
          </a:p>
          <a:p>
            <a:pPr marL="12700">
              <a:lnSpc>
                <a:spcPct val="100000"/>
              </a:lnSpc>
              <a:spcBef>
                <a:spcPts val="675"/>
              </a:spcBef>
            </a:pPr>
            <a:r>
              <a:rPr sz="2250">
                <a:solidFill>
                  <a:srgbClr val="A5A5A5"/>
                </a:solidFill>
                <a:latin typeface="Wingdings"/>
                <a:cs typeface="Wingdings"/>
              </a:rPr>
              <a:t></a:t>
            </a:r>
            <a:r>
              <a:rPr sz="2200" b="1" i="1" spc="-10">
                <a:solidFill>
                  <a:srgbClr val="04032F"/>
                </a:solidFill>
                <a:latin typeface="微软雅黑"/>
                <a:cs typeface="微软雅黑"/>
              </a:rPr>
              <a:t>七是 “利益输送、以权谋私”情节严重的将被开除党籍。</a:t>
            </a:r>
            <a:endParaRPr sz="2200">
              <a:latin typeface="微软雅黑"/>
              <a:cs typeface="微软雅黑"/>
            </a:endParaRPr>
          </a:p>
          <a:p>
            <a:pPr marL="12700">
              <a:lnSpc>
                <a:spcPct val="100000"/>
              </a:lnSpc>
              <a:spcBef>
                <a:spcPts val="675"/>
              </a:spcBef>
            </a:pPr>
            <a:r>
              <a:rPr sz="2250">
                <a:solidFill>
                  <a:srgbClr val="A5A5A5"/>
                </a:solidFill>
                <a:latin typeface="Wingdings"/>
                <a:cs typeface="Wingdings"/>
              </a:rPr>
              <a:t></a:t>
            </a:r>
            <a:r>
              <a:rPr sz="2200" b="1" i="1" spc="-10">
                <a:solidFill>
                  <a:srgbClr val="04032F"/>
                </a:solidFill>
                <a:latin typeface="微软雅黑"/>
                <a:cs typeface="微软雅黑"/>
              </a:rPr>
              <a:t>八是 “婚丧喜庆、借机敛财”情节严重的将被开除党籍。</a:t>
            </a:r>
            <a:endParaRPr sz="2200">
              <a:latin typeface="微软雅黑"/>
              <a:cs typeface="微软雅黑"/>
            </a:endParaRPr>
          </a:p>
          <a:p>
            <a:pPr marL="12700">
              <a:lnSpc>
                <a:spcPct val="100000"/>
              </a:lnSpc>
              <a:spcBef>
                <a:spcPts val="675"/>
              </a:spcBef>
            </a:pPr>
            <a:r>
              <a:rPr sz="2250">
                <a:solidFill>
                  <a:srgbClr val="A5A5A5"/>
                </a:solidFill>
                <a:latin typeface="Wingdings"/>
                <a:cs typeface="Wingdings"/>
              </a:rPr>
              <a:t></a:t>
            </a:r>
            <a:r>
              <a:rPr sz="2200" b="1" i="1" spc="-5">
                <a:solidFill>
                  <a:srgbClr val="04032F"/>
                </a:solidFill>
                <a:latin typeface="微软雅黑"/>
                <a:cs typeface="微软雅黑"/>
              </a:rPr>
              <a:t>九是“怠慢群众，简单粗暴”将被处分。</a:t>
            </a:r>
            <a:endParaRPr sz="2200">
              <a:latin typeface="微软雅黑"/>
              <a:cs typeface="微软雅黑"/>
            </a:endParaRPr>
          </a:p>
          <a:p>
            <a:pPr marL="12700">
              <a:lnSpc>
                <a:spcPct val="100000"/>
              </a:lnSpc>
              <a:spcBef>
                <a:spcPts val="680"/>
              </a:spcBef>
            </a:pPr>
            <a:r>
              <a:rPr sz="2250">
                <a:solidFill>
                  <a:srgbClr val="A5A5A5"/>
                </a:solidFill>
                <a:latin typeface="Wingdings"/>
                <a:cs typeface="Wingdings"/>
              </a:rPr>
              <a:t></a:t>
            </a:r>
            <a:r>
              <a:rPr sz="2200" b="1" i="1" spc="-10">
                <a:solidFill>
                  <a:srgbClr val="04032F"/>
                </a:solidFill>
                <a:latin typeface="微软雅黑"/>
                <a:cs typeface="微软雅黑"/>
              </a:rPr>
              <a:t>十是 “生活奢靡、腐化堕落”情节严重的将被开除党籍。</a:t>
            </a:r>
            <a:endParaRPr sz="2200">
              <a:latin typeface="微软雅黑"/>
              <a:cs typeface="微软雅黑"/>
            </a:endParaRPr>
          </a:p>
        </p:txBody>
      </p:sp>
    </p:spTree>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121727" y="873937"/>
            <a:ext cx="7874000" cy="1378585"/>
          </a:xfrm>
          <a:prstGeom prst="rect">
            <a:avLst/>
          </a:prstGeom>
        </p:spPr>
        <p:txBody>
          <a:bodyPr vert="horz" wrap="square" lIns="0" tIns="108585" rIns="0" bIns="0" rtlCol="0">
            <a:spAutoFit/>
          </a:bodyPr>
          <a:lstStyle/>
          <a:p>
            <a:pPr marL="241300" indent="-228600">
              <a:lnSpc>
                <a:spcPct val="100000"/>
              </a:lnSpc>
              <a:spcBef>
                <a:spcPts val="855"/>
              </a:spcBef>
              <a:buSzPct val="101785"/>
              <a:buFont typeface="Arial"/>
              <a:buChar char="•"/>
              <a:tabLst>
                <a:tab pos="241300"/>
              </a:tabLst>
            </a:pPr>
            <a:r>
              <a:rPr sz="2800" i="1" spc="-5">
                <a:solidFill>
                  <a:srgbClr val="F5310B"/>
                </a:solidFill>
                <a:latin typeface="微软雅黑"/>
                <a:cs typeface="微软雅黑"/>
              </a:rPr>
              <a:t>堵上腐败官员自杀“司法漏洞” ：</a:t>
            </a:r>
            <a:endParaRPr sz="2800">
              <a:latin typeface="微软雅黑"/>
              <a:cs typeface="微软雅黑"/>
            </a:endParaRPr>
          </a:p>
          <a:p>
            <a:pPr marL="241300" marR="5080" indent="-228600">
              <a:lnSpc>
                <a:spcPct val="102200"/>
              </a:lnSpc>
              <a:spcBef>
                <a:spcPts val="650"/>
              </a:spcBef>
              <a:buSzPct val="102083"/>
              <a:buFont typeface="Arial"/>
              <a:buChar char="•"/>
              <a:tabLst>
                <a:tab pos="241300"/>
              </a:tabLst>
            </a:pPr>
            <a:r>
              <a:rPr sz="2400" b="1" i="1" spc="-5">
                <a:latin typeface="微软雅黑"/>
                <a:cs typeface="微软雅黑"/>
              </a:rPr>
              <a:t>据称：自杀的腐败官员能够“保住自己的职衔和名誉”；非法所得的财产也不会被追缴，能够留给家人。</a:t>
            </a:r>
            <a:endParaRPr sz="2400">
              <a:latin typeface="微软雅黑"/>
              <a:cs typeface="微软雅黑"/>
            </a:endParaRPr>
          </a:p>
        </p:txBody>
      </p:sp>
      <p:pic>
        <p:nvPicPr>
          <p:cNvPr id="3" name="object 3"/>
          <p:cNvPicPr/>
          <p:nvPr/>
        </p:nvPicPr>
        <p:blipFill>
          <a:blip r:embed="rId2"/>
          <a:stretch>
            <a:fillRect/>
          </a:stretch>
        </p:blipFill>
        <p:spPr>
          <a:xfrm>
            <a:off x="1193800" y="2641600"/>
            <a:ext cx="7632700" cy="2706687"/>
          </a:xfrm>
          <a:prstGeom prst="rect">
            <a:avLst/>
          </a:prstGeom>
        </p:spPr>
      </p:pic>
    </p:spTree>
  </p:cSld>
  <p:clrMapOvr>
    <a:masterClrMapping/>
  </p:clrMapOvr>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050290" y="649868"/>
            <a:ext cx="4654550" cy="429259"/>
          </a:xfrm>
          <a:prstGeom prst="rect">
            <a:avLst/>
          </a:prstGeom>
        </p:spPr>
        <p:txBody>
          <a:bodyPr vert="horz" wrap="square" lIns="0" tIns="12700" rIns="0" bIns="0" rtlCol="0">
            <a:spAutoFit/>
          </a:bodyPr>
          <a:lstStyle/>
          <a:p>
            <a:pPr marL="12700">
              <a:lnSpc>
                <a:spcPct val="100000"/>
              </a:lnSpc>
              <a:spcBef>
                <a:spcPts val="100"/>
              </a:spcBef>
            </a:pPr>
            <a:r>
              <a:rPr sz="2650" b="0">
                <a:solidFill>
                  <a:srgbClr val="A5A5A5"/>
                </a:solidFill>
                <a:latin typeface="Wingdings"/>
                <a:cs typeface="Wingdings"/>
              </a:rPr>
              <a:t></a:t>
            </a:r>
            <a:r>
              <a:rPr sz="2600" b="0">
                <a:solidFill>
                  <a:srgbClr val="F5310B"/>
                </a:solidFill>
                <a:latin typeface="微软雅黑"/>
                <a:cs typeface="微软雅黑"/>
              </a:rPr>
              <a:t>（三）</a:t>
            </a:r>
            <a:r>
              <a:rPr sz="2600" b="0" spc="-5">
                <a:solidFill>
                  <a:srgbClr val="F5310B"/>
                </a:solidFill>
                <a:latin typeface="微软雅黑"/>
                <a:cs typeface="微软雅黑"/>
              </a:rPr>
              <a:t>党规党纪严于国家法律</a:t>
            </a:r>
            <a:endParaRPr sz="2600">
              <a:latin typeface="微软雅黑"/>
              <a:cs typeface="微软雅黑"/>
            </a:endParaRPr>
          </a:p>
        </p:txBody>
      </p:sp>
      <p:sp>
        <p:nvSpPr>
          <p:cNvPr id="3" name="object 3"/>
          <p:cNvSpPr txBox="1"/>
          <p:nvPr/>
        </p:nvSpPr>
        <p:spPr>
          <a:xfrm>
            <a:off x="1050290" y="1463116"/>
            <a:ext cx="7701915" cy="4231640"/>
          </a:xfrm>
          <a:prstGeom prst="rect">
            <a:avLst/>
          </a:prstGeom>
        </p:spPr>
        <p:txBody>
          <a:bodyPr vert="horz" wrap="square" lIns="0" tIns="81915" rIns="0" bIns="0" rtlCol="0">
            <a:spAutoFit/>
          </a:bodyPr>
          <a:lstStyle/>
          <a:p>
            <a:pPr marL="287020" marR="56515" indent="-274320">
              <a:lnSpc>
                <a:spcPct val="79700"/>
              </a:lnSpc>
              <a:spcBef>
                <a:spcPts val="645"/>
              </a:spcBef>
            </a:pPr>
            <a:r>
              <a:rPr sz="2250">
                <a:solidFill>
                  <a:srgbClr val="A5A5A5"/>
                </a:solidFill>
                <a:latin typeface="Wingdings"/>
                <a:cs typeface="Wingdings"/>
              </a:rPr>
              <a:t></a:t>
            </a:r>
            <a:r>
              <a:rPr sz="2200" b="1">
                <a:latin typeface="微软雅黑"/>
                <a:cs typeface="微软雅黑"/>
              </a:rPr>
              <a:t>原文见</a:t>
            </a:r>
            <a:r>
              <a:rPr sz="2200" b="1" spc="-10">
                <a:latin typeface="Verdana"/>
                <a:cs typeface="Verdana"/>
              </a:rPr>
              <a:t>2014</a:t>
            </a:r>
            <a:r>
              <a:rPr sz="2200" b="1">
                <a:latin typeface="微软雅黑"/>
                <a:cs typeface="微软雅黑"/>
              </a:rPr>
              <a:t>年</a:t>
            </a:r>
            <a:r>
              <a:rPr sz="2200" b="1" spc="-10">
                <a:latin typeface="Verdana"/>
                <a:cs typeface="Verdana"/>
              </a:rPr>
              <a:t>10</a:t>
            </a:r>
            <a:r>
              <a:rPr sz="2200" b="1" spc="-5">
                <a:latin typeface="微软雅黑"/>
                <a:cs typeface="微软雅黑"/>
              </a:rPr>
              <a:t>月十八届四中全会通过的《中共中央关于全面推进依法治国若干重大问题的决定》</a:t>
            </a:r>
            <a:endParaRPr sz="2200">
              <a:latin typeface="微软雅黑"/>
              <a:cs typeface="微软雅黑"/>
            </a:endParaRPr>
          </a:p>
          <a:p>
            <a:pPr>
              <a:lnSpc>
                <a:spcPct val="100000"/>
              </a:lnSpc>
              <a:spcBef>
                <a:spcPts val="30"/>
              </a:spcBef>
            </a:pPr>
            <a:endParaRPr sz="1900">
              <a:latin typeface="微软雅黑"/>
              <a:cs typeface="微软雅黑"/>
            </a:endParaRPr>
          </a:p>
          <a:p>
            <a:pPr marL="12700">
              <a:lnSpc>
                <a:spcPts val="2430"/>
              </a:lnSpc>
              <a:spcBef>
                <a:spcPts val="5"/>
              </a:spcBef>
            </a:pPr>
            <a:r>
              <a:rPr sz="2250" spc="-10">
                <a:solidFill>
                  <a:srgbClr val="A5A5A5"/>
                </a:solidFill>
                <a:latin typeface="Wingdings"/>
                <a:cs typeface="Wingdings"/>
              </a:rPr>
              <a:t></a:t>
            </a:r>
            <a:r>
              <a:rPr sz="2200" spc="-10">
                <a:latin typeface="Verdana"/>
                <a:cs typeface="Verdana"/>
              </a:rPr>
              <a:t>2014</a:t>
            </a:r>
            <a:r>
              <a:rPr sz="2200">
                <a:latin typeface="微软雅黑"/>
                <a:cs typeface="微软雅黑"/>
              </a:rPr>
              <a:t>年</a:t>
            </a:r>
            <a:r>
              <a:rPr sz="2200" spc="-10">
                <a:latin typeface="Verdana"/>
                <a:cs typeface="Verdana"/>
              </a:rPr>
              <a:t>11</a:t>
            </a:r>
            <a:r>
              <a:rPr sz="2200">
                <a:latin typeface="微软雅黑"/>
                <a:cs typeface="微软雅黑"/>
              </a:rPr>
              <a:t>月</a:t>
            </a:r>
            <a:r>
              <a:rPr sz="2200">
                <a:latin typeface="Verdana"/>
                <a:cs typeface="Verdana"/>
              </a:rPr>
              <a:t>3</a:t>
            </a:r>
            <a:r>
              <a:rPr sz="2200" spc="-5">
                <a:latin typeface="微软雅黑"/>
                <a:cs typeface="微软雅黑"/>
              </a:rPr>
              <a:t>日，王岐山首次在《人民日报》发表署名文章</a:t>
            </a:r>
            <a:endParaRPr sz="2200">
              <a:latin typeface="微软雅黑"/>
              <a:cs typeface="微软雅黑"/>
            </a:endParaRPr>
          </a:p>
          <a:p>
            <a:pPr marL="287020">
              <a:lnSpc>
                <a:spcPts val="2065"/>
              </a:lnSpc>
            </a:pPr>
            <a:r>
              <a:rPr sz="2200" spc="-5">
                <a:latin typeface="微软雅黑"/>
                <a:cs typeface="微软雅黑"/>
              </a:rPr>
              <a:t>《坚持党的领导依规管党治党为全面推进依法治国提供根本</a:t>
            </a:r>
            <a:endParaRPr sz="2200">
              <a:latin typeface="微软雅黑"/>
              <a:cs typeface="微软雅黑"/>
            </a:endParaRPr>
          </a:p>
          <a:p>
            <a:pPr marL="287020">
              <a:lnSpc>
                <a:spcPts val="2500"/>
              </a:lnSpc>
            </a:pPr>
            <a:r>
              <a:rPr sz="2200">
                <a:latin typeface="微软雅黑"/>
                <a:cs typeface="微软雅黑"/>
              </a:rPr>
              <a:t>保证》，明确强调：</a:t>
            </a:r>
            <a:r>
              <a:rPr sz="2600" spc="-5">
                <a:solidFill>
                  <a:srgbClr val="F5310B"/>
                </a:solidFill>
                <a:latin typeface="微软雅黑"/>
                <a:cs typeface="微软雅黑"/>
              </a:rPr>
              <a:t>“申请加入中国共产党，面对党</a:t>
            </a:r>
            <a:endParaRPr sz="2600">
              <a:latin typeface="微软雅黑"/>
              <a:cs typeface="微软雅黑"/>
            </a:endParaRPr>
          </a:p>
          <a:p>
            <a:pPr marL="287020">
              <a:lnSpc>
                <a:spcPts val="2495"/>
              </a:lnSpc>
            </a:pPr>
            <a:r>
              <a:rPr sz="2600" spc="-5">
                <a:solidFill>
                  <a:srgbClr val="F5310B"/>
                </a:solidFill>
                <a:latin typeface="微软雅黑"/>
                <a:cs typeface="微软雅黑"/>
              </a:rPr>
              <a:t>旗宣过誓，就成了有组织的人，就意味着主动放弃</a:t>
            </a:r>
            <a:endParaRPr sz="2600">
              <a:latin typeface="微软雅黑"/>
              <a:cs typeface="微软雅黑"/>
            </a:endParaRPr>
          </a:p>
          <a:p>
            <a:pPr marL="287020">
              <a:lnSpc>
                <a:spcPts val="2495"/>
              </a:lnSpc>
            </a:pPr>
            <a:r>
              <a:rPr sz="2600" spc="-5">
                <a:solidFill>
                  <a:srgbClr val="F5310B"/>
                </a:solidFill>
                <a:latin typeface="微软雅黑"/>
                <a:cs typeface="微软雅黑"/>
              </a:rPr>
              <a:t>一部分普通公民享有的权利和自由，就必须多尽一</a:t>
            </a:r>
            <a:endParaRPr sz="2600">
              <a:latin typeface="微软雅黑"/>
              <a:cs typeface="微软雅黑"/>
            </a:endParaRPr>
          </a:p>
          <a:p>
            <a:pPr marL="287020">
              <a:lnSpc>
                <a:spcPts val="2495"/>
              </a:lnSpc>
            </a:pPr>
            <a:r>
              <a:rPr sz="2600" spc="-5">
                <a:solidFill>
                  <a:srgbClr val="F5310B"/>
                </a:solidFill>
                <a:latin typeface="微软雅黑"/>
                <a:cs typeface="微软雅黑"/>
              </a:rPr>
              <a:t>份义务，就要在政治上讲忠诚、组织上讲服从、行</a:t>
            </a:r>
            <a:endParaRPr sz="2600">
              <a:latin typeface="微软雅黑"/>
              <a:cs typeface="微软雅黑"/>
            </a:endParaRPr>
          </a:p>
          <a:p>
            <a:pPr marL="287020">
              <a:lnSpc>
                <a:spcPts val="2495"/>
              </a:lnSpc>
            </a:pPr>
            <a:r>
              <a:rPr sz="2600" spc="-5">
                <a:solidFill>
                  <a:srgbClr val="F5310B"/>
                </a:solidFill>
                <a:latin typeface="微软雅黑"/>
                <a:cs typeface="微软雅黑"/>
              </a:rPr>
              <a:t>动上讲纪律。党的领导干部尤其是高级干部放弃的</a:t>
            </a:r>
            <a:endParaRPr sz="2600">
              <a:latin typeface="微软雅黑"/>
              <a:cs typeface="微软雅黑"/>
            </a:endParaRPr>
          </a:p>
          <a:p>
            <a:pPr marL="287020">
              <a:lnSpc>
                <a:spcPts val="2495"/>
              </a:lnSpc>
            </a:pPr>
            <a:r>
              <a:rPr sz="2600" spc="-5">
                <a:solidFill>
                  <a:srgbClr val="F5310B"/>
                </a:solidFill>
                <a:latin typeface="微软雅黑"/>
                <a:cs typeface="微软雅黑"/>
              </a:rPr>
              <a:t>要更多，责任和担当要更大。如果执政党连自己的</a:t>
            </a:r>
            <a:endParaRPr sz="2600">
              <a:latin typeface="微软雅黑"/>
              <a:cs typeface="微软雅黑"/>
            </a:endParaRPr>
          </a:p>
          <a:p>
            <a:pPr marL="287020" marR="142240">
              <a:lnSpc>
                <a:spcPct val="80000"/>
              </a:lnSpc>
              <a:spcBef>
                <a:spcPts val="310"/>
              </a:spcBef>
            </a:pPr>
            <a:r>
              <a:rPr sz="2600" spc="-5">
                <a:solidFill>
                  <a:srgbClr val="F5310B"/>
                </a:solidFill>
                <a:latin typeface="微软雅黑"/>
                <a:cs typeface="微软雅黑"/>
              </a:rPr>
              <a:t>党规党纪都守不住、执行不下去，依法治国、依法执政就是一句空话。”</a:t>
            </a:r>
            <a:endParaRPr sz="2600">
              <a:latin typeface="微软雅黑"/>
              <a:cs typeface="微软雅黑"/>
            </a:endParaRPr>
          </a:p>
        </p:txBody>
      </p:sp>
    </p:spTree>
  </p:cSld>
  <p:clrMapOvr>
    <a:masterClrMapping/>
  </p:clrMapOvr>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194752" y="1114681"/>
            <a:ext cx="7721600" cy="3134360"/>
          </a:xfrm>
          <a:prstGeom prst="rect">
            <a:avLst/>
          </a:prstGeom>
        </p:spPr>
        <p:txBody>
          <a:bodyPr vert="horz" wrap="square" lIns="0" tIns="60960" rIns="0" bIns="0" rtlCol="0">
            <a:spAutoFit/>
          </a:bodyPr>
          <a:lstStyle/>
          <a:p>
            <a:pPr marL="241300" marR="360680" indent="-228600">
              <a:lnSpc>
                <a:spcPts val="3020"/>
              </a:lnSpc>
              <a:spcBef>
                <a:spcPts val="480"/>
              </a:spcBef>
              <a:buSzPct val="101785"/>
              <a:buFont typeface="Arial"/>
              <a:buChar char="•"/>
              <a:tabLst>
                <a:tab pos="241300"/>
              </a:tabLst>
            </a:pPr>
            <a:r>
              <a:rPr sz="2800" b="1" spc="-5">
                <a:solidFill>
                  <a:srgbClr val="E7E6E6"/>
                </a:solidFill>
                <a:latin typeface="微软雅黑"/>
                <a:cs typeface="微软雅黑"/>
              </a:rPr>
              <a:t>为什么十八届四中全会《决定》强调“党规党</a:t>
            </a:r>
            <a:r>
              <a:rPr sz="2800" b="1" spc="-10">
                <a:solidFill>
                  <a:srgbClr val="E7E6E6"/>
                </a:solidFill>
                <a:latin typeface="微软雅黑"/>
                <a:cs typeface="微软雅黑"/>
              </a:rPr>
              <a:t>纪严于国家法律”？</a:t>
            </a:r>
            <a:endParaRPr sz="2800">
              <a:latin typeface="微软雅黑"/>
              <a:cs typeface="微软雅黑"/>
            </a:endParaRPr>
          </a:p>
          <a:p>
            <a:pPr marL="241300" marR="5080" indent="-228600">
              <a:lnSpc>
                <a:spcPts val="3020"/>
              </a:lnSpc>
              <a:spcBef>
                <a:spcPts val="2980"/>
              </a:spcBef>
              <a:buSzPct val="101785"/>
              <a:buFont typeface="Arial"/>
              <a:buChar char="•"/>
              <a:tabLst>
                <a:tab pos="241300"/>
              </a:tabLst>
            </a:pPr>
            <a:r>
              <a:rPr sz="2800" b="1">
                <a:latin typeface="Times New Roman"/>
                <a:cs typeface="Times New Roman"/>
              </a:rPr>
              <a:t>——</a:t>
            </a:r>
            <a:r>
              <a:rPr sz="2800" b="1" spc="-5">
                <a:latin typeface="微软雅黑"/>
                <a:cs typeface="微软雅黑"/>
              </a:rPr>
              <a:t>我们党肩负崇高使命和历史责任，惟有坚</a:t>
            </a:r>
            <a:r>
              <a:rPr sz="2800" b="1" spc="-50">
                <a:latin typeface="微软雅黑"/>
                <a:cs typeface="微软雅黑"/>
              </a:rPr>
              <a:t> </a:t>
            </a:r>
            <a:r>
              <a:rPr sz="2800" b="1">
                <a:latin typeface="微软雅黑"/>
                <a:cs typeface="微软雅黑"/>
              </a:rPr>
              <a:t>守</a:t>
            </a:r>
            <a:r>
              <a:rPr sz="2800" b="1">
                <a:latin typeface="Times New Roman"/>
                <a:cs typeface="Times New Roman"/>
              </a:rPr>
              <a:t>“</a:t>
            </a:r>
            <a:r>
              <a:rPr sz="2800" b="1">
                <a:solidFill>
                  <a:srgbClr val="E7E6E6"/>
                </a:solidFill>
                <a:latin typeface="微软雅黑"/>
                <a:cs typeface="微软雅黑"/>
              </a:rPr>
              <a:t>纪律严明性</a:t>
            </a:r>
            <a:r>
              <a:rPr sz="2800" b="1">
                <a:latin typeface="Times New Roman"/>
                <a:cs typeface="Times New Roman"/>
              </a:rPr>
              <a:t>”</a:t>
            </a:r>
            <a:r>
              <a:rPr sz="2800" b="1" spc="-5">
                <a:latin typeface="微软雅黑"/>
                <a:cs typeface="微软雅黑"/>
              </a:rPr>
              <a:t>，强调制度治党、严明党规党</a:t>
            </a:r>
            <a:r>
              <a:rPr sz="2800" b="1" spc="-50">
                <a:latin typeface="微软雅黑"/>
                <a:cs typeface="微软雅黑"/>
              </a:rPr>
              <a:t> </a:t>
            </a:r>
            <a:r>
              <a:rPr sz="2800" b="1">
                <a:latin typeface="微软雅黑"/>
                <a:cs typeface="微软雅黑"/>
              </a:rPr>
              <a:t>纪，才能永葆</a:t>
            </a:r>
            <a:r>
              <a:rPr sz="2800" b="1">
                <a:solidFill>
                  <a:srgbClr val="E7E6E6"/>
                </a:solidFill>
                <a:latin typeface="微软雅黑"/>
                <a:cs typeface="微软雅黑"/>
              </a:rPr>
              <a:t>理论先进性</a:t>
            </a:r>
            <a:r>
              <a:rPr sz="2800" b="1">
                <a:latin typeface="微软雅黑"/>
                <a:cs typeface="微软雅黑"/>
              </a:rPr>
              <a:t>、</a:t>
            </a:r>
            <a:r>
              <a:rPr sz="2800" b="1">
                <a:solidFill>
                  <a:srgbClr val="E7E6E6"/>
                </a:solidFill>
                <a:latin typeface="微软雅黑"/>
                <a:cs typeface="微软雅黑"/>
              </a:rPr>
              <a:t>信念坚定性</a:t>
            </a:r>
            <a:r>
              <a:rPr sz="2800" b="1">
                <a:latin typeface="微软雅黑"/>
                <a:cs typeface="微软雅黑"/>
              </a:rPr>
              <a:t>、</a:t>
            </a:r>
            <a:r>
              <a:rPr sz="2800" b="1" spc="-25">
                <a:solidFill>
                  <a:srgbClr val="E7E6E6"/>
                </a:solidFill>
                <a:latin typeface="微软雅黑"/>
                <a:cs typeface="微软雅黑"/>
              </a:rPr>
              <a:t>成员</a:t>
            </a:r>
            <a:r>
              <a:rPr sz="2800" b="1" spc="-50">
                <a:solidFill>
                  <a:srgbClr val="E7E6E6"/>
                </a:solidFill>
                <a:latin typeface="微软雅黑"/>
                <a:cs typeface="微软雅黑"/>
              </a:rPr>
              <a:t> </a:t>
            </a:r>
            <a:r>
              <a:rPr sz="2800" b="1">
                <a:solidFill>
                  <a:srgbClr val="E7E6E6"/>
                </a:solidFill>
                <a:latin typeface="微软雅黑"/>
                <a:cs typeface="微软雅黑"/>
              </a:rPr>
              <a:t>广泛性</a:t>
            </a:r>
            <a:r>
              <a:rPr sz="2800" b="1">
                <a:latin typeface="微软雅黑"/>
                <a:cs typeface="微软雅黑"/>
              </a:rPr>
              <a:t>、</a:t>
            </a:r>
            <a:r>
              <a:rPr sz="2800" b="1">
                <a:solidFill>
                  <a:srgbClr val="E7E6E6"/>
                </a:solidFill>
                <a:latin typeface="微软雅黑"/>
                <a:cs typeface="微软雅黑"/>
              </a:rPr>
              <a:t>目标崇高性</a:t>
            </a:r>
            <a:r>
              <a:rPr sz="2800" b="1">
                <a:latin typeface="微软雅黑"/>
                <a:cs typeface="微软雅黑"/>
              </a:rPr>
              <a:t>、</a:t>
            </a:r>
            <a:r>
              <a:rPr sz="2800" b="1">
                <a:solidFill>
                  <a:srgbClr val="E7E6E6"/>
                </a:solidFill>
                <a:latin typeface="微软雅黑"/>
                <a:cs typeface="微软雅黑"/>
              </a:rPr>
              <a:t>组织严密性</a:t>
            </a:r>
            <a:r>
              <a:rPr sz="2800" b="1" spc="-10">
                <a:latin typeface="微软雅黑"/>
                <a:cs typeface="微软雅黑"/>
              </a:rPr>
              <a:t>等等独特优</a:t>
            </a:r>
            <a:r>
              <a:rPr sz="2800" b="1" spc="-50">
                <a:latin typeface="微软雅黑"/>
                <a:cs typeface="微软雅黑"/>
              </a:rPr>
              <a:t> </a:t>
            </a:r>
            <a:r>
              <a:rPr sz="2800" b="1" spc="-5">
                <a:latin typeface="微软雅黑"/>
                <a:cs typeface="微软雅黑"/>
              </a:rPr>
              <a:t>势，才能保证党和国家事业永远立于不败之地。</a:t>
            </a:r>
            <a:endParaRPr sz="2800">
              <a:latin typeface="微软雅黑"/>
              <a:cs typeface="微软雅黑"/>
            </a:endParaRPr>
          </a:p>
        </p:txBody>
      </p:sp>
    </p:spTree>
  </p:cSld>
  <p:clrMapOvr>
    <a:masterClrMapping/>
  </p:clrMapOvr>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https://d.book118.com/028035050027006025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202</Paragraphs>
  <Slides>36</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36</vt:i4>
      </vt:variant>
    </vt:vector>
  </HeadingPairs>
  <TitlesOfParts>
    <vt:vector baseType="lpstr" size="47">
      <vt:lpstr>Arial</vt:lpstr>
      <vt:lpstr>Calibri</vt:lpstr>
      <vt:lpstr>Microsoft JhengHei</vt:lpstr>
      <vt:lpstr>Times New Roman</vt:lpstr>
      <vt:lpstr>宋体</vt:lpstr>
      <vt:lpstr>微软雅黑</vt:lpstr>
      <vt:lpstr>Verdana</vt:lpstr>
      <vt:lpstr>Consolas</vt:lpstr>
      <vt:lpstr>MS Gothic</vt:lpstr>
      <vt:lpstr>Wingdings</vt:lpstr>
      <vt:lpstr>Office Theme</vt:lpstr>
      <vt:lpstr>“两学一做”学习教育</vt:lpstr>
      <vt:lpstr>讲课内容：</vt:lpstr>
      <vt:lpstr>PowerPoint Presentation</vt:lpstr>
      <vt:lpstr>学习教育内容：</vt:lpstr>
      <vt:lpstr>一.党章党规基本知识</vt:lpstr>
      <vt:lpstr>“学党章党规”背景</vt:lpstr>
      <vt:lpstr>浙江2015年党章党规党纪专题集中轮训</vt:lpstr>
      <vt:lpstr>原因1：党员队伍规模庞大</vt:lpstr>
      <vt:lpstr>备用页，如无需添加内容可删除本页</vt:lpstr>
      <vt:lpstr>发展党员新常态：控量提质</vt:lpstr>
      <vt:lpstr>原因2：不良政治生态问题</vt:lpstr>
      <vt:lpstr>改革开放以来，中国共产党带领人民实现了快速发展和神奇崛起，但腐败问题也已连续多年成为中国老百姓最为关注的十大社会热点焦点问题。</vt:lpstr>
      <vt:lpstr>PowerPoint Presentation</vt:lpstr>
      <vt:lpstr>备用页，如无需添加内容可删除本页</vt:lpstr>
      <vt:lpstr>PowerPoint Presentation</vt:lpstr>
      <vt:lpstr>PowerPoint Presentation</vt:lpstr>
      <vt:lpstr>PowerPoint Presentation</vt:lpstr>
      <vt:lpstr>PowerPoint Presentation</vt:lpstr>
      <vt:lpstr>备用页，如无需添加内容可删除本页</vt:lpstr>
      <vt:lpstr>PowerPoint Presentation</vt:lpstr>
      <vt:lpstr>PowerPoint Presentation</vt:lpstr>
      <vt:lpstr>PowerPoint Presentation</vt:lpstr>
      <vt:lpstr>PowerPoint Presentation</vt:lpstr>
      <vt:lpstr>PowerPoint Presentation</vt:lpstr>
      <vt:lpstr>中国共产党纪律处分条例：“史上最严党纪戒尺”</vt:lpstr>
      <vt:lpstr>PowerPoint Presentation</vt:lpstr>
      <vt:lpstr>PowerPoint Presentation</vt:lpstr>
      <vt:lpstr>PowerPoint Presentation</vt:lpstr>
      <vt:lpstr>群众民主权利。</vt:lpstr>
      <vt:lpstr>PowerPoint Presentation</vt:lpstr>
      <vt:lpstr>PowerPoint Presentation</vt:lpstr>
      <vt:lpstr>“最严党纪”十大看点</vt:lpstr>
      <vt:lpstr>PowerPoint Presentation</vt:lpstr>
      <vt:lpstr>（三）党规党纪严于国家法律</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2024-09-01T17:18:01.789</cp:lastPrinted>
  <dcterms:created xsi:type="dcterms:W3CDTF">2024-09-01T09:18:01Z</dcterms:created>
  <dcterms:modified xsi:type="dcterms:W3CDTF">2024-09-01T09:18:03Z</dcterms:modified>
</cp:coreProperties>
</file>