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18E91-BF4A-4F38-9BDB-1B61F281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B79E9-2B35-4C36-AE66-56DB987CB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38FBE-9544-4420-90A6-46997C9E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21B30-E49A-43C9-B79D-59CA8CC9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81AEB2-5309-4BFF-8467-3BEC0EB4C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7B2F9-52DE-445E-B987-569E9C80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1409E-DFBB-408E-B1E4-6C056B51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8140F-532F-4D98-B473-F91FB9C02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060CF-8B73-46FE-9F10-D90E21238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E8C73-685E-4430-811D-CC3A11C9A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65802-ABC4-47A0-813D-8889C4EBF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003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00638" y="1313076"/>
            <a:ext cx="5233670" cy="737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895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肉毒素可行性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sp>
        <p:nvSpPr>
          <p:cNvPr id="3" name="path"/>
          <p:cNvSpPr/>
          <p:nvPr/>
        </p:nvSpPr>
        <p:spPr>
          <a:xfrm>
            <a:off x="958956" y="4948611"/>
            <a:ext cx="162576" cy="384069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path"/>
          <p:cNvSpPr/>
          <p:nvPr/>
        </p:nvSpPr>
        <p:spPr>
          <a:xfrm>
            <a:off x="958956" y="5502857"/>
            <a:ext cx="162576" cy="384068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textbox 6"/>
          <p:cNvSpPr/>
          <p:nvPr/>
        </p:nvSpPr>
        <p:spPr>
          <a:xfrm>
            <a:off x="5472398" y="1581309"/>
            <a:ext cx="3870325" cy="3650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1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肉毒素技术可行性分析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肉毒素市场可行性分析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肉毒素经济可行性分析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毒素法规政策环境分析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87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毒素风险评估与应对策略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83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8" name="textbox 8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9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801535" y="-7132"/>
            <a:ext cx="4658995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6000"/>
              </a:lnSpc>
              <a:spcBef>
                <a:spcPts val="2775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981716" algn="l" rtl="0" eaLnBrk="0">
              <a:lnSpc>
                <a:spcPct val="92000"/>
              </a:lnSpc>
              <a:spcBef>
                <a:spcPts val="4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804337" y="4280899"/>
            <a:ext cx="6652894" cy="1155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6"/>
              </a:lnSpc>
            </a:pPr>
            <a:endParaRPr lang="Arial" altLang="Arial" sz="100"/>
          </a:p>
          <a:p>
            <a:pPr marL="13804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8000" algn="l" rtl="0" eaLnBrk="0">
              <a:lnSpc>
                <a:spcPct val="151000"/>
              </a:lnSpc>
              <a:spcBef>
                <a:spcPts val="7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随着人们对美的追求和医疗技术的发展，肉毒素作为一种常见的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疗美容手段，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越来越受到关注。然而，对于其可行性及潜在风险，仍需进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深入研究和探讨。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876858" y="1746568"/>
            <a:ext cx="6463029" cy="1136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6"/>
              </a:lnSpc>
            </a:pPr>
            <a:endParaRPr lang="Arial" altLang="Arial" sz="100"/>
          </a:p>
          <a:p>
            <a:pPr marL="15519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2700" indent="1142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本报告旨在分析肉毒素在医疗美容领域的可行性，包括其市场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需求、安全性、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有效性及潜在风险等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面。</a:t>
            </a:r>
            <a:endParaRPr lang="Microsoft YaHei" altLang="Microsoft YaHei" sz="1500"/>
          </a:p>
        </p:txBody>
      </p:sp>
      <p:sp>
        <p:nvSpPr>
          <p:cNvPr id="22" name="textbox 22"/>
          <p:cNvSpPr/>
          <p:nvPr/>
        </p:nvSpPr>
        <p:spPr>
          <a:xfrm>
            <a:off x="442262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2" y="331168"/>
            <a:ext cx="515575" cy="439820"/>
            <a:chExt cx="515575" cy="439820"/>
          </a:xfrm>
        </p:grpSpPr>
        <p:sp>
          <p:nvSpPr>
            <p:cNvPr id="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2" y="126064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2" y="243838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2" y="361612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960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textbox 48"/>
          <p:cNvSpPr/>
          <p:nvPr/>
        </p:nvSpPr>
        <p:spPr>
          <a:xfrm>
            <a:off x="3623536" y="4001937"/>
            <a:ext cx="7261859" cy="1851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4"/>
              </a:lnSpc>
            </a:pPr>
            <a:endParaRPr lang="Arial" altLang="Arial" sz="100"/>
          </a:p>
          <a:p>
            <a:pPr marL="312425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  <a:endParaRPr lang="Microsoft YaHei" altLang="Microsoft YaHei" sz="2000"/>
          </a:p>
          <a:p>
            <a:pPr marL="12700" indent="8763" algn="l" rtl="0" eaLnBrk="0">
              <a:lnSpc>
                <a:spcPct val="151000"/>
              </a:lnSpc>
              <a:spcBef>
                <a:spcPts val="133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随着人口老龄化趋势的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加剧和消费者对面部年轻化需求的增加，肉毒素市场仍具有较大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的增长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潜力。未来，肉毒素的应用领域可能会进一步拓展，如治疗多汗症、偏头痛等疾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病。同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时，随着技术的不断进步和新产品的研发，肉毒素的安全性和有效性将得到进一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3253866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步提升</a:t>
            </a:r>
            <a:r>
              <a:rPr sz="14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49" name="textbox 49"/>
          <p:cNvSpPr/>
          <p:nvPr/>
        </p:nvSpPr>
        <p:spPr>
          <a:xfrm>
            <a:off x="3622584" y="2401426"/>
            <a:ext cx="7263130" cy="900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38798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目前，全球肉毒素市场规模持续扩大，产品种类日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益丰富。在医疗美容领域，肉毒素被</a:t>
            </a:r>
            <a:endParaRPr lang="Microsoft YaHei" altLang="Microsoft YaHei" sz="1500"/>
          </a:p>
          <a:p>
            <a:pPr marL="12700" algn="l" rtl="0" eaLnBrk="0">
              <a:lnSpc>
                <a:spcPct val="83000"/>
              </a:lnSpc>
              <a:spcBef>
                <a:spcPts val="105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应用于去除皱纹、瘦脸、瘦腿等方面。同时，市场竞争激烈，各国监管政策逐渐严</a:t>
            </a:r>
            <a:endParaRPr lang="Microsoft YaHei" altLang="Microsoft YaHei" sz="1500"/>
          </a:p>
          <a:p>
            <a:pPr marL="3442461" algn="l" rtl="0" eaLnBrk="0">
              <a:lnSpc>
                <a:spcPts val="2691"/>
              </a:lnSpc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50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52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4" name="textbox 54"/>
          <p:cNvSpPr/>
          <p:nvPr/>
        </p:nvSpPr>
        <p:spPr>
          <a:xfrm>
            <a:off x="442262" y="318468"/>
            <a:ext cx="4599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80518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肉毒素市场现状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及前景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2" y="331168"/>
            <a:ext cx="515575" cy="439820"/>
            <a:chExt cx="515575" cy="439820"/>
          </a:xfrm>
        </p:grpSpPr>
        <p:sp>
          <p:nvSpPr>
            <p:cNvPr id="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2" y="126064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2" y="243838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2" y="361612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5" name="textbox 75"/>
          <p:cNvSpPr/>
          <p:nvPr/>
        </p:nvSpPr>
        <p:spPr>
          <a:xfrm>
            <a:off x="6735087" y="1640244"/>
            <a:ext cx="104521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9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7" name="textbox 77"/>
          <p:cNvSpPr/>
          <p:nvPr/>
        </p:nvSpPr>
        <p:spPr>
          <a:xfrm>
            <a:off x="801535" y="-7132"/>
            <a:ext cx="6772275" cy="3743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r" rtl="0" eaLnBrk="0">
              <a:lnSpc>
                <a:spcPct val="92000"/>
              </a:lnSpc>
              <a:spcBef>
                <a:spcPts val="4"/>
              </a:spcBef>
            </a:pP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肉毒素技术可行性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9" name="picture 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14" name="group 14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80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1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2" name="textbox 82"/>
            <p:cNvSpPr/>
            <p:nvPr/>
          </p:nvSpPr>
          <p:spPr>
            <a:xfrm>
              <a:off x="314254" y="217390"/>
              <a:ext cx="3072129" cy="12357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349"/>
                </a:lnSpc>
              </a:pPr>
              <a:endParaRPr lang="Arial" altLang="Arial" sz="100"/>
            </a:p>
            <a:p>
              <a:pPr marL="25508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发酵生产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特定的微生物发酵过程，产生含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有肉毒素的发酵液。</a:t>
              </a:r>
              <a:endParaRPr lang="Microsoft YaHei" altLang="Microsoft YaHei" sz="15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18" name="group 18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83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4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5" name="textbox 85"/>
            <p:cNvSpPr/>
            <p:nvPr/>
          </p:nvSpPr>
          <p:spPr>
            <a:xfrm>
              <a:off x="314634" y="218206"/>
              <a:ext cx="3071495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48"/>
                </a:lnSpc>
              </a:pPr>
              <a:endParaRPr lang="Arial" altLang="Arial" sz="100"/>
            </a:p>
            <a:p>
              <a:pPr marL="24516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分离纯化</a:t>
              </a:r>
              <a:endParaRPr lang="Microsoft YaHei" altLang="Microsoft YaHei" sz="16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4223" indent="-1523" algn="l" rtl="0" eaLnBrk="0">
                <a:lnSpc>
                  <a:spcPct val="12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物理和化学方法，将发酵液中的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肉毒素分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离出来，并进行纯化，得到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高纯度的肉毒素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22" name="group 22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86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7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8" name="textbox 88"/>
            <p:cNvSpPr/>
            <p:nvPr/>
          </p:nvSpPr>
          <p:spPr>
            <a:xfrm>
              <a:off x="313111" y="218205"/>
              <a:ext cx="3072764" cy="1508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478"/>
                </a:lnSpc>
              </a:pPr>
              <a:endParaRPr lang="Arial" altLang="Arial" sz="100"/>
            </a:p>
            <a:p>
              <a:pPr marL="27875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剂加工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纯化后的肉毒素进行制剂加工，包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添加稳定剂、保护剂等，以提高其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稳定性和安全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26" name="group 26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89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0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1" name="textbox 91"/>
            <p:cNvSpPr/>
            <p:nvPr/>
          </p:nvSpPr>
          <p:spPr>
            <a:xfrm>
              <a:off x="313301" y="218409"/>
              <a:ext cx="3072764" cy="15125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432"/>
                </a:lnSpc>
              </a:pPr>
              <a:endParaRPr lang="Arial" altLang="Arial" sz="100"/>
            </a:p>
            <a:p>
              <a:pPr marL="26461" algn="l" rtl="0" eaLnBrk="0">
                <a:lnSpc>
                  <a:spcPct val="90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  <a:endParaRPr lang="Microsoft YaHei" altLang="Microsoft YaHei" sz="16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523" algn="l" rtl="0" eaLnBrk="0">
                <a:lnSpc>
                  <a:spcPct val="12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产出的肉毒素进行质量控制，包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括检测纯度、活性、安全性等指标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确保产品质量符合标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准。</a:t>
              </a:r>
              <a:endParaRPr lang="Microsoft YaHei" altLang="Microsoft YaHei" sz="1500"/>
            </a:p>
          </p:txBody>
        </p:sp>
      </p:grpSp>
      <p:sp>
        <p:nvSpPr>
          <p:cNvPr id="92" name="textbox 92"/>
          <p:cNvSpPr/>
          <p:nvPr/>
        </p:nvSpPr>
        <p:spPr>
          <a:xfrm>
            <a:off x="442262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80518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肉毒素生产工艺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2" y="331168"/>
            <a:ext cx="515575" cy="439820"/>
            <a:chExt cx="515575" cy="439820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2" y="126064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2" y="243838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2" y="361612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textbox 115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marL="669657" algn="l" rtl="0" eaLnBrk="0">
                <a:lnSpc>
                  <a:spcPct val="91000"/>
                </a:lnSpc>
                <a:spcBef>
                  <a:spcPts val="7"/>
                </a:spcBef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制剂加工技术</a:t>
              </a:r>
              <a:endParaRPr lang="Microsoft YaHei" altLang="Microsoft YaHei" sz="16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textbox 117"/>
            <p:cNvSpPr/>
            <p:nvPr/>
          </p:nvSpPr>
          <p:spPr>
            <a:xfrm>
              <a:off x="-12700" y="-12700"/>
              <a:ext cx="9466580" cy="691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Arial" altLang="Arial" sz="1000"/>
            </a:p>
            <a:p>
              <a:pPr algn="l" rtl="0" eaLnBrk="0">
                <a:lnSpc>
                  <a:spcPct val="7966"/>
                </a:lnSpc>
              </a:pPr>
              <a:endParaRPr lang="Arial" altLang="Arial" sz="100"/>
            </a:p>
            <a:p>
              <a:pPr marL="611433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酵过程控制</a:t>
              </a:r>
              <a:endParaRPr lang="Microsoft YaHei" altLang="Microsoft YaHei" sz="16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118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textbox 119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marL="631245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离纯化技术</a:t>
              </a:r>
              <a:endParaRPr lang="Microsoft YaHei" altLang="Microsoft YaHei" sz="1600"/>
            </a:p>
          </p:txBody>
        </p:sp>
      </p:grpSp>
      <p:sp>
        <p:nvSpPr>
          <p:cNvPr id="120" name="textbox 120"/>
          <p:cNvSpPr/>
          <p:nvPr/>
        </p:nvSpPr>
        <p:spPr>
          <a:xfrm>
            <a:off x="2404522" y="5755575"/>
            <a:ext cx="8748394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0"/>
              </a:lnSpc>
            </a:pPr>
            <a:endParaRPr lang="Arial" altLang="Arial" sz="100"/>
          </a:p>
          <a:p>
            <a:pPr marL="26606" algn="l" rtl="0" eaLnBrk="0">
              <a:lnSpc>
                <a:spcPct val="83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肉毒素制剂的加工需要考虑到稳定性、安全性等因素，技术要求较高。解决方案包括开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新型制剂技术、</a:t>
            </a:r>
            <a:endParaRPr lang="Microsoft YaHei" altLang="Microsoft YaHei" sz="1500"/>
          </a:p>
          <a:p>
            <a:pPr marL="12700" algn="l" rtl="0" eaLnBrk="0">
              <a:lnSpc>
                <a:spcPts val="2703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选用合适的稳定剂和保护剂、优化制剂配方等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1" name="textbox 121"/>
          <p:cNvSpPr/>
          <p:nvPr/>
        </p:nvSpPr>
        <p:spPr>
          <a:xfrm>
            <a:off x="2386177" y="2250685"/>
            <a:ext cx="876744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微生物发酵过程中，容易受到环境因素的影响，导致产量和质量的不稳定。解决方案包括优化发酵条件、选用高性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1300"/>
          </a:p>
          <a:p>
            <a:pPr marL="14757" algn="l" rtl="0" eaLnBrk="0">
              <a:lnSpc>
                <a:spcPts val="2427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菌株、实现发酵过程的自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动化控制等。</a:t>
            </a:r>
            <a:endParaRPr lang="Microsoft YaHei" altLang="Microsoft YaHei" sz="1300"/>
          </a:p>
        </p:txBody>
      </p:sp>
      <p:sp>
        <p:nvSpPr>
          <p:cNvPr id="122" name="textbox 122"/>
          <p:cNvSpPr/>
          <p:nvPr/>
        </p:nvSpPr>
        <p:spPr>
          <a:xfrm>
            <a:off x="2385834" y="3987397"/>
            <a:ext cx="876808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25387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肉毒素的分离纯化是生产过程中的关键环节，技术难度较大。解决方案包括开发高效分离纯化技术、优化分离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化条</a:t>
            </a:r>
            <a:endParaRPr lang="Microsoft YaHei" altLang="Microsoft YaHei" sz="1300"/>
          </a:p>
          <a:p>
            <a:pPr marL="12700" algn="l" rtl="0" eaLnBrk="0">
              <a:lnSpc>
                <a:spcPts val="2425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件、提高产品纯度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3" name="textbox 123"/>
          <p:cNvSpPr/>
          <p:nvPr/>
        </p:nvSpPr>
        <p:spPr>
          <a:xfrm>
            <a:off x="892244" y="331596"/>
            <a:ext cx="3768725" cy="48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3210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技术难点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及解决方案</a:t>
            </a:r>
            <a:endParaRPr lang="Microsoft YaHei" altLang="Microsoft YaHei" sz="3000"/>
          </a:p>
        </p:txBody>
      </p:sp>
      <p:sp>
        <p:nvSpPr>
          <p:cNvPr id="124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FF960E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126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130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2" name="path"/>
          <p:cNvSpPr/>
          <p:nvPr/>
        </p:nvSpPr>
        <p:spPr>
          <a:xfrm>
            <a:off x="454962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path"/>
          <p:cNvSpPr/>
          <p:nvPr/>
        </p:nvSpPr>
        <p:spPr>
          <a:xfrm>
            <a:off x="454962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454962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" name="path"/>
          <p:cNvSpPr/>
          <p:nvPr/>
        </p:nvSpPr>
        <p:spPr>
          <a:xfrm>
            <a:off x="454962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path"/>
          <p:cNvSpPr/>
          <p:nvPr/>
        </p:nvSpPr>
        <p:spPr>
          <a:xfrm>
            <a:off x="689124" y="575006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path"/>
          <p:cNvSpPr/>
          <p:nvPr/>
        </p:nvSpPr>
        <p:spPr>
          <a:xfrm>
            <a:off x="689124" y="692780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path"/>
          <p:cNvSpPr/>
          <p:nvPr/>
        </p:nvSpPr>
        <p:spPr>
          <a:xfrm>
            <a:off x="689124" y="339459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path"/>
          <p:cNvSpPr/>
          <p:nvPr/>
        </p:nvSpPr>
        <p:spPr>
          <a:xfrm>
            <a:off x="689124" y="457232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4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textbox 150"/>
            <p:cNvSpPr/>
            <p:nvPr/>
          </p:nvSpPr>
          <p:spPr>
            <a:xfrm>
              <a:off x="370696" y="386414"/>
              <a:ext cx="2845435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024"/>
                </a:lnSpc>
              </a:pPr>
              <a:endParaRPr lang="Arial" altLang="Arial" sz="100"/>
            </a:p>
            <a:p>
              <a:pPr marL="54069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制剂加工技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2762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国内在肉毒素制剂加工技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术方面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对薄弱，新型制剂技术和高端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剂产品较少，而国外在制剂技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术方面较为先进，产品种类丰富。</a:t>
              </a:r>
              <a:endParaRPr lang="Microsoft YaHei" altLang="Microsoft YaHei" sz="1500"/>
            </a:p>
          </p:txBody>
        </p:sp>
        <p:pic>
          <p:nvPicPr>
            <p:cNvPr id="151" name="picture 1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4" name="group 44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5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textbox 153"/>
            <p:cNvSpPr/>
            <p:nvPr/>
          </p:nvSpPr>
          <p:spPr>
            <a:xfrm>
              <a:off x="372028" y="385233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318"/>
                </a:lnSpc>
              </a:pPr>
              <a:endParaRPr lang="Arial" altLang="Arial" sz="100"/>
            </a:p>
            <a:p>
              <a:pPr marL="83493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1430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国内肉毒素生产工艺相对落后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化程度较低，而国外已经实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现了高度自动化和智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化生产。</a:t>
              </a:r>
              <a:endParaRPr lang="Microsoft YaHei" altLang="Microsoft YaHei" sz="1500"/>
            </a:p>
          </p:txBody>
        </p:sp>
        <p:pic>
          <p:nvPicPr>
            <p:cNvPr id="154" name="picture 15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6" name="group 46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55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F771B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textbox 156"/>
            <p:cNvSpPr/>
            <p:nvPr/>
          </p:nvSpPr>
          <p:spPr>
            <a:xfrm>
              <a:off x="371838" y="386414"/>
              <a:ext cx="2844800" cy="19189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399"/>
                </a:lnSpc>
              </a:pPr>
              <a:endParaRPr lang="Arial" altLang="Arial" sz="100"/>
            </a:p>
            <a:p>
              <a:pPr marL="536893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分离纯化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1620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国内在肉毒素分离纯化技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术方面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外存在一定差距，主要表现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在分离纯化效率和产品纯度方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57" name="picture 15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58" name="textbox 158"/>
          <p:cNvSpPr/>
          <p:nvPr/>
        </p:nvSpPr>
        <p:spPr>
          <a:xfrm>
            <a:off x="442262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755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国内外技术差距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2" y="331168"/>
            <a:ext cx="515575" cy="439820"/>
            <a:chExt cx="515575" cy="439820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2" y="126064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2" y="243838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2" y="361612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801535" y="-7132"/>
            <a:ext cx="6772275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50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肉毒素市场可行性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82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64C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5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textbox 186"/>
          <p:cNvSpPr/>
          <p:nvPr/>
        </p:nvSpPr>
        <p:spPr>
          <a:xfrm>
            <a:off x="7111048" y="2250445"/>
            <a:ext cx="3794125" cy="828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4"/>
              </a:lnSpc>
            </a:pPr>
            <a:endParaRPr lang="Arial" altLang="Arial" sz="100"/>
          </a:p>
          <a:p>
            <a:pPr marL="19557" algn="l" rtl="0" eaLnBrk="0">
              <a:lnSpc>
                <a:spcPct val="94000"/>
              </a:lnSpc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加剧，对抗衰老的需求也在增加，</a:t>
            </a:r>
            <a:endParaRPr lang="Microsoft YaHei" altLang="Microsoft YaHei" sz="1300"/>
          </a:p>
          <a:p>
            <a:pPr marL="2367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肉毒素在去除皱纹方面具有显著效果，因此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ts val="1453"/>
              </a:lnSpc>
              <a:spcBef>
                <a:spcPts val="5"/>
              </a:spcBef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求较大</a:t>
            </a:r>
            <a:r>
              <a:rPr sz="12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87" name="textbox 187"/>
          <p:cNvSpPr/>
          <p:nvPr/>
        </p:nvSpPr>
        <p:spPr>
          <a:xfrm>
            <a:off x="8255051" y="4631930"/>
            <a:ext cx="328104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9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消费者对医美产品的认知度和接受度不断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25"/>
              </a:lnSpc>
            </a:pPr>
            <a:endParaRPr lang="Arial" altLang="Arial" sz="100"/>
          </a:p>
          <a:p>
            <a:pPr marL="13728" algn="l" rtl="0" eaLnBrk="0">
              <a:lnSpc>
                <a:spcPct val="95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高，将进一步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推动肉毒素市场需求增长。</a:t>
            </a:r>
            <a:endParaRPr lang="Microsoft YaHei" altLang="Microsoft YaHei" sz="1300"/>
          </a:p>
        </p:txBody>
      </p:sp>
      <p:sp>
        <p:nvSpPr>
          <p:cNvPr id="188" name="textbox 188"/>
          <p:cNvSpPr/>
          <p:nvPr/>
        </p:nvSpPr>
        <p:spPr>
          <a:xfrm>
            <a:off x="989732" y="3426155"/>
            <a:ext cx="327342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随着医美行业的快速发展，肉毒素作为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的美容产品，其市场需求将持续增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长。</a:t>
            </a:r>
            <a:endParaRPr lang="Microsoft YaHei" altLang="Microsoft YaHei" sz="1300"/>
          </a:p>
        </p:txBody>
      </p:sp>
      <p:sp>
        <p:nvSpPr>
          <p:cNvPr id="189" name="textbox 189"/>
          <p:cNvSpPr/>
          <p:nvPr/>
        </p:nvSpPr>
        <p:spPr>
          <a:xfrm>
            <a:off x="892244" y="331596"/>
            <a:ext cx="2625725" cy="487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1"/>
              </a:spcBef>
              <a:tabLst>
                <a:tab pos="33972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3000"/>
          </a:p>
        </p:txBody>
      </p:sp>
      <p:sp>
        <p:nvSpPr>
          <p:cNvPr id="190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FF960E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1" name="textbox 191"/>
          <p:cNvSpPr/>
          <p:nvPr/>
        </p:nvSpPr>
        <p:spPr>
          <a:xfrm>
            <a:off x="8244592" y="3695629"/>
            <a:ext cx="2088514" cy="34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消费者认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endParaRPr lang="Microsoft YaHei" altLang="Microsoft YaHei" sz="2300"/>
          </a:p>
        </p:txBody>
      </p:sp>
      <p:sp>
        <p:nvSpPr>
          <p:cNvPr id="192" name="textbox 192"/>
          <p:cNvSpPr/>
          <p:nvPr/>
        </p:nvSpPr>
        <p:spPr>
          <a:xfrm>
            <a:off x="7111581" y="1402976"/>
            <a:ext cx="2088514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3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抗衰老需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</a:t>
            </a:r>
            <a:endParaRPr lang="Microsoft YaHei" altLang="Microsoft YaHei" sz="2300"/>
          </a:p>
        </p:txBody>
      </p:sp>
      <p:sp>
        <p:nvSpPr>
          <p:cNvPr id="193" name="textbox 193"/>
          <p:cNvSpPr/>
          <p:nvPr/>
        </p:nvSpPr>
        <p:spPr>
          <a:xfrm>
            <a:off x="999619" y="2491034"/>
            <a:ext cx="1778000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美行业增长</a:t>
            </a:r>
            <a:endParaRPr lang="Microsoft YaHei" altLang="Microsoft YaHei" sz="2300"/>
          </a:p>
        </p:txBody>
      </p:sp>
      <p:sp>
        <p:nvSpPr>
          <p:cNvPr id="194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FFEAC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5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351E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6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454962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path"/>
          <p:cNvSpPr/>
          <p:nvPr/>
        </p:nvSpPr>
        <p:spPr>
          <a:xfrm>
            <a:off x="454962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4" name="path"/>
          <p:cNvSpPr/>
          <p:nvPr/>
        </p:nvSpPr>
        <p:spPr>
          <a:xfrm>
            <a:off x="454962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path"/>
          <p:cNvSpPr/>
          <p:nvPr/>
        </p:nvSpPr>
        <p:spPr>
          <a:xfrm>
            <a:off x="454962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689124" y="575006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689124" y="457232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689124" y="339459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689124" y="692780"/>
            <a:ext cx="74703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8695443" y="1727963"/>
            <a:ext cx="2223894" cy="2223892"/>
            <a:chExt cx="2223894" cy="2223892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2223894" cy="2223892"/>
            </a:xfrm>
            <a:custGeom>
              <a:rect l="0" t="0" r="0" b="0"/>
              <a:pathLst>
                <a:path w="3501" h="3501">
                  <a:moveTo>
                    <a:pt x="0" y="1751"/>
                  </a:moveTo>
                  <a:cubicBezTo>
                    <a:pt x="0" y="783"/>
                    <a:pt x="783" y="0"/>
                    <a:pt x="1751" y="0"/>
                  </a:cubicBezTo>
                  <a:lnTo>
                    <a:pt x="1751" y="0"/>
                  </a:lnTo>
                  <a:lnTo>
                    <a:pt x="1751" y="0"/>
                  </a:lnTo>
                  <a:lnTo>
                    <a:pt x="1751" y="0"/>
                  </a:lnTo>
                  <a:cubicBezTo>
                    <a:pt x="2718" y="0"/>
                    <a:pt x="3502" y="783"/>
                    <a:pt x="3502" y="1751"/>
                  </a:cubicBezTo>
                  <a:lnTo>
                    <a:pt x="3502" y="1751"/>
                  </a:lnTo>
                  <a:cubicBezTo>
                    <a:pt x="3502" y="1751"/>
                    <a:pt x="3502" y="1751"/>
                    <a:pt x="3502" y="1751"/>
                  </a:cubicBezTo>
                  <a:lnTo>
                    <a:pt x="3502" y="1751"/>
                  </a:lnTo>
                  <a:lnTo>
                    <a:pt x="3502" y="1751"/>
                  </a:lnTo>
                  <a:lnTo>
                    <a:pt x="3502" y="1751"/>
                  </a:lnTo>
                  <a:cubicBezTo>
                    <a:pt x="3502" y="2718"/>
                    <a:pt x="2718" y="3502"/>
                    <a:pt x="1751" y="3502"/>
                  </a:cubicBezTo>
                  <a:lnTo>
                    <a:pt x="1751" y="3502"/>
                  </a:lnTo>
                  <a:lnTo>
                    <a:pt x="1751" y="3502"/>
                  </a:lnTo>
                  <a:lnTo>
                    <a:pt x="1751" y="3502"/>
                  </a:lnTo>
                  <a:cubicBezTo>
                    <a:pt x="783" y="3502"/>
                    <a:pt x="0" y="2718"/>
                    <a:pt x="0" y="1751"/>
                  </a:cubicBezTo>
                  <a:lnTo>
                    <a:pt x="0" y="1751"/>
                  </a:lnTo>
                  <a:close/>
                </a:path>
              </a:pathLst>
            </a:custGeom>
            <a:solidFill>
              <a:srgbClr val="FFA7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673305" y="717140"/>
              <a:ext cx="902209" cy="787149"/>
            </a:xfrm>
            <a:custGeom>
              <a:rect l="0" t="0" r="0" b="0"/>
              <a:pathLst>
                <a:path w="1420" h="1239">
                  <a:moveTo>
                    <a:pt x="994" y="218"/>
                  </a:moveTo>
                  <a:lnTo>
                    <a:pt x="1136" y="218"/>
                  </a:lnTo>
                  <a:lnTo>
                    <a:pt x="1136" y="1239"/>
                  </a:lnTo>
                  <a:lnTo>
                    <a:pt x="284" y="1239"/>
                  </a:lnTo>
                  <a:lnTo>
                    <a:pt x="284" y="218"/>
                  </a:lnTo>
                  <a:lnTo>
                    <a:pt x="426" y="218"/>
                  </a:lnTo>
                  <a:lnTo>
                    <a:pt x="426" y="145"/>
                  </a:lnTo>
                  <a:lnTo>
                    <a:pt x="426" y="145"/>
                  </a:lnTo>
                  <a:cubicBezTo>
                    <a:pt x="426" y="65"/>
                    <a:pt x="489" y="0"/>
                    <a:pt x="568" y="0"/>
                  </a:cubicBezTo>
                  <a:lnTo>
                    <a:pt x="568" y="0"/>
                  </a:lnTo>
                  <a:lnTo>
                    <a:pt x="568" y="0"/>
                  </a:lnTo>
                  <a:lnTo>
                    <a:pt x="852" y="0"/>
                  </a:lnTo>
                  <a:lnTo>
                    <a:pt x="852" y="0"/>
                  </a:lnTo>
                  <a:cubicBezTo>
                    <a:pt x="930" y="0"/>
                    <a:pt x="994" y="65"/>
                    <a:pt x="994" y="145"/>
                  </a:cubicBezTo>
                  <a:lnTo>
                    <a:pt x="994" y="145"/>
                  </a:lnTo>
                  <a:lnTo>
                    <a:pt x="994" y="145"/>
                  </a:lnTo>
                  <a:lnTo>
                    <a:pt x="994" y="218"/>
                  </a:lnTo>
                  <a:close/>
                  <a:moveTo>
                    <a:pt x="1207" y="218"/>
                  </a:moveTo>
                  <a:lnTo>
                    <a:pt x="1278" y="218"/>
                  </a:lnTo>
                  <a:lnTo>
                    <a:pt x="1278" y="218"/>
                  </a:lnTo>
                  <a:cubicBezTo>
                    <a:pt x="1357" y="218"/>
                    <a:pt x="1420" y="284"/>
                    <a:pt x="1420" y="364"/>
                  </a:cubicBezTo>
                  <a:lnTo>
                    <a:pt x="1420" y="364"/>
                  </a:lnTo>
                  <a:lnTo>
                    <a:pt x="1420" y="364"/>
                  </a:lnTo>
                  <a:lnTo>
                    <a:pt x="1420" y="1093"/>
                  </a:lnTo>
                  <a:lnTo>
                    <a:pt x="1420" y="1093"/>
                  </a:lnTo>
                  <a:cubicBezTo>
                    <a:pt x="1420" y="1174"/>
                    <a:pt x="1357" y="1239"/>
                    <a:pt x="1278" y="1239"/>
                  </a:cubicBezTo>
                  <a:lnTo>
                    <a:pt x="1278" y="1239"/>
                  </a:lnTo>
                  <a:lnTo>
                    <a:pt x="1278" y="1239"/>
                  </a:lnTo>
                  <a:lnTo>
                    <a:pt x="1207" y="1239"/>
                  </a:lnTo>
                  <a:lnTo>
                    <a:pt x="1207" y="218"/>
                  </a:lnTo>
                  <a:close/>
                  <a:moveTo>
                    <a:pt x="213" y="218"/>
                  </a:moveTo>
                  <a:lnTo>
                    <a:pt x="213" y="1239"/>
                  </a:lnTo>
                  <a:lnTo>
                    <a:pt x="142" y="1239"/>
                  </a:lnTo>
                  <a:lnTo>
                    <a:pt x="142" y="1239"/>
                  </a:lnTo>
                  <a:cubicBezTo>
                    <a:pt x="63" y="1239"/>
                    <a:pt x="0" y="1174"/>
                    <a:pt x="0" y="1093"/>
                  </a:cubicBezTo>
                  <a:lnTo>
                    <a:pt x="0" y="1093"/>
                  </a:lnTo>
                  <a:lnTo>
                    <a:pt x="0" y="1093"/>
                  </a:lnTo>
                  <a:lnTo>
                    <a:pt x="0" y="364"/>
                  </a:lnTo>
                  <a:lnTo>
                    <a:pt x="0" y="364"/>
                  </a:lnTo>
                  <a:cubicBezTo>
                    <a:pt x="0" y="284"/>
                    <a:pt x="63" y="218"/>
                    <a:pt x="142" y="218"/>
                  </a:cubicBezTo>
                  <a:lnTo>
                    <a:pt x="142" y="218"/>
                  </a:lnTo>
                  <a:lnTo>
                    <a:pt x="213" y="218"/>
                  </a:lnTo>
                  <a:close/>
                  <a:moveTo>
                    <a:pt x="568" y="145"/>
                  </a:moveTo>
                  <a:lnTo>
                    <a:pt x="568" y="218"/>
                  </a:lnTo>
                  <a:lnTo>
                    <a:pt x="852" y="218"/>
                  </a:lnTo>
                  <a:lnTo>
                    <a:pt x="852" y="145"/>
                  </a:lnTo>
                  <a:lnTo>
                    <a:pt x="568" y="1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905749" y="1727963"/>
            <a:ext cx="2223892" cy="2223892"/>
            <a:chExt cx="2223892" cy="2223892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2223892" cy="2223892"/>
            </a:xfrm>
            <a:custGeom>
              <a:rect l="0" t="0" r="0" b="0"/>
              <a:pathLst>
                <a:path w="3501" h="3501">
                  <a:moveTo>
                    <a:pt x="0" y="1751"/>
                  </a:moveTo>
                  <a:cubicBezTo>
                    <a:pt x="0" y="783"/>
                    <a:pt x="783" y="0"/>
                    <a:pt x="1751" y="0"/>
                  </a:cubicBezTo>
                  <a:lnTo>
                    <a:pt x="1751" y="0"/>
                  </a:lnTo>
                  <a:lnTo>
                    <a:pt x="1751" y="0"/>
                  </a:lnTo>
                  <a:lnTo>
                    <a:pt x="1751" y="0"/>
                  </a:lnTo>
                  <a:cubicBezTo>
                    <a:pt x="2718" y="0"/>
                    <a:pt x="3502" y="783"/>
                    <a:pt x="3502" y="1751"/>
                  </a:cubicBezTo>
                  <a:lnTo>
                    <a:pt x="3502" y="1751"/>
                  </a:lnTo>
                  <a:cubicBezTo>
                    <a:pt x="3502" y="1751"/>
                    <a:pt x="3502" y="1751"/>
                    <a:pt x="3502" y="1751"/>
                  </a:cubicBezTo>
                  <a:lnTo>
                    <a:pt x="3502" y="1751"/>
                  </a:lnTo>
                  <a:lnTo>
                    <a:pt x="3502" y="1751"/>
                  </a:lnTo>
                  <a:lnTo>
                    <a:pt x="3502" y="1751"/>
                  </a:lnTo>
                  <a:cubicBezTo>
                    <a:pt x="3502" y="2718"/>
                    <a:pt x="2718" y="3502"/>
                    <a:pt x="1751" y="3502"/>
                  </a:cubicBezTo>
                  <a:lnTo>
                    <a:pt x="1751" y="3502"/>
                  </a:lnTo>
                  <a:lnTo>
                    <a:pt x="1751" y="3502"/>
                  </a:lnTo>
                  <a:lnTo>
                    <a:pt x="1751" y="3502"/>
                  </a:lnTo>
                  <a:cubicBezTo>
                    <a:pt x="783" y="3502"/>
                    <a:pt x="0" y="2718"/>
                    <a:pt x="0" y="1751"/>
                  </a:cubicBezTo>
                  <a:lnTo>
                    <a:pt x="0" y="175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650954" y="688921"/>
              <a:ext cx="893376" cy="880999"/>
            </a:xfrm>
            <a:custGeom>
              <a:rect l="0" t="0" r="0" b="0"/>
              <a:pathLst>
                <a:path w="1406" h="1387">
                  <a:moveTo>
                    <a:pt x="1370" y="225"/>
                  </a:moveTo>
                  <a:cubicBezTo>
                    <a:pt x="1423" y="351"/>
                    <a:pt x="1398" y="502"/>
                    <a:pt x="1295" y="605"/>
                  </a:cubicBezTo>
                  <a:lnTo>
                    <a:pt x="1295" y="605"/>
                  </a:lnTo>
                  <a:cubicBezTo>
                    <a:pt x="1181" y="718"/>
                    <a:pt x="1010" y="736"/>
                    <a:pt x="877" y="661"/>
                  </a:cubicBezTo>
                  <a:lnTo>
                    <a:pt x="877" y="661"/>
                  </a:lnTo>
                  <a:lnTo>
                    <a:pt x="781" y="766"/>
                  </a:lnTo>
                  <a:lnTo>
                    <a:pt x="849" y="835"/>
                  </a:lnTo>
                  <a:lnTo>
                    <a:pt x="890" y="794"/>
                  </a:lnTo>
                  <a:lnTo>
                    <a:pt x="890" y="794"/>
                  </a:lnTo>
                  <a:cubicBezTo>
                    <a:pt x="911" y="773"/>
                    <a:pt x="945" y="773"/>
                    <a:pt x="966" y="794"/>
                  </a:cubicBezTo>
                  <a:lnTo>
                    <a:pt x="966" y="794"/>
                  </a:lnTo>
                  <a:lnTo>
                    <a:pt x="1299" y="1130"/>
                  </a:lnTo>
                  <a:lnTo>
                    <a:pt x="1299" y="1130"/>
                  </a:lnTo>
                  <a:cubicBezTo>
                    <a:pt x="1320" y="1151"/>
                    <a:pt x="1320" y="1185"/>
                    <a:pt x="1299" y="1206"/>
                  </a:cubicBezTo>
                  <a:lnTo>
                    <a:pt x="1299" y="1206"/>
                  </a:lnTo>
                  <a:lnTo>
                    <a:pt x="1147" y="1358"/>
                  </a:lnTo>
                  <a:lnTo>
                    <a:pt x="1147" y="1358"/>
                  </a:lnTo>
                  <a:cubicBezTo>
                    <a:pt x="1126" y="1379"/>
                    <a:pt x="1092" y="1379"/>
                    <a:pt x="1071" y="1358"/>
                  </a:cubicBezTo>
                  <a:lnTo>
                    <a:pt x="1071" y="1358"/>
                  </a:lnTo>
                  <a:lnTo>
                    <a:pt x="739" y="1022"/>
                  </a:lnTo>
                  <a:lnTo>
                    <a:pt x="739" y="1022"/>
                  </a:lnTo>
                  <a:cubicBezTo>
                    <a:pt x="718" y="1001"/>
                    <a:pt x="718" y="967"/>
                    <a:pt x="739" y="946"/>
                  </a:cubicBezTo>
                  <a:lnTo>
                    <a:pt x="739" y="946"/>
                  </a:lnTo>
                  <a:lnTo>
                    <a:pt x="776" y="908"/>
                  </a:lnTo>
                  <a:lnTo>
                    <a:pt x="711" y="843"/>
                  </a:lnTo>
                  <a:lnTo>
                    <a:pt x="251" y="1345"/>
                  </a:lnTo>
                  <a:lnTo>
                    <a:pt x="251" y="1345"/>
                  </a:lnTo>
                  <a:cubicBezTo>
                    <a:pt x="209" y="1387"/>
                    <a:pt x="141" y="1387"/>
                    <a:pt x="99" y="1345"/>
                  </a:cubicBezTo>
                  <a:lnTo>
                    <a:pt x="99" y="1345"/>
                  </a:lnTo>
                  <a:lnTo>
                    <a:pt x="61" y="1307"/>
                  </a:lnTo>
                  <a:lnTo>
                    <a:pt x="61" y="1307"/>
                  </a:lnTo>
                  <a:cubicBezTo>
                    <a:pt x="19" y="1266"/>
                    <a:pt x="19" y="1198"/>
                    <a:pt x="61" y="1156"/>
                  </a:cubicBezTo>
                  <a:lnTo>
                    <a:pt x="61" y="1156"/>
                  </a:lnTo>
                  <a:lnTo>
                    <a:pt x="585" y="717"/>
                  </a:lnTo>
                  <a:lnTo>
                    <a:pt x="237" y="367"/>
                  </a:lnTo>
                  <a:lnTo>
                    <a:pt x="127" y="367"/>
                  </a:lnTo>
                  <a:lnTo>
                    <a:pt x="0" y="163"/>
                  </a:lnTo>
                  <a:lnTo>
                    <a:pt x="102" y="60"/>
                  </a:lnTo>
                  <a:lnTo>
                    <a:pt x="311" y="188"/>
                  </a:lnTo>
                  <a:lnTo>
                    <a:pt x="313" y="296"/>
                  </a:lnTo>
                  <a:lnTo>
                    <a:pt x="665" y="650"/>
                  </a:lnTo>
                  <a:lnTo>
                    <a:pt x="767" y="564"/>
                  </a:lnTo>
                  <a:lnTo>
                    <a:pt x="767" y="564"/>
                  </a:lnTo>
                  <a:cubicBezTo>
                    <a:pt x="667" y="427"/>
                    <a:pt x="677" y="235"/>
                    <a:pt x="801" y="111"/>
                  </a:cubicBezTo>
                  <a:lnTo>
                    <a:pt x="801" y="111"/>
                  </a:lnTo>
                  <a:cubicBezTo>
                    <a:pt x="903" y="9"/>
                    <a:pt x="1054" y="-15"/>
                    <a:pt x="1180" y="35"/>
                  </a:cubicBezTo>
                  <a:lnTo>
                    <a:pt x="1180" y="35"/>
                  </a:lnTo>
                  <a:lnTo>
                    <a:pt x="954" y="258"/>
                  </a:lnTo>
                  <a:lnTo>
                    <a:pt x="1144" y="447"/>
                  </a:lnTo>
                  <a:lnTo>
                    <a:pt x="1370" y="225"/>
                  </a:lnTo>
                  <a:close/>
                  <a:moveTo>
                    <a:pt x="187" y="1209"/>
                  </a:moveTo>
                  <a:cubicBezTo>
                    <a:pt x="166" y="1188"/>
                    <a:pt x="132" y="1188"/>
                    <a:pt x="111" y="1209"/>
                  </a:cubicBezTo>
                  <a:lnTo>
                    <a:pt x="111" y="1209"/>
                  </a:lnTo>
                  <a:cubicBezTo>
                    <a:pt x="90" y="1230"/>
                    <a:pt x="90" y="1264"/>
                    <a:pt x="111" y="1285"/>
                  </a:cubicBezTo>
                  <a:lnTo>
                    <a:pt x="111" y="1285"/>
                  </a:lnTo>
                  <a:cubicBezTo>
                    <a:pt x="132" y="1306"/>
                    <a:pt x="166" y="1306"/>
                    <a:pt x="187" y="1285"/>
                  </a:cubicBezTo>
                  <a:lnTo>
                    <a:pt x="187" y="1285"/>
                  </a:lnTo>
                  <a:cubicBezTo>
                    <a:pt x="208" y="1264"/>
                    <a:pt x="208" y="1230"/>
                    <a:pt x="187" y="120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1388788" y="1727963"/>
            <a:ext cx="2223891" cy="2223892"/>
            <a:chExt cx="2223891" cy="2223892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2223891" cy="2223892"/>
            </a:xfrm>
            <a:custGeom>
              <a:rect l="0" t="0" r="0" b="0"/>
              <a:pathLst>
                <a:path w="3501" h="3501">
                  <a:moveTo>
                    <a:pt x="0" y="1751"/>
                  </a:moveTo>
                  <a:cubicBezTo>
                    <a:pt x="0" y="783"/>
                    <a:pt x="783" y="0"/>
                    <a:pt x="1751" y="0"/>
                  </a:cubicBezTo>
                  <a:lnTo>
                    <a:pt x="1751" y="0"/>
                  </a:lnTo>
                  <a:lnTo>
                    <a:pt x="1751" y="0"/>
                  </a:lnTo>
                  <a:lnTo>
                    <a:pt x="1751" y="0"/>
                  </a:lnTo>
                  <a:cubicBezTo>
                    <a:pt x="2718" y="0"/>
                    <a:pt x="3502" y="783"/>
                    <a:pt x="3502" y="1751"/>
                  </a:cubicBezTo>
                  <a:lnTo>
                    <a:pt x="3502" y="1751"/>
                  </a:lnTo>
                  <a:cubicBezTo>
                    <a:pt x="3502" y="1751"/>
                    <a:pt x="3502" y="1751"/>
                    <a:pt x="3502" y="1751"/>
                  </a:cubicBezTo>
                  <a:lnTo>
                    <a:pt x="3502" y="1751"/>
                  </a:lnTo>
                  <a:lnTo>
                    <a:pt x="3502" y="1751"/>
                  </a:lnTo>
                  <a:lnTo>
                    <a:pt x="3502" y="1751"/>
                  </a:lnTo>
                  <a:cubicBezTo>
                    <a:pt x="3502" y="2718"/>
                    <a:pt x="2718" y="3502"/>
                    <a:pt x="1751" y="3502"/>
                  </a:cubicBezTo>
                  <a:lnTo>
                    <a:pt x="1751" y="3502"/>
                  </a:lnTo>
                  <a:lnTo>
                    <a:pt x="1751" y="3502"/>
                  </a:lnTo>
                  <a:lnTo>
                    <a:pt x="1751" y="3502"/>
                  </a:lnTo>
                  <a:cubicBezTo>
                    <a:pt x="783" y="3502"/>
                    <a:pt x="0" y="2718"/>
                    <a:pt x="0" y="1751"/>
                  </a:cubicBezTo>
                  <a:lnTo>
                    <a:pt x="0" y="1751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626359" y="787015"/>
              <a:ext cx="971212" cy="859524"/>
            </a:xfrm>
            <a:custGeom>
              <a:rect l="0" t="0" r="0" b="0"/>
              <a:pathLst>
                <a:path w="1529" h="1353">
                  <a:moveTo>
                    <a:pt x="4" y="441"/>
                  </a:moveTo>
                  <a:lnTo>
                    <a:pt x="737" y="1351"/>
                  </a:lnTo>
                  <a:lnTo>
                    <a:pt x="443" y="441"/>
                  </a:lnTo>
                  <a:lnTo>
                    <a:pt x="4" y="441"/>
                  </a:lnTo>
                  <a:close/>
                  <a:moveTo>
                    <a:pt x="523" y="441"/>
                  </a:moveTo>
                  <a:lnTo>
                    <a:pt x="782" y="1353"/>
                  </a:lnTo>
                  <a:lnTo>
                    <a:pt x="1006" y="441"/>
                  </a:lnTo>
                  <a:lnTo>
                    <a:pt x="523" y="441"/>
                  </a:lnTo>
                  <a:close/>
                  <a:moveTo>
                    <a:pt x="822" y="1351"/>
                  </a:moveTo>
                  <a:lnTo>
                    <a:pt x="1527" y="441"/>
                  </a:lnTo>
                  <a:lnTo>
                    <a:pt x="1092" y="441"/>
                  </a:lnTo>
                  <a:lnTo>
                    <a:pt x="822" y="1351"/>
                  </a:lnTo>
                  <a:close/>
                  <a:moveTo>
                    <a:pt x="1529" y="382"/>
                  </a:moveTo>
                  <a:lnTo>
                    <a:pt x="1317" y="20"/>
                  </a:lnTo>
                  <a:lnTo>
                    <a:pt x="1106" y="382"/>
                  </a:lnTo>
                  <a:lnTo>
                    <a:pt x="1529" y="382"/>
                  </a:lnTo>
                  <a:close/>
                  <a:moveTo>
                    <a:pt x="1251" y="0"/>
                  </a:moveTo>
                  <a:lnTo>
                    <a:pt x="828" y="0"/>
                  </a:lnTo>
                  <a:lnTo>
                    <a:pt x="1039" y="374"/>
                  </a:lnTo>
                  <a:lnTo>
                    <a:pt x="1251" y="0"/>
                  </a:lnTo>
                  <a:close/>
                  <a:moveTo>
                    <a:pt x="974" y="382"/>
                  </a:moveTo>
                  <a:lnTo>
                    <a:pt x="763" y="20"/>
                  </a:lnTo>
                  <a:lnTo>
                    <a:pt x="551" y="382"/>
                  </a:lnTo>
                  <a:lnTo>
                    <a:pt x="974" y="382"/>
                  </a:lnTo>
                  <a:close/>
                  <a:moveTo>
                    <a:pt x="701" y="0"/>
                  </a:moveTo>
                  <a:lnTo>
                    <a:pt x="278" y="0"/>
                  </a:lnTo>
                  <a:lnTo>
                    <a:pt x="489" y="374"/>
                  </a:lnTo>
                  <a:lnTo>
                    <a:pt x="701" y="0"/>
                  </a:lnTo>
                  <a:close/>
                  <a:moveTo>
                    <a:pt x="211" y="20"/>
                  </a:moveTo>
                  <a:lnTo>
                    <a:pt x="0" y="382"/>
                  </a:lnTo>
                  <a:lnTo>
                    <a:pt x="423" y="382"/>
                  </a:lnTo>
                  <a:lnTo>
                    <a:pt x="211" y="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5" name="textbox 225"/>
          <p:cNvSpPr/>
          <p:nvPr/>
        </p:nvSpPr>
        <p:spPr>
          <a:xfrm>
            <a:off x="8187065" y="4384385"/>
            <a:ext cx="3215004" cy="1308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61"/>
              </a:lnSpc>
            </a:pPr>
            <a:endParaRPr lang="Arial" altLang="Arial" sz="100"/>
          </a:p>
          <a:p>
            <a:pPr marL="163442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医美行业法规逐步规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2300"/>
          </a:p>
          <a:p>
            <a:pPr marL="12700" algn="l" rtl="0" eaLnBrk="0">
              <a:lnSpc>
                <a:spcPct val="91000"/>
              </a:lnSpc>
              <a:spcBef>
                <a:spcPts val="1608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随着国家对医美行业的监管力度加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956817" indent="-857439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越来越规范，为正规品牌提供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更多市场机会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967655" y="4383794"/>
            <a:ext cx="3070225" cy="1308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97"/>
              </a:lnSpc>
            </a:pPr>
            <a:endParaRPr lang="Arial" altLang="Arial" sz="100"/>
          </a:p>
          <a:p>
            <a:pPr marL="516153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牌竞争</a:t>
            </a:r>
            <a:endParaRPr lang="Microsoft YaHei" altLang="Microsoft YaHei" sz="2300"/>
          </a:p>
          <a:p>
            <a:pPr marL="37083" algn="l" rtl="0" eaLnBrk="0">
              <a:lnSpc>
                <a:spcPct val="91000"/>
              </a:lnSpc>
              <a:spcBef>
                <a:spcPts val="1596"/>
              </a:spcBef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目前市场上存在多个国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外肉毒素品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297306" indent="-284606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牌，竞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争激烈，但各品牌市场份额相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对分散，市场机会依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存在。</a:t>
            </a:r>
            <a:endParaRPr lang="Microsoft YaHei" altLang="Microsoft YaHei" sz="1500"/>
          </a:p>
        </p:txBody>
      </p:sp>
      <p:sp>
        <p:nvSpPr>
          <p:cNvPr id="227" name="textbox 227"/>
          <p:cNvSpPr/>
          <p:nvPr/>
        </p:nvSpPr>
        <p:spPr>
          <a:xfrm>
            <a:off x="4476813" y="4384090"/>
            <a:ext cx="3215004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89"/>
              </a:lnSpc>
            </a:pPr>
            <a:endParaRPr lang="Arial" altLang="Arial" sz="100"/>
          </a:p>
          <a:p>
            <a:pPr marL="439562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创新产品不断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涌现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2700" indent="94107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新型肉毒素产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品不断涌现，为市场带来新的增长点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8" name="textbox 228"/>
          <p:cNvSpPr/>
          <p:nvPr/>
        </p:nvSpPr>
        <p:spPr>
          <a:xfrm>
            <a:off x="442262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与市场机会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2" y="331168"/>
            <a:ext cx="515575" cy="439820"/>
            <a:chExt cx="515575" cy="439820"/>
          </a:xfrm>
        </p:grpSpPr>
        <p:sp>
          <p:nvSpPr>
            <p:cNvPr id="2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2" y="126064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2" y="243838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2" y="361612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250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9" name="textbox 259"/>
          <p:cNvSpPr/>
          <p:nvPr/>
        </p:nvSpPr>
        <p:spPr>
          <a:xfrm>
            <a:off x="4819499" y="1754173"/>
            <a:ext cx="283972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881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消费者满意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904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使用过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肉毒素的消费者普遍对其   </a:t>
            </a: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果表示满意，认为其在改善肌   </a:t>
            </a: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肤状况方面效果显著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0" name="textbox 260"/>
          <p:cNvSpPr/>
          <p:nvPr/>
        </p:nvSpPr>
        <p:spPr>
          <a:xfrm>
            <a:off x="8340446" y="1754173"/>
            <a:ext cx="2764789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17606" indent="-3247" algn="l" rtl="0" eaLnBrk="0">
              <a:lnSpc>
                <a:spcPct val="117000"/>
              </a:lnSpc>
              <a:spcBef>
                <a:spcPts val="692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愿增</a:t>
            </a:r>
            <a:r>
              <a:rPr sz="2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9143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随着消费者对医美产品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的了解和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度提高，购买肉毒素的意愿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也在增强。</a:t>
            </a:r>
            <a:endParaRPr lang="Microsoft YaHei" altLang="Microsoft YaHei" sz="1500"/>
          </a:p>
        </p:txBody>
      </p:sp>
      <p:sp>
        <p:nvSpPr>
          <p:cNvPr id="261" name="textbox 261"/>
          <p:cNvSpPr/>
          <p:nvPr/>
        </p:nvSpPr>
        <p:spPr>
          <a:xfrm>
            <a:off x="1282488" y="1752420"/>
            <a:ext cx="2691764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881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2095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示，消费者对肉毒素的认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度不断提高，越来越多的人了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解到肉毒素在医美领域的应用。</a:t>
            </a:r>
            <a:endParaRPr lang="Microsoft YaHei" altLang="Microsoft YaHei" sz="1500"/>
          </a:p>
        </p:txBody>
      </p:sp>
      <p:sp>
        <p:nvSpPr>
          <p:cNvPr id="262" name="textbox 262"/>
          <p:cNvSpPr/>
          <p:nvPr/>
        </p:nvSpPr>
        <p:spPr>
          <a:xfrm>
            <a:off x="442262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受度调查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2" y="331168"/>
            <a:ext cx="515575" cy="439820"/>
            <a:chExt cx="515575" cy="439820"/>
          </a:xfrm>
        </p:grpSpPr>
        <p:sp>
          <p:nvSpPr>
            <p:cNvPr id="2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2" y="126064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2" y="243838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234162" y="361612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3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4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86" name="textbox 286"/>
          <p:cNvSpPr/>
          <p:nvPr/>
        </p:nvSpPr>
        <p:spPr>
          <a:xfrm>
            <a:off x="801535" y="-7132"/>
            <a:ext cx="6772275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50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肉毒素经济可行性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88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72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1" name="textbox 291"/>
          <p:cNvSpPr/>
          <p:nvPr/>
        </p:nvSpPr>
        <p:spPr>
          <a:xfrm>
            <a:off x="1175019" y="1650806"/>
            <a:ext cx="4405629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10"/>
              </a:lnSpc>
            </a:pPr>
            <a:endParaRPr lang="Arial" altLang="Arial" sz="100"/>
          </a:p>
          <a:p>
            <a:pPr marL="19024" algn="l" rtl="0" eaLnBrk="0">
              <a:lnSpc>
                <a:spcPct val="91000"/>
              </a:lnSpc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800"/>
          </a:p>
          <a:p>
            <a:pPr marL="13271" indent="9144" algn="l" rtl="0" eaLnBrk="0">
              <a:lnSpc>
                <a:spcPct val="122000"/>
              </a:lnSpc>
              <a:spcBef>
                <a:spcPts val="124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随着人们对美容需求的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增加，肉毒素市场需求呈上升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趋势，为投资者提供了良好的市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224" algn="l" rtl="0" eaLnBrk="0">
              <a:lnSpc>
                <a:spcPct val="91000"/>
              </a:lnSpc>
              <a:spcBef>
                <a:spcPts val="549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1800"/>
          </a:p>
          <a:p>
            <a:pPr marL="21462" indent="-380" algn="l" rtl="0" eaLnBrk="0">
              <a:lnSpc>
                <a:spcPct val="122000"/>
              </a:lnSpc>
              <a:spcBef>
                <a:spcPts val="124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当前肉毒素市场竞争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激烈，但高品质、有品牌影响力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的产品仍具有较大的市场份额和盈利空间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4452" algn="l" rtl="0" eaLnBrk="0">
              <a:lnSpc>
                <a:spcPct val="90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报率</a:t>
            </a:r>
            <a:endParaRPr lang="Microsoft YaHei" altLang="Microsoft YaHei" sz="1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indent="761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场调查和预测，肉毒素项目的投资回报率在中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短期内可达到较高水平，具有较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的盈利前景。</a:t>
            </a:r>
            <a:endParaRPr lang="Microsoft YaHei" altLang="Microsoft YaHei" sz="1500"/>
          </a:p>
        </p:txBody>
      </p:sp>
      <p:sp>
        <p:nvSpPr>
          <p:cNvPr id="292" name="textbox 292"/>
          <p:cNvSpPr/>
          <p:nvPr/>
        </p:nvSpPr>
        <p:spPr>
          <a:xfrm>
            <a:off x="1212063" y="378647"/>
            <a:ext cx="268668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</a:t>
            </a:r>
            <a:endParaRPr lang="Microsoft YaHei" altLang="Microsoft YaHei" sz="30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454962" y="684488"/>
            <a:ext cx="515575" cy="86500"/>
            <a:chExt cx="515575" cy="86500"/>
          </a:xfrm>
        </p:grpSpPr>
        <p:sp>
          <p:nvSpPr>
            <p:cNvPr id="29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234162" y="8292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2" y="331168"/>
            <a:ext cx="515575" cy="86499"/>
            <a:chExt cx="515575" cy="86499"/>
          </a:xfrm>
        </p:grpSpPr>
        <p:sp>
          <p:nvSpPr>
            <p:cNvPr id="2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54962" y="566715"/>
            <a:ext cx="515575" cy="86499"/>
            <a:chExt cx="515575" cy="86499"/>
          </a:xfrm>
        </p:grpSpPr>
        <p:sp>
          <p:nvSpPr>
            <p:cNvPr id="3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234162" y="8291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54962" y="448941"/>
            <a:ext cx="515575" cy="86498"/>
            <a:chExt cx="515575" cy="86498"/>
          </a:xfrm>
        </p:grpSpPr>
        <p:sp>
          <p:nvSpPr>
            <p:cNvPr id="3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234162" y="8290"/>
              <a:ext cx="74703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3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4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5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https://d.book118.com/028040035064006044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2024-09-24T14:50:01.563</cp:lastPrinted>
  <dcterms:created xsi:type="dcterms:W3CDTF">2024-09-24T06:50:01Z</dcterms:created>
  <dcterms:modified xsi:type="dcterms:W3CDTF">2024-09-24T06:50:03Z</dcterms:modified>
</cp:coreProperties>
</file>