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01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43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8AC14-9CEC-4DBA-8F49-A22254557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2BDB5-F6BE-4ABB-98C8-9F6ABE412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AA466-E728-4106-B83D-1DC7AB766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0CAC12-EAE1-4631-9FFC-7D1B2F2F2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63A39A-A6F1-47A2-A210-58992092A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F17319-CE7E-4B6B-A682-5182C755D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658C2C-7780-4F84-834B-A4649A70E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5F269B-D526-4355-BC05-7375A313A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4854E6-845C-4F24-9911-7DC863162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BB411-BB5B-4DA0-99EC-7F2F5958E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8F067-9315-40BE-8322-BB55DDAA7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004" r:id="rId2"/>
    <p:sldLayoutId id="2147487005" r:id="rId3"/>
    <p:sldLayoutId id="2147487006" r:id="rId4"/>
    <p:sldLayoutId id="2147487007" r:id="rId5"/>
    <p:sldLayoutId id="2147487008" r:id="rId6"/>
    <p:sldLayoutId id="2147487009" r:id="rId7"/>
    <p:sldLayoutId id="2147487010" r:id="rId8"/>
    <p:sldLayoutId id="2147487011" r:id="rId9"/>
    <p:sldLayoutId id="2147487012" r:id="rId10"/>
    <p:sldLayoutId id="2147487013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0.xml" /><Relationship Id="rId11" Type="http://schemas.openxmlformats.org/officeDocument/2006/relationships/tags" Target="../tags/tag101.xml" /><Relationship Id="rId12" Type="http://schemas.openxmlformats.org/officeDocument/2006/relationships/tags" Target="../tags/tag102.xml" /><Relationship Id="rId13" Type="http://schemas.openxmlformats.org/officeDocument/2006/relationships/tags" Target="../tags/tag103.xml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42101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/>
          </a:bodyPr>
          <a:lstStyle/>
          <a:p>
            <a:r>
              <a:rPr lang="zh-CN" altLang="en-US"/>
              <a:t>铜矿工程建设实践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2" name="序号"/>
          <p:cNvSpPr txBox="1"/>
          <p:nvPr>
            <p:custDataLst>
              <p:tags r:id="rId3"/>
            </p:custDataLst>
          </p:nvPr>
        </p:nvSpPr>
        <p:spPr>
          <a:xfrm>
            <a:off x="1775254" y="3289695"/>
            <a:ext cx="753913" cy="126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项标题"/>
          <p:cNvSpPr txBox="1"/>
          <p:nvPr>
            <p:custDataLst>
              <p:tags r:id="rId4"/>
            </p:custDataLst>
          </p:nvPr>
        </p:nvSpPr>
        <p:spPr>
          <a:xfrm>
            <a:off x="2792819" y="3289695"/>
            <a:ext cx="3557016" cy="126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铜矿工程建设背景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序号"/>
          <p:cNvSpPr txBox="1"/>
          <p:nvPr>
            <p:custDataLst>
              <p:tags r:id="rId5"/>
            </p:custDataLst>
          </p:nvPr>
        </p:nvSpPr>
        <p:spPr>
          <a:xfrm>
            <a:off x="6499654" y="3289695"/>
            <a:ext cx="753913" cy="126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项标题"/>
          <p:cNvSpPr txBox="1"/>
          <p:nvPr>
            <p:custDataLst>
              <p:tags r:id="rId6"/>
            </p:custDataLst>
          </p:nvPr>
        </p:nvSpPr>
        <p:spPr>
          <a:xfrm>
            <a:off x="7517219" y="3289695"/>
            <a:ext cx="3557016" cy="126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铜矿工程建设的实践经验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序号"/>
          <p:cNvSpPr txBox="1"/>
          <p:nvPr>
            <p:custDataLst>
              <p:tags r:id="rId7"/>
            </p:custDataLst>
          </p:nvPr>
        </p:nvSpPr>
        <p:spPr>
          <a:xfrm>
            <a:off x="6499654" y="4679092"/>
            <a:ext cx="753913" cy="126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项标题"/>
          <p:cNvSpPr txBox="1"/>
          <p:nvPr>
            <p:custDataLst>
              <p:tags r:id="rId8"/>
            </p:custDataLst>
          </p:nvPr>
        </p:nvSpPr>
        <p:spPr>
          <a:xfrm>
            <a:off x="7517219" y="4679092"/>
            <a:ext cx="3557016" cy="126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铜矿工程建设实践的未来展望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1775254" y="4679092"/>
            <a:ext cx="753913" cy="126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2792819" y="4679092"/>
            <a:ext cx="3557016" cy="126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铜矿工程建设实践的挑战与对策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铜矿工程建设背景</a:t>
            </a:r>
            <a:endParaRPr lang="zh-CN" altLang="en-US"/>
          </a:p>
        </p:txBody>
      </p:sp>
      <p:sp>
        <p:nvSpPr>
          <p:cNvPr id="104885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铜矿资源的重要性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铜矿工程建设的发展历程</a:t>
            </a:r>
            <a:endParaRPr lang="zh-CN" altLang="en-US"/>
          </a:p>
        </p:txBody>
      </p:sp>
      <p:sp>
        <p:nvSpPr>
          <p:cNvPr id="1048928" name="弧形 58"/>
          <p:cNvSpPr/>
          <p:nvPr>
            <p:custDataLst>
              <p:tags r:id="rId2"/>
            </p:custDataLst>
          </p:nvPr>
        </p:nvSpPr>
        <p:spPr>
          <a:xfrm>
            <a:off x="7960385" y="2261121"/>
            <a:ext cx="3214326" cy="3214326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弧形 57"/>
          <p:cNvSpPr/>
          <p:nvPr>
            <p:custDataLst>
              <p:tags r:id="rId3"/>
            </p:custDataLst>
          </p:nvPr>
        </p:nvSpPr>
        <p:spPr>
          <a:xfrm>
            <a:off x="1014984" y="2261121"/>
            <a:ext cx="3214326" cy="3214326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椭圆 22"/>
          <p:cNvSpPr/>
          <p:nvPr>
            <p:custDataLst>
              <p:tags r:id="rId4"/>
            </p:custDataLst>
          </p:nvPr>
        </p:nvSpPr>
        <p:spPr>
          <a:xfrm>
            <a:off x="8276361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椭圆 23"/>
          <p:cNvSpPr/>
          <p:nvPr>
            <p:custDataLst>
              <p:tags r:id="rId5"/>
            </p:custDataLst>
          </p:nvPr>
        </p:nvSpPr>
        <p:spPr>
          <a:xfrm>
            <a:off x="8634005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正文"/>
          <p:cNvSpPr txBox="1"/>
          <p:nvPr>
            <p:custDataLst>
              <p:tags r:id="rId6"/>
            </p:custDataLst>
          </p:nvPr>
        </p:nvSpPr>
        <p:spPr>
          <a:xfrm>
            <a:off x="8695638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铜矿工程建设环保要求的提高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38" name="椭圆 24"/>
          <p:cNvSpPr/>
          <p:nvPr>
            <p:custDataLst>
              <p:tags r:id="rId7"/>
            </p:custDataLst>
          </p:nvPr>
        </p:nvSpPr>
        <p:spPr>
          <a:xfrm>
            <a:off x="6023728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椭圆 25"/>
          <p:cNvSpPr/>
          <p:nvPr>
            <p:custDataLst>
              <p:tags r:id="rId8"/>
            </p:custDataLst>
          </p:nvPr>
        </p:nvSpPr>
        <p:spPr>
          <a:xfrm>
            <a:off x="6380504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正文"/>
          <p:cNvSpPr txBox="1"/>
          <p:nvPr>
            <p:custDataLst>
              <p:tags r:id="rId9"/>
            </p:custDataLst>
          </p:nvPr>
        </p:nvSpPr>
        <p:spPr>
          <a:xfrm>
            <a:off x="6443005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铜矿工程建设规模的扩大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椭圆 7"/>
          <p:cNvSpPr/>
          <p:nvPr>
            <p:custDataLst>
              <p:tags r:id="rId10"/>
            </p:custDataLst>
          </p:nvPr>
        </p:nvSpPr>
        <p:spPr>
          <a:xfrm>
            <a:off x="3771096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椭圆 9"/>
          <p:cNvSpPr/>
          <p:nvPr>
            <p:custDataLst>
              <p:tags r:id="rId11"/>
            </p:custDataLst>
          </p:nvPr>
        </p:nvSpPr>
        <p:spPr>
          <a:xfrm>
            <a:off x="4127871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正文"/>
          <p:cNvSpPr txBox="1"/>
          <p:nvPr>
            <p:custDataLst>
              <p:tags r:id="rId12"/>
            </p:custDataLst>
          </p:nvPr>
        </p:nvSpPr>
        <p:spPr>
          <a:xfrm>
            <a:off x="4190372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铜矿工程建设技术的发展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50" name="椭圆 5"/>
          <p:cNvSpPr/>
          <p:nvPr>
            <p:custDataLst>
              <p:tags r:id="rId13"/>
            </p:custDataLst>
          </p:nvPr>
        </p:nvSpPr>
        <p:spPr>
          <a:xfrm>
            <a:off x="1262383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椭圆 4"/>
          <p:cNvSpPr/>
          <p:nvPr>
            <p:custDataLst>
              <p:tags r:id="rId14"/>
            </p:custDataLst>
          </p:nvPr>
        </p:nvSpPr>
        <p:spPr>
          <a:xfrm>
            <a:off x="1619158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正文"/>
          <p:cNvSpPr txBox="1"/>
          <p:nvPr>
            <p:custDataLst>
              <p:tags r:id="rId15"/>
            </p:custDataLst>
          </p:nvPr>
        </p:nvSpPr>
        <p:spPr>
          <a:xfrm>
            <a:off x="1681659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铜矿资源的发现和开采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铜矿工程建设实践的意义</a:t>
            </a:r>
            <a:endParaRPr lang="zh-CN" altLang="en-US"/>
          </a:p>
        </p:txBody>
      </p:sp>
      <p:sp>
        <p:nvSpPr>
          <p:cNvPr id="1048992" name="矩形: 圆角 4"/>
          <p:cNvSpPr/>
          <p:nvPr>
            <p:custDataLst>
              <p:tags r:id="rId2"/>
            </p:custDataLst>
          </p:nvPr>
        </p:nvSpPr>
        <p:spPr>
          <a:xfrm>
            <a:off x="1014984" y="3403675"/>
            <a:ext cx="2372884" cy="927295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94" name="正文"/>
          <p:cNvSpPr txBox="1"/>
          <p:nvPr>
            <p:custDataLst>
              <p:tags r:id="rId3"/>
            </p:custDataLst>
          </p:nvPr>
        </p:nvSpPr>
        <p:spPr>
          <a:xfrm>
            <a:off x="1172382" y="3594086"/>
            <a:ext cx="2057381" cy="55885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提高铜矿资源利用率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8996" name="矩形: 圆角 4"/>
          <p:cNvSpPr/>
          <p:nvPr>
            <p:custDataLst>
              <p:tags r:id="rId4"/>
            </p:custDataLst>
          </p:nvPr>
        </p:nvSpPr>
        <p:spPr>
          <a:xfrm>
            <a:off x="8801789" y="3404264"/>
            <a:ext cx="2372768" cy="927295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98" name="正文"/>
          <p:cNvSpPr txBox="1"/>
          <p:nvPr>
            <p:custDataLst>
              <p:tags r:id="rId5"/>
            </p:custDataLst>
          </p:nvPr>
        </p:nvSpPr>
        <p:spPr>
          <a:xfrm>
            <a:off x="8959188" y="3594675"/>
            <a:ext cx="2057381" cy="55885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推动地方经济发展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000" name="矩形: 圆角 4"/>
          <p:cNvSpPr/>
          <p:nvPr>
            <p:custDataLst>
              <p:tags r:id="rId6"/>
            </p:custDataLst>
          </p:nvPr>
        </p:nvSpPr>
        <p:spPr>
          <a:xfrm>
            <a:off x="3610586" y="3404854"/>
            <a:ext cx="2372768" cy="927295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02" name="正文"/>
          <p:cNvSpPr txBox="1"/>
          <p:nvPr>
            <p:custDataLst>
              <p:tags r:id="rId7"/>
            </p:custDataLst>
          </p:nvPr>
        </p:nvSpPr>
        <p:spPr>
          <a:xfrm>
            <a:off x="3768574" y="3595265"/>
            <a:ext cx="2057381" cy="55885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促进铜矿行业发展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004" name="矩形: 圆角 4"/>
          <p:cNvSpPr/>
          <p:nvPr>
            <p:custDataLst>
              <p:tags r:id="rId8"/>
            </p:custDataLst>
          </p:nvPr>
        </p:nvSpPr>
        <p:spPr>
          <a:xfrm>
            <a:off x="6206188" y="3405443"/>
            <a:ext cx="2372768" cy="927295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06" name="正文"/>
          <p:cNvSpPr txBox="1"/>
          <p:nvPr>
            <p:custDataLst>
              <p:tags r:id="rId9"/>
            </p:custDataLst>
          </p:nvPr>
        </p:nvSpPr>
        <p:spPr>
          <a:xfrm>
            <a:off x="6363586" y="3595854"/>
            <a:ext cx="2057381" cy="55885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增加就业机会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铜矿工程建设的实践经验</a:t>
            </a:r>
            <a:endParaRPr lang="zh-CN" altLang="en-US"/>
          </a:p>
        </p:txBody>
      </p:sp>
      <p:sp>
        <p:nvSpPr>
          <p:cNvPr id="104904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铜矿工程建设的规划与设计</a:t>
            </a:r>
            <a:endParaRPr lang="zh-CN" altLang="en-US"/>
          </a:p>
        </p:txBody>
      </p:sp>
      <p:sp>
        <p:nvSpPr>
          <p:cNvPr id="1049086" name="五边形 30"/>
          <p:cNvSpPr/>
          <p:nvPr>
            <p:custDataLst>
              <p:tags r:id="rId2"/>
            </p:custDataLst>
          </p:nvPr>
        </p:nvSpPr>
        <p:spPr>
          <a:xfrm>
            <a:off x="1014984" y="3333723"/>
            <a:ext cx="2692576" cy="1094496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8" name="燕尾形 36"/>
          <p:cNvSpPr/>
          <p:nvPr>
            <p:custDataLst>
              <p:tags r:id="rId3"/>
            </p:custDataLst>
          </p:nvPr>
        </p:nvSpPr>
        <p:spPr>
          <a:xfrm>
            <a:off x="3434139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0" name="燕尾形 37"/>
          <p:cNvSpPr/>
          <p:nvPr>
            <p:custDataLst>
              <p:tags r:id="rId4"/>
            </p:custDataLst>
          </p:nvPr>
        </p:nvSpPr>
        <p:spPr>
          <a:xfrm>
            <a:off x="8272450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2" name="燕尾形 38"/>
          <p:cNvSpPr/>
          <p:nvPr>
            <p:custDataLst>
              <p:tags r:id="rId5"/>
            </p:custDataLst>
          </p:nvPr>
        </p:nvSpPr>
        <p:spPr>
          <a:xfrm>
            <a:off x="5853295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4" name="文本框 3"/>
          <p:cNvSpPr txBox="1"/>
          <p:nvPr>
            <p:custDataLst>
              <p:tags r:id="rId6"/>
            </p:custDataLst>
          </p:nvPr>
        </p:nvSpPr>
        <p:spPr>
          <a:xfrm>
            <a:off x="3377823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设计原则：安全、环保、经济、高效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6" name="文本框 6"/>
          <p:cNvSpPr txBox="1"/>
          <p:nvPr>
            <p:custDataLst>
              <p:tags r:id="rId7"/>
            </p:custDataLst>
          </p:nvPr>
        </p:nvSpPr>
        <p:spPr>
          <a:xfrm>
            <a:off x="1014984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选址：考虑地质条件、环境影响、交通便利等因素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8" name="文本框 7"/>
          <p:cNvSpPr txBox="1"/>
          <p:nvPr>
            <p:custDataLst>
              <p:tags r:id="rId8"/>
            </p:custDataLst>
          </p:nvPr>
        </p:nvSpPr>
        <p:spPr>
          <a:xfrm>
            <a:off x="5851663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设计方案：包括矿区布局、采矿方法、选矿工艺等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0" name="文本框 8"/>
          <p:cNvSpPr txBox="1"/>
          <p:nvPr>
            <p:custDataLst>
              <p:tags r:id="rId9"/>
            </p:custDataLst>
          </p:nvPr>
        </p:nvSpPr>
        <p:spPr>
          <a:xfrm>
            <a:off x="8270002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设计优化：根据实际情况对设计方案进行调整和优化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铜矿工程建设的技术创新</a:t>
            </a:r>
            <a:endParaRPr lang="zh-CN" altLang="en-US"/>
          </a:p>
        </p:txBody>
      </p:sp>
      <p:sp>
        <p:nvSpPr>
          <p:cNvPr id="1049138" name="弧形 58"/>
          <p:cNvSpPr/>
          <p:nvPr>
            <p:custDataLst>
              <p:tags r:id="rId2"/>
            </p:custDataLst>
          </p:nvPr>
        </p:nvSpPr>
        <p:spPr>
          <a:xfrm>
            <a:off x="7960385" y="2261121"/>
            <a:ext cx="3214326" cy="3214326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弧形 57"/>
          <p:cNvSpPr/>
          <p:nvPr>
            <p:custDataLst>
              <p:tags r:id="rId3"/>
            </p:custDataLst>
          </p:nvPr>
        </p:nvSpPr>
        <p:spPr>
          <a:xfrm>
            <a:off x="1014984" y="2261121"/>
            <a:ext cx="3214326" cy="3214326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椭圆 22"/>
          <p:cNvSpPr/>
          <p:nvPr>
            <p:custDataLst>
              <p:tags r:id="rId4"/>
            </p:custDataLst>
          </p:nvPr>
        </p:nvSpPr>
        <p:spPr>
          <a:xfrm>
            <a:off x="8276361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椭圆 23"/>
          <p:cNvSpPr/>
          <p:nvPr>
            <p:custDataLst>
              <p:tags r:id="rId5"/>
            </p:custDataLst>
          </p:nvPr>
        </p:nvSpPr>
        <p:spPr>
          <a:xfrm>
            <a:off x="8634005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正文"/>
          <p:cNvSpPr txBox="1"/>
          <p:nvPr>
            <p:custDataLst>
              <p:tags r:id="rId6"/>
            </p:custDataLst>
          </p:nvPr>
        </p:nvSpPr>
        <p:spPr>
          <a:xfrm>
            <a:off x="8695638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采用先进的安全管理系统，提高安全生产水平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48" name="椭圆 24"/>
          <p:cNvSpPr/>
          <p:nvPr>
            <p:custDataLst>
              <p:tags r:id="rId7"/>
            </p:custDataLst>
          </p:nvPr>
        </p:nvSpPr>
        <p:spPr>
          <a:xfrm>
            <a:off x="6023728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椭圆 25"/>
          <p:cNvSpPr/>
          <p:nvPr>
            <p:custDataLst>
              <p:tags r:id="rId8"/>
            </p:custDataLst>
          </p:nvPr>
        </p:nvSpPr>
        <p:spPr>
          <a:xfrm>
            <a:off x="6380504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正文"/>
          <p:cNvSpPr txBox="1"/>
          <p:nvPr>
            <p:custDataLst>
              <p:tags r:id="rId9"/>
            </p:custDataLst>
          </p:nvPr>
        </p:nvSpPr>
        <p:spPr>
          <a:xfrm>
            <a:off x="6443005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采用环保技术，减少对环境的影响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椭圆 7"/>
          <p:cNvSpPr/>
          <p:nvPr>
            <p:custDataLst>
              <p:tags r:id="rId10"/>
            </p:custDataLst>
          </p:nvPr>
        </p:nvSpPr>
        <p:spPr>
          <a:xfrm>
            <a:off x="3771096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椭圆 9"/>
          <p:cNvSpPr/>
          <p:nvPr>
            <p:custDataLst>
              <p:tags r:id="rId11"/>
            </p:custDataLst>
          </p:nvPr>
        </p:nvSpPr>
        <p:spPr>
          <a:xfrm>
            <a:off x="4127871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正文"/>
          <p:cNvSpPr txBox="1"/>
          <p:nvPr>
            <p:custDataLst>
              <p:tags r:id="rId12"/>
            </p:custDataLst>
          </p:nvPr>
        </p:nvSpPr>
        <p:spPr>
          <a:xfrm>
            <a:off x="4190372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采用自动化、智能化的设备，提高生产效率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60" name="椭圆 5"/>
          <p:cNvSpPr/>
          <p:nvPr>
            <p:custDataLst>
              <p:tags r:id="rId13"/>
            </p:custDataLst>
          </p:nvPr>
        </p:nvSpPr>
        <p:spPr>
          <a:xfrm>
            <a:off x="1262383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椭圆 4"/>
          <p:cNvSpPr/>
          <p:nvPr>
            <p:custDataLst>
              <p:tags r:id="rId14"/>
            </p:custDataLst>
          </p:nvPr>
        </p:nvSpPr>
        <p:spPr>
          <a:xfrm>
            <a:off x="1619158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正文"/>
          <p:cNvSpPr txBox="1"/>
          <p:nvPr>
            <p:custDataLst>
              <p:tags r:id="rId15"/>
            </p:custDataLst>
          </p:nvPr>
        </p:nvSpPr>
        <p:spPr>
          <a:xfrm>
            <a:off x="1681659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采用先进的采矿技术，提高采矿效率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铜矿工程建设的质量控制</a:t>
            </a:r>
            <a:endParaRPr lang="zh-CN" altLang="en-US"/>
          </a:p>
        </p:txBody>
      </p:sp>
      <p:sp>
        <p:nvSpPr>
          <p:cNvPr id="1049202" name="矩形 31"/>
          <p:cNvSpPr/>
          <p:nvPr>
            <p:custDataLst>
              <p:tags r:id="rId2"/>
            </p:custDataLst>
          </p:nvPr>
        </p:nvSpPr>
        <p:spPr>
          <a:xfrm>
            <a:off x="3088828" y="1773936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质量管理体系：建立完善的质量管理体系，确保工程建设的质量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矩形 4"/>
          <p:cNvSpPr/>
          <p:nvPr>
            <p:custDataLst>
              <p:tags r:id="rId3"/>
            </p:custDataLst>
          </p:nvPr>
        </p:nvSpPr>
        <p:spPr>
          <a:xfrm>
            <a:off x="3088828" y="2860879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施工过程控制：严格控制施工过程，确保工程质量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5"/>
          <p:cNvSpPr/>
          <p:nvPr>
            <p:custDataLst>
              <p:tags r:id="rId4"/>
            </p:custDataLst>
          </p:nvPr>
        </p:nvSpPr>
        <p:spPr>
          <a:xfrm>
            <a:off x="3088828" y="3947821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材料质量控制：选用优质材料，确保工程质量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7"/>
          <p:cNvSpPr/>
          <p:nvPr>
            <p:custDataLst>
              <p:tags r:id="rId5"/>
            </p:custDataLst>
          </p:nvPr>
        </p:nvSpPr>
        <p:spPr>
          <a:xfrm>
            <a:off x="3088828" y="5034764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检测与验收：对工程建设进行检测与验收，确保工程质量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https://d.book118.com/028042101064006035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l_h_i*1_3_1"/>
  <p:tag name="KSO_WM_UNIT_INDEX" val="1_3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1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6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汉仪粗圆简</vt:lpstr>
      <vt:lpstr>汉仪正圆-75W</vt:lpstr>
      <vt:lpstr>汉仪正圆-45W</vt:lpstr>
      <vt:lpstr>Wingdings</vt:lpstr>
      <vt:lpstr>Office Theme</vt:lpstr>
      <vt:lpstr>铜矿工程建设实践</vt:lpstr>
      <vt:lpstr>目录</vt:lpstr>
      <vt:lpstr>铜矿工程建设背景</vt:lpstr>
      <vt:lpstr>铜矿资源的重要性</vt:lpstr>
      <vt:lpstr>铜矿工程建设的发展历程</vt:lpstr>
      <vt:lpstr>铜矿工程建设实践的意义</vt:lpstr>
      <vt:lpstr>铜矿工程建设的实践经验</vt:lpstr>
      <vt:lpstr>铜矿工程建设的规划与设计</vt:lpstr>
      <vt:lpstr>铜矿工程建设的技术创新</vt:lpstr>
      <vt:lpstr>铜矿工程建设的质量控制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2024-09-14T06:58:18.352</cp:lastPrinted>
  <dcterms:created xsi:type="dcterms:W3CDTF">2024-09-13T22:58:18Z</dcterms:created>
  <dcterms:modified xsi:type="dcterms:W3CDTF">2024-09-13T22:58:20Z</dcterms:modified>
</cp:coreProperties>
</file>