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8197FB-4DE8-49CA-ADDC-6AB16D012E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3D89A7-67A5-4150-A277-2773FC794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26FEBC-2FAB-49B8-9B68-BF6E6FD77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B3F6D5-8BAF-438B-8165-7AE4831BCB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FD64E6-D006-4F42-B10B-F298DF9EB2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B248AE-A2D6-4247-AF6B-74596FB3AA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C148D7-E469-4C92-974E-30AE1243C9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0F9E28-05C8-45C5-9859-18606457EC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C4739D-8A1A-4473-AE98-D8A1B4F16E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1EA0A4-F09F-4719-8D65-45B24D2685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FE1F40-AEAC-4D76-ABFD-293EF4C87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4505105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连续型随机变量的基本概念与特征</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2024-01-24</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连续型随机变量基本概念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连续型随机变量特征分析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常见连续型随机变量分布及其性质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连续型随机变量在实际问题中应用举例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504" y="2151888"/>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阐述连续型随机变量的基本概念和特征，为后续的概率论与数理统计课程打下基础。</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2127391" y="3840884"/>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连续型随机变量在实际问题中广泛存在，对其深入理解有助于更好地应用概率统计方法解决实际问题。</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137181"/>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2915088"/>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692994"/>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470901"/>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248808"/>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026715"/>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804622"/>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582528"/>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360435"/>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138342"/>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921227"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227"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20731"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20731"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1871" y="2379350"/>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连续型随机变量的定义及性质</a:t>
            </a:r>
            <a:endParaRPr lang="en-US" sz="1100"/>
          </a:p>
        </p:txBody>
      </p:sp>
      <p:sp>
        <p:nvSpPr>
          <p:cNvPr id="7" name="AutoShape 7"/>
          <p:cNvSpPr/>
          <p:nvPr/>
        </p:nvSpPr>
        <p:spPr>
          <a:xfrm>
            <a:off x="951871" y="4098300"/>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连续型随机变量的数学期望和方差等数字特征</a:t>
            </a:r>
            <a:endParaRPr lang="en-US" sz="1100"/>
          </a:p>
        </p:txBody>
      </p:sp>
      <p:sp>
        <p:nvSpPr>
          <p:cNvPr id="8" name="AutoShape 8"/>
          <p:cNvSpPr/>
          <p:nvPr/>
        </p:nvSpPr>
        <p:spPr>
          <a:xfrm>
            <a:off x="7675726" y="2379350"/>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常见的连续型随机变量分布及其特征</a:t>
            </a:r>
            <a:endParaRPr lang="en-US" sz="1100"/>
          </a:p>
        </p:txBody>
      </p:sp>
      <p:sp>
        <p:nvSpPr>
          <p:cNvPr id="9" name="AutoShape 9"/>
          <p:cNvSpPr/>
          <p:nvPr/>
        </p:nvSpPr>
        <p:spPr>
          <a:xfrm>
            <a:off x="7620854" y="4098300"/>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连续型随机变量在实际问题中的应用举例</a:t>
            </a:r>
            <a:endParaRPr lang="en-US" sz="1100"/>
          </a:p>
        </p:txBody>
      </p:sp>
      <p:sp>
        <p:nvSpPr>
          <p:cNvPr id="10" name="AutoShape 10"/>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stretch>
            <a:fillRect/>
          </a:stretch>
        </p:blipFill>
        <p:spPr>
          <a:xfrm>
            <a:off x="4901854" y="2602017"/>
            <a:ext cx="634228" cy="494386"/>
          </a:xfrm>
          <a:prstGeom prst="rect">
            <a:avLst/>
          </a:prstGeom>
        </p:spPr>
      </p:pic>
      <p:pic>
        <p:nvPicPr>
          <p:cNvPr id="18" name="Picture 18"/>
          <p:cNvPicPr>
            <a:picLocks noChangeAspect="1"/>
          </p:cNvPicPr>
          <p:nvPr/>
        </p:nvPicPr>
        <p:blipFill>
          <a:blip r:embed="rId3"/>
          <a:stretch>
            <a:fillRect/>
          </a:stretch>
        </p:blipFill>
        <p:spPr>
          <a:xfrm>
            <a:off x="6722669" y="4270675"/>
            <a:ext cx="500969" cy="58960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连续型随机变量基本概念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连续型随机变量是可以在某个区间内取任意实数值的随机变量。与离散型随机变量不同，连续型随机变量的取值是连续的，没有间断。</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连续型随机变量的取值充满一个区间，无法一一列出所有可能的取值。因此，描述连续型随机变量时，通常使用概率密度函数而非概率质量函数。</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性质</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均匀分布</a:t>
            </a:r>
            <a:endParaRPr lang="en-US" sz="1100"/>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在某一区间内，所有取值的概率密度相等。</a:t>
            </a:r>
            <a:endParaRPr lang="en-US" sz="1100"/>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正态分布（高斯分布）</a:t>
            </a:r>
            <a:endParaRPr lang="en-US" sz="1100"/>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一种钟形曲线分布，由均值和标准差决定其形状。在自然界和社会现象中广泛存在。</a:t>
            </a:r>
            <a:endParaRPr lang="en-US" sz="1100"/>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指数分布</a:t>
            </a:r>
            <a:endParaRPr lang="en-US" sz="1100"/>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常用于描述泊松过程中事件之间的时间间隔，具有无记忆性。</a:t>
            </a:r>
            <a:endParaRPr lang="en-US" sz="1100"/>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t分布</a:t>
            </a:r>
            <a:endParaRPr lang="en-US" sz="1100"/>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在样本量较小且总体标准差未知的情况下，用于估计正态总体均值的分布。</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常见连续型随机变量类型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描述随机变量在某个值以下的概率。对于连续型随机变量X，其分布函数F(x)定义为F(x)=P(X≤x)。</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分布函数（累积分布函数CDF）</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描述连续型随机变量在某个具体点取值的“概率”。实际上，由于连续型随机变量在任意一点的取值概率为0，因此概率密度函数并不直接表示概率，而是表示概率的变化率。常用f(x)表示，且满足∫f(x)dx=1。</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概率密度函数（PDF）</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分布函数与概率密度函数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连续型随机变量特征分析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数学期望与方差计算</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描述随机变量取值的“平均水平”，对于连续型随机变量X，其数学期望E(X)定义为∫xf(x)dx，其中f(x)为X的概率密度函数。</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方差</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描述随机变量取值与其数学期望的偏离程度，对于连续型随机变量X，其方差D(X)定义为E[(X-E(X))^2]，即∫(x-E(X))^2f(x)dx。</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计算方法</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通过求解定积分来计算连续型随机变量的数学期望和方差。</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数学期望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特征函数：连续型随机变量的特征函数包括概率密度函数f(x)、分布函数F(x)、矩母函数M(t)等。</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性质</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f(x)≥0，且∫f(x)dx=1。</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F(x)单调不减，且F(-∞)=0，F(+∞)=1。</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M(t)的导数等于t乘以M(t)，即M'(t)=tM(t)。</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应用：特征函数在连续型随机变量的分析和计算中发挥着重要作用，如求解概率、期望、方差等。</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特征函数及其性质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150029" y="159340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联合概率密度函数</a:t>
            </a:r>
            <a:endParaRPr lang="en-US" sz="1100"/>
          </a:p>
        </p:txBody>
      </p:sp>
      <p:sp>
        <p:nvSpPr>
          <p:cNvPr id="3" name="AutoShape 3"/>
          <p:cNvSpPr/>
          <p:nvPr/>
        </p:nvSpPr>
        <p:spPr>
          <a:xfrm>
            <a:off x="1150029"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描述多维连续型随机变量的概率分布情况，记为f(x1,x2,...,xn)。</a:t>
            </a:r>
            <a:endParaRPr lang="en-US" sz="1100"/>
          </a:p>
        </p:txBody>
      </p:sp>
      <p:sp>
        <p:nvSpPr>
          <p:cNvPr id="4" name="AutoShape 4"/>
          <p:cNvSpPr/>
          <p:nvPr/>
        </p:nvSpPr>
        <p:spPr>
          <a:xfrm>
            <a:off x="7793308" y="159340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边缘概率密度函数</a:t>
            </a:r>
            <a:endParaRPr lang="en-US" sz="1100"/>
          </a:p>
        </p:txBody>
      </p:sp>
      <p:sp>
        <p:nvSpPr>
          <p:cNvPr id="5" name="AutoShape 5"/>
          <p:cNvSpPr/>
          <p:nvPr/>
        </p:nvSpPr>
        <p:spPr>
          <a:xfrm>
            <a:off x="7793308"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通过联合概率密度函数求解某一维随机变量的概率密度函数，记为fx(x)。</a:t>
            </a:r>
            <a:endParaRPr lang="en-US" sz="1100"/>
          </a:p>
        </p:txBody>
      </p:sp>
      <p:sp>
        <p:nvSpPr>
          <p:cNvPr id="6" name="AutoShape 6"/>
          <p:cNvSpPr/>
          <p:nvPr/>
        </p:nvSpPr>
        <p:spPr>
          <a:xfrm>
            <a:off x="1150029" y="379014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条件概率密度函数</a:t>
            </a:r>
            <a:endParaRPr lang="en-US" sz="1100"/>
          </a:p>
        </p:txBody>
      </p:sp>
      <p:sp>
        <p:nvSpPr>
          <p:cNvPr id="7" name="AutoShape 7"/>
          <p:cNvSpPr/>
          <p:nvPr/>
        </p:nvSpPr>
        <p:spPr>
          <a:xfrm>
            <a:off x="1150029"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在已知其他维度随机变量取值的条件下，求解某一维随机变量的概率密度函数，记为f(x|y)。</a:t>
            </a:r>
            <a:endParaRPr lang="en-US" sz="1100"/>
          </a:p>
        </p:txBody>
      </p:sp>
      <p:sp>
        <p:nvSpPr>
          <p:cNvPr id="8" name="AutoShape 8"/>
          <p:cNvSpPr/>
          <p:nvPr/>
        </p:nvSpPr>
        <p:spPr>
          <a:xfrm>
            <a:off x="7793308" y="3790147"/>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独立性</a:t>
            </a:r>
            <a:endParaRPr lang="en-US" sz="1100"/>
          </a:p>
        </p:txBody>
      </p:sp>
      <p:sp>
        <p:nvSpPr>
          <p:cNvPr id="9" name="AutoShape 9"/>
          <p:cNvSpPr/>
          <p:nvPr/>
        </p:nvSpPr>
        <p:spPr>
          <a:xfrm>
            <a:off x="7793308"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多维连续型随机变量之间相互独立当且仅当联合概率密度函数等于各边缘概率密度函数的乘积。</a:t>
            </a:r>
            <a:endParaRPr lang="en-US" sz="1100"/>
          </a:p>
        </p:txBody>
      </p:sp>
      <p:sp>
        <p:nvSpPr>
          <p:cNvPr id="10" name="Freeform 10"/>
          <p:cNvSpPr/>
          <p:nvPr/>
        </p:nvSpPr>
        <p:spPr>
          <a:xfrm>
            <a:off x="4898003" y="3416893"/>
            <a:ext cx="1166724" cy="1297311"/>
          </a:xfrm>
          <a:custGeom>
            <a:rect l="l" t="t" r="r" b="b"/>
            <a:pathLst>
              <a:path w="1521" h="1691">
                <a:moveTo>
                  <a:pt x="1521" y="934"/>
                </a:moveTo>
                <a:cubicBezTo>
                  <a:pt x="1419" y="934"/>
                  <a:pt x="1320" y="912"/>
                  <a:pt x="1226" y="873"/>
                </a:cubicBezTo>
                <a:cubicBezTo>
                  <a:pt x="1135" y="836"/>
                  <a:pt x="1054" y="781"/>
                  <a:pt x="983" y="712"/>
                </a:cubicBezTo>
                <a:cubicBezTo>
                  <a:pt x="915" y="641"/>
                  <a:pt x="859" y="561"/>
                  <a:pt x="820" y="470"/>
                </a:cubicBezTo>
                <a:cubicBezTo>
                  <a:pt x="781" y="376"/>
                  <a:pt x="761" y="276"/>
                  <a:pt x="761" y="174"/>
                </a:cubicBezTo>
                <a:cubicBezTo>
                  <a:pt x="554" y="174"/>
                  <a:pt x="403" y="174"/>
                  <a:pt x="294" y="174"/>
                </a:cubicBezTo>
                <a:cubicBezTo>
                  <a:pt x="193" y="0"/>
                  <a:pt x="193" y="0"/>
                  <a:pt x="193" y="0"/>
                </a:cubicBezTo>
                <a:cubicBezTo>
                  <a:pt x="93" y="174"/>
                  <a:pt x="93" y="174"/>
                  <a:pt x="93" y="174"/>
                </a:cubicBezTo>
                <a:cubicBezTo>
                  <a:pt x="0" y="174"/>
                  <a:pt x="0" y="174"/>
                  <a:pt x="0" y="174"/>
                </a:cubicBezTo>
                <a:cubicBezTo>
                  <a:pt x="0" y="1011"/>
                  <a:pt x="682" y="1692"/>
                  <a:pt x="1521" y="1692"/>
                </a:cubicBezTo>
                <a:cubicBezTo>
                  <a:pt x="1521" y="1661"/>
                  <a:pt x="1521" y="1631"/>
                  <a:pt x="1521" y="1602"/>
                </a:cubicBezTo>
                <a:cubicBezTo>
                  <a:pt x="1350" y="1503"/>
                  <a:pt x="1350" y="1503"/>
                  <a:pt x="1350" y="1503"/>
                </a:cubicBezTo>
                <a:cubicBezTo>
                  <a:pt x="1521" y="1404"/>
                  <a:pt x="1521" y="1404"/>
                  <a:pt x="1521" y="1404"/>
                </a:cubicBezTo>
                <a:cubicBezTo>
                  <a:pt x="1521" y="934"/>
                  <a:pt x="1521" y="934"/>
                  <a:pt x="1521" y="93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22179" y="3554921"/>
            <a:ext cx="1299452" cy="1164582"/>
          </a:xfrm>
          <a:custGeom>
            <a:rect l="l" t="t" r="r" b="b"/>
            <a:pathLst>
              <a:path w="1695" h="1518">
                <a:moveTo>
                  <a:pt x="1602" y="0"/>
                </a:moveTo>
                <a:cubicBezTo>
                  <a:pt x="1502" y="171"/>
                  <a:pt x="1502" y="171"/>
                  <a:pt x="1502" y="171"/>
                </a:cubicBezTo>
                <a:cubicBezTo>
                  <a:pt x="1402" y="0"/>
                  <a:pt x="1402" y="0"/>
                  <a:pt x="1402" y="0"/>
                </a:cubicBezTo>
                <a:cubicBezTo>
                  <a:pt x="934" y="0"/>
                  <a:pt x="934" y="0"/>
                  <a:pt x="934" y="0"/>
                </a:cubicBezTo>
                <a:cubicBezTo>
                  <a:pt x="934" y="102"/>
                  <a:pt x="915" y="202"/>
                  <a:pt x="875" y="296"/>
                </a:cubicBezTo>
                <a:cubicBezTo>
                  <a:pt x="836" y="387"/>
                  <a:pt x="781" y="467"/>
                  <a:pt x="712" y="538"/>
                </a:cubicBezTo>
                <a:cubicBezTo>
                  <a:pt x="643" y="607"/>
                  <a:pt x="560" y="662"/>
                  <a:pt x="469" y="699"/>
                </a:cubicBezTo>
                <a:cubicBezTo>
                  <a:pt x="377" y="738"/>
                  <a:pt x="276" y="760"/>
                  <a:pt x="174" y="760"/>
                </a:cubicBezTo>
                <a:cubicBezTo>
                  <a:pt x="174" y="968"/>
                  <a:pt x="174" y="1119"/>
                  <a:pt x="174" y="1228"/>
                </a:cubicBezTo>
                <a:cubicBezTo>
                  <a:pt x="0" y="1329"/>
                  <a:pt x="0" y="1329"/>
                  <a:pt x="0" y="1329"/>
                </a:cubicBezTo>
                <a:cubicBezTo>
                  <a:pt x="174" y="1430"/>
                  <a:pt x="174" y="1430"/>
                  <a:pt x="174" y="1430"/>
                </a:cubicBezTo>
                <a:cubicBezTo>
                  <a:pt x="174" y="1518"/>
                  <a:pt x="174" y="1518"/>
                  <a:pt x="174" y="1518"/>
                </a:cubicBezTo>
                <a:cubicBezTo>
                  <a:pt x="1013" y="1518"/>
                  <a:pt x="1695" y="837"/>
                  <a:pt x="1695" y="0"/>
                </a:cubicBezTo>
                <a:cubicBezTo>
                  <a:pt x="1662" y="0"/>
                  <a:pt x="1631" y="0"/>
                  <a:pt x="1602"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03303" y="2297341"/>
            <a:ext cx="1299452" cy="1164582"/>
          </a:xfrm>
          <a:custGeom>
            <a:rect l="l" t="t" r="r" b="b"/>
            <a:pathLst>
              <a:path w="1695" h="1519">
                <a:moveTo>
                  <a:pt x="1695" y="188"/>
                </a:moveTo>
                <a:cubicBezTo>
                  <a:pt x="1521" y="87"/>
                  <a:pt x="1521" y="87"/>
                  <a:pt x="1521" y="87"/>
                </a:cubicBezTo>
                <a:cubicBezTo>
                  <a:pt x="1521" y="0"/>
                  <a:pt x="1521" y="0"/>
                  <a:pt x="1521" y="0"/>
                </a:cubicBezTo>
                <a:cubicBezTo>
                  <a:pt x="682" y="0"/>
                  <a:pt x="0" y="681"/>
                  <a:pt x="0" y="1519"/>
                </a:cubicBezTo>
                <a:cubicBezTo>
                  <a:pt x="33" y="1519"/>
                  <a:pt x="63" y="1519"/>
                  <a:pt x="93" y="1519"/>
                </a:cubicBezTo>
                <a:cubicBezTo>
                  <a:pt x="193" y="1345"/>
                  <a:pt x="193" y="1345"/>
                  <a:pt x="193" y="1345"/>
                </a:cubicBezTo>
                <a:cubicBezTo>
                  <a:pt x="294" y="1519"/>
                  <a:pt x="294" y="1519"/>
                  <a:pt x="294" y="1519"/>
                </a:cubicBezTo>
                <a:cubicBezTo>
                  <a:pt x="761" y="1519"/>
                  <a:pt x="761" y="1519"/>
                  <a:pt x="761" y="1519"/>
                </a:cubicBezTo>
                <a:cubicBezTo>
                  <a:pt x="761" y="1416"/>
                  <a:pt x="781" y="1316"/>
                  <a:pt x="820" y="1224"/>
                </a:cubicBezTo>
                <a:cubicBezTo>
                  <a:pt x="859" y="1133"/>
                  <a:pt x="915" y="1051"/>
                  <a:pt x="983" y="982"/>
                </a:cubicBezTo>
                <a:cubicBezTo>
                  <a:pt x="1054" y="911"/>
                  <a:pt x="1135" y="856"/>
                  <a:pt x="1226" y="819"/>
                </a:cubicBezTo>
                <a:cubicBezTo>
                  <a:pt x="1320" y="779"/>
                  <a:pt x="1419" y="760"/>
                  <a:pt x="1521" y="760"/>
                </a:cubicBezTo>
                <a:cubicBezTo>
                  <a:pt x="1521" y="551"/>
                  <a:pt x="1521" y="399"/>
                  <a:pt x="1521" y="290"/>
                </a:cubicBezTo>
                <a:lnTo>
                  <a:pt x="1695" y="1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60206" y="2302641"/>
            <a:ext cx="1166724" cy="1297311"/>
          </a:xfrm>
          <a:custGeom>
            <a:rect l="l" t="t" r="r" b="b"/>
            <a:pathLst>
              <a:path w="1521" h="1690">
                <a:moveTo>
                  <a:pt x="1428" y="1519"/>
                </a:moveTo>
                <a:cubicBezTo>
                  <a:pt x="1521" y="1519"/>
                  <a:pt x="1521" y="1519"/>
                  <a:pt x="1521" y="1519"/>
                </a:cubicBezTo>
                <a:cubicBezTo>
                  <a:pt x="1521" y="681"/>
                  <a:pt x="839" y="0"/>
                  <a:pt x="0" y="0"/>
                </a:cubicBezTo>
                <a:cubicBezTo>
                  <a:pt x="0" y="31"/>
                  <a:pt x="0" y="60"/>
                  <a:pt x="0" y="88"/>
                </a:cubicBezTo>
                <a:cubicBezTo>
                  <a:pt x="171" y="188"/>
                  <a:pt x="171" y="188"/>
                  <a:pt x="171" y="188"/>
                </a:cubicBezTo>
                <a:cubicBezTo>
                  <a:pt x="0" y="288"/>
                  <a:pt x="0" y="288"/>
                  <a:pt x="0" y="288"/>
                </a:cubicBezTo>
                <a:cubicBezTo>
                  <a:pt x="0" y="760"/>
                  <a:pt x="0" y="760"/>
                  <a:pt x="0" y="760"/>
                </a:cubicBezTo>
                <a:cubicBezTo>
                  <a:pt x="102" y="760"/>
                  <a:pt x="203" y="779"/>
                  <a:pt x="295" y="819"/>
                </a:cubicBezTo>
                <a:cubicBezTo>
                  <a:pt x="386" y="856"/>
                  <a:pt x="469" y="911"/>
                  <a:pt x="538" y="982"/>
                </a:cubicBezTo>
                <a:cubicBezTo>
                  <a:pt x="607" y="1051"/>
                  <a:pt x="662" y="1133"/>
                  <a:pt x="701" y="1224"/>
                </a:cubicBezTo>
                <a:cubicBezTo>
                  <a:pt x="741" y="1316"/>
                  <a:pt x="760" y="1416"/>
                  <a:pt x="760" y="1519"/>
                </a:cubicBezTo>
                <a:cubicBezTo>
                  <a:pt x="968" y="1519"/>
                  <a:pt x="1118" y="1519"/>
                  <a:pt x="1228" y="1519"/>
                </a:cubicBezTo>
                <a:cubicBezTo>
                  <a:pt x="1328" y="1690"/>
                  <a:pt x="1328" y="1690"/>
                  <a:pt x="1328" y="1690"/>
                </a:cubicBezTo>
                <a:lnTo>
                  <a:pt x="1428" y="1519"/>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4" name="Picture 14"/>
          <p:cNvPicPr>
            <a:picLocks noChangeAspect="1"/>
          </p:cNvPicPr>
          <p:nvPr/>
        </p:nvPicPr>
        <p:blipFill>
          <a:blip r:embed="rId2"/>
          <a:stretch>
            <a:fillRect/>
          </a:stretch>
        </p:blipFill>
        <p:spPr>
          <a:xfrm>
            <a:off x="5259849" y="2677031"/>
            <a:ext cx="345497" cy="338535"/>
          </a:xfrm>
          <a:prstGeom prst="rect">
            <a:avLst/>
          </a:prstGeom>
        </p:spPr>
      </p:pic>
      <p:pic>
        <p:nvPicPr>
          <p:cNvPr id="15" name="Picture 15"/>
          <p:cNvPicPr>
            <a:picLocks noChangeAspect="1"/>
          </p:cNvPicPr>
          <p:nvPr/>
        </p:nvPicPr>
        <p:blipFill>
          <a:blip r:embed="rId3"/>
          <a:stretch>
            <a:fillRect/>
          </a:stretch>
        </p:blipFill>
        <p:spPr>
          <a:xfrm>
            <a:off x="6647521" y="2713607"/>
            <a:ext cx="321283" cy="314810"/>
          </a:xfrm>
          <a:prstGeom prst="rect">
            <a:avLst/>
          </a:prstGeom>
        </p:spPr>
      </p:pic>
      <p:pic>
        <p:nvPicPr>
          <p:cNvPr id="16" name="Picture 16"/>
          <p:cNvPicPr>
            <a:picLocks noChangeAspect="1"/>
          </p:cNvPicPr>
          <p:nvPr/>
        </p:nvPicPr>
        <p:blipFill>
          <a:blip r:embed="rId4"/>
          <a:stretch>
            <a:fillRect/>
          </a:stretch>
        </p:blipFill>
        <p:spPr>
          <a:xfrm>
            <a:off x="5263001" y="3983451"/>
            <a:ext cx="353163" cy="346047"/>
          </a:xfrm>
          <a:prstGeom prst="rect">
            <a:avLst/>
          </a:prstGeom>
        </p:spPr>
      </p:pic>
      <p:pic>
        <p:nvPicPr>
          <p:cNvPr id="17" name="Picture 17"/>
          <p:cNvPicPr>
            <a:picLocks noChangeAspect="1"/>
          </p:cNvPicPr>
          <p:nvPr/>
        </p:nvPicPr>
        <p:blipFill>
          <a:blip r:embed="rId5"/>
          <a:stretch>
            <a:fillRect/>
          </a:stretch>
        </p:blipFill>
        <p:spPr>
          <a:xfrm>
            <a:off x="6608769" y="3983451"/>
            <a:ext cx="353163" cy="346047"/>
          </a:xfrm>
          <a:prstGeom prst="rect">
            <a:avLst/>
          </a:prstGeom>
        </p:spPr>
      </p:pic>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多维连续型随机变量特征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https://d.book118.com/028045051055006032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2024-09-09T21:12:40.427</cp:lastPrinted>
  <dcterms:created xsi:type="dcterms:W3CDTF">2024-09-09T13:12:40Z</dcterms:created>
  <dcterms:modified xsi:type="dcterms:W3CDTF">2024-09-09T13:12:42Z</dcterms:modified>
</cp:coreProperties>
</file>